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1" r:id="rId1"/>
    <p:sldMasterId id="2147483688" r:id="rId2"/>
    <p:sldMasterId id="2147483847" r:id="rId3"/>
    <p:sldMasterId id="2147483706" r:id="rId4"/>
    <p:sldMasterId id="2147483715" r:id="rId5"/>
    <p:sldMasterId id="2147483826" r:id="rId6"/>
    <p:sldMasterId id="2147483811" r:id="rId7"/>
    <p:sldMasterId id="2147483678" r:id="rId8"/>
    <p:sldMasterId id="2147483697" r:id="rId9"/>
    <p:sldMasterId id="2147483741" r:id="rId10"/>
    <p:sldMasterId id="2147483669" r:id="rId11"/>
    <p:sldMasterId id="2147483761" r:id="rId12"/>
    <p:sldMasterId id="2147483781" r:id="rId13"/>
    <p:sldMasterId id="2147483660" r:id="rId14"/>
    <p:sldMasterId id="2147483731" r:id="rId15"/>
    <p:sldMasterId id="2147483771" r:id="rId16"/>
    <p:sldMasterId id="2147483751" r:id="rId17"/>
  </p:sldMasterIdLst>
  <p:notesMasterIdLst>
    <p:notesMasterId r:id="rId33"/>
  </p:notesMasterIdLst>
  <p:sldIdLst>
    <p:sldId id="300" r:id="rId18"/>
    <p:sldId id="356" r:id="rId19"/>
    <p:sldId id="343" r:id="rId20"/>
    <p:sldId id="345" r:id="rId21"/>
    <p:sldId id="346" r:id="rId22"/>
    <p:sldId id="347" r:id="rId23"/>
    <p:sldId id="348" r:id="rId24"/>
    <p:sldId id="352" r:id="rId25"/>
    <p:sldId id="354" r:id="rId26"/>
    <p:sldId id="349" r:id="rId27"/>
    <p:sldId id="350" r:id="rId28"/>
    <p:sldId id="351" r:id="rId29"/>
    <p:sldId id="353" r:id="rId30"/>
    <p:sldId id="355" r:id="rId31"/>
    <p:sldId id="342"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4">
          <p15:clr>
            <a:srgbClr val="A4A3A4"/>
          </p15:clr>
        </p15:guide>
        <p15:guide id="2" pos="3071">
          <p15:clr>
            <a:srgbClr val="A4A3A4"/>
          </p15:clr>
        </p15:guide>
        <p15:guide id="3" orient="horz" pos="133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Moshiri" initials="MM" lastIdx="23" clrIdx="0"/>
  <p:cmAuthor id="2" name="Michael Moshiri" initials="MM [3]" lastIdx="1" clrIdx="1"/>
  <p:cmAuthor id="3" name="Michael Moshiri" initials="MM [6]" lastIdx="1" clrIdx="2"/>
  <p:cmAuthor id="4" name="Michael Moshiri" initials="MM [8]" lastIdx="1" clrIdx="3"/>
  <p:cmAuthor id="5" name="Alon Levin" initials="AL" lastIdx="35" clrIdx="4"/>
  <p:cmAuthor id="6" name="Michael Moshiri" initials="MM [5]" lastIdx="1" clrIdx="5"/>
  <p:cmAuthor id="7" name="Sebastian" initials="S" lastIdx="1" clrIdx="6"/>
  <p:cmAuthor id="8" name="Sebastian" initials="S [2]" lastIdx="1" clrIdx="7"/>
  <p:cmAuthor id="9" name="Sebastian" initials="S [3]" lastIdx="1" clrIdx="8"/>
  <p:cmAuthor id="10" name="Sebastian" initials="S [5]" lastIdx="1" clrIdx="9"/>
  <p:cmAuthor id="11" name="Sebastian" initials="S [6]" lastIdx="1" clrIdx="10"/>
  <p:cmAuthor id="12" name="Michael Moshiri" initials="MM [8] [2]" lastIdx="1" clrIdx="11"/>
  <p:cmAuthor id="13" name="Michael Moshiri" initials="MM [7]" lastIdx="1"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41" autoAdjust="0"/>
    <p:restoredTop sz="93370" autoAdjust="0"/>
  </p:normalViewPr>
  <p:slideViewPr>
    <p:cSldViewPr snapToGrid="0" snapToObjects="1">
      <p:cViewPr varScale="1">
        <p:scale>
          <a:sx n="120" d="100"/>
          <a:sy n="120" d="100"/>
        </p:scale>
        <p:origin x="192" y="768"/>
      </p:cViewPr>
      <p:guideLst>
        <p:guide orient="horz" pos="454"/>
        <p:guide pos="3071"/>
        <p:guide orient="horz" pos="13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332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notesMaster" Target="notesMasters/notesMaster1.xml"/><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 Target="slides/slide1.xml"/><Relationship Id="rId19" Type="http://schemas.openxmlformats.org/officeDocument/2006/relationships/slide" Target="slides/slide2.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244492669345"/>
          <c:y val="0.0842984630478499"/>
          <c:w val="0.770911639978282"/>
          <c:h val="0.742720512512305"/>
        </c:manualLayout>
      </c:layout>
      <c:barChart>
        <c:barDir val="col"/>
        <c:grouping val="stacked"/>
        <c:varyColors val="0"/>
        <c:ser>
          <c:idx val="0"/>
          <c:order val="0"/>
          <c:tx>
            <c:strRef>
              <c:f>Sheet1!$B$1</c:f>
              <c:strCache>
                <c:ptCount val="1"/>
                <c:pt idx="0">
                  <c:v>Series 1</c:v>
                </c:pt>
              </c:strCache>
            </c:strRef>
          </c:tx>
          <c:spPr>
            <a:solidFill>
              <a:srgbClr val="95A73A"/>
            </a:solidFill>
            <a:ln>
              <a:noFill/>
            </a:ln>
            <a:effectLst/>
          </c:spPr>
          <c:invertIfNegative val="0"/>
          <c:dPt>
            <c:idx val="2"/>
            <c:invertIfNegative val="0"/>
            <c:bubble3D val="0"/>
          </c:dPt>
          <c:dPt>
            <c:idx val="3"/>
            <c:invertIfNegative val="0"/>
            <c:bubble3D val="0"/>
          </c:dPt>
          <c:dPt>
            <c:idx val="5"/>
            <c:invertIfNegative val="0"/>
            <c:bubble3D val="0"/>
          </c:dPt>
          <c:dPt>
            <c:idx val="6"/>
            <c:invertIfNegative val="0"/>
            <c:bubble3D val="0"/>
            <c:spPr>
              <a:solidFill>
                <a:srgbClr val="1F3645"/>
              </a:solidFill>
              <a:ln>
                <a:noFill/>
              </a:ln>
              <a:effectLst/>
            </c:spPr>
          </c:dPt>
          <c:dLbls>
            <c:dLbl>
              <c:idx val="0"/>
              <c:layout>
                <c:manualLayout>
                  <c:x val="0.0"/>
                  <c:y val="-0.056730135112745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76120132770407E-7"/>
                  <c:y val="-0.067044705133244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477672568618417"/>
                  <c:y val="-0.113460270225491"/>
                </c:manualLayout>
              </c:layout>
              <c:tx>
                <c:rich>
                  <a:bodyPr/>
                  <a:lstStyle/>
                  <a:p>
                    <a:r>
                      <a:rPr lang="en-US" dirty="0">
                        <a:solidFill>
                          <a:schemeClr val="bg1"/>
                        </a:solidFill>
                      </a:rPr>
                      <a:t>$119</a:t>
                    </a:r>
                    <a:endParaRPr lang="en-US"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477678938145177"/>
                  <c:y val="-0.155961583251841"/>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115237637249801"/>
                  <c:y val="-0.223893934391647"/>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156442526217793"/>
                  <c:y val="-0.307831172711467"/>
                </c:manualLayout>
              </c:layout>
              <c:tx>
                <c:rich>
                  <a:bodyPr/>
                  <a:lstStyle/>
                  <a:p>
                    <a:r>
                      <a:rPr lang="en-US" dirty="0">
                        <a:solidFill>
                          <a:schemeClr val="bg1"/>
                        </a:solidFill>
                      </a:rPr>
                      <a:t>$598</a:t>
                    </a:r>
                    <a:endParaRPr lang="en-US" dirty="0">
                      <a:solidFill>
                        <a:schemeClr val="accent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10867035404288"/>
                  <c:y val="-0.39339760173717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FY09</c:v>
                </c:pt>
                <c:pt idx="1">
                  <c:v>FY10</c:v>
                </c:pt>
                <c:pt idx="2">
                  <c:v>FY11</c:v>
                </c:pt>
                <c:pt idx="3">
                  <c:v>FY12</c:v>
                </c:pt>
                <c:pt idx="4">
                  <c:v>FY13</c:v>
                </c:pt>
                <c:pt idx="5">
                  <c:v>FY14</c:v>
                </c:pt>
                <c:pt idx="6">
                  <c:v>FY15</c:v>
                </c:pt>
              </c:strCache>
            </c:strRef>
          </c:cat>
          <c:val>
            <c:numRef>
              <c:f>Sheet1!$B$2:$B$8</c:f>
              <c:numCache>
                <c:formatCode>"$"#,##0</c:formatCode>
                <c:ptCount val="7"/>
                <c:pt idx="0">
                  <c:v>13.0</c:v>
                </c:pt>
                <c:pt idx="1">
                  <c:v>49.0</c:v>
                </c:pt>
                <c:pt idx="2">
                  <c:v>119.0</c:v>
                </c:pt>
                <c:pt idx="3">
                  <c:v>255.0</c:v>
                </c:pt>
                <c:pt idx="4">
                  <c:v>396.0</c:v>
                </c:pt>
                <c:pt idx="5">
                  <c:v>598.0</c:v>
                </c:pt>
                <c:pt idx="6">
                  <c:v>928.0</c:v>
                </c:pt>
              </c:numCache>
            </c:numRef>
          </c:val>
        </c:ser>
        <c:dLbls>
          <c:showLegendKey val="0"/>
          <c:showVal val="1"/>
          <c:showCatName val="0"/>
          <c:showSerName val="0"/>
          <c:showPercent val="0"/>
          <c:showBubbleSize val="0"/>
        </c:dLbls>
        <c:gapWidth val="53"/>
        <c:overlap val="100"/>
        <c:axId val="-2021940000"/>
        <c:axId val="-2022314320"/>
      </c:barChart>
      <c:catAx>
        <c:axId val="-2021940000"/>
        <c:scaling>
          <c:orientation val="minMax"/>
        </c:scaling>
        <c:delete val="0"/>
        <c:axPos val="b"/>
        <c:numFmt formatCode="General" sourceLinked="0"/>
        <c:majorTickMark val="none"/>
        <c:minorTickMark val="none"/>
        <c:tickLblPos val="nextTo"/>
        <c:spPr>
          <a:ln>
            <a:solidFill>
              <a:srgbClr val="FFFFFF"/>
            </a:solidFill>
          </a:ln>
        </c:spPr>
        <c:txPr>
          <a:bodyPr/>
          <a:lstStyle/>
          <a:p>
            <a:pPr>
              <a:defRPr sz="800">
                <a:solidFill>
                  <a:schemeClr val="bg1"/>
                </a:solidFill>
              </a:defRPr>
            </a:pPr>
            <a:endParaRPr lang="en-US"/>
          </a:p>
        </c:txPr>
        <c:crossAx val="-2022314320"/>
        <c:crosses val="autoZero"/>
        <c:auto val="1"/>
        <c:lblAlgn val="ctr"/>
        <c:lblOffset val="100"/>
        <c:noMultiLvlLbl val="0"/>
      </c:catAx>
      <c:valAx>
        <c:axId val="-2022314320"/>
        <c:scaling>
          <c:orientation val="minMax"/>
          <c:max val="1000.0"/>
          <c:min val="0.0"/>
        </c:scaling>
        <c:delete val="0"/>
        <c:axPos val="l"/>
        <c:numFmt formatCode="&quot;$&quot;#,##0" sourceLinked="1"/>
        <c:majorTickMark val="none"/>
        <c:minorTickMark val="none"/>
        <c:tickLblPos val="nextTo"/>
        <c:spPr>
          <a:ln>
            <a:solidFill>
              <a:srgbClr val="FFFFFF"/>
            </a:solidFill>
          </a:ln>
        </c:spPr>
        <c:txPr>
          <a:bodyPr/>
          <a:lstStyle/>
          <a:p>
            <a:pPr>
              <a:defRPr sz="800">
                <a:solidFill>
                  <a:schemeClr val="bg1"/>
                </a:solidFill>
              </a:defRPr>
            </a:pPr>
            <a:endParaRPr lang="en-US"/>
          </a:p>
        </c:txPr>
        <c:crossAx val="-2021940000"/>
        <c:crosses val="autoZero"/>
        <c:crossBetween val="between"/>
        <c:majorUnit val="200.0"/>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041666666667"/>
          <c:y val="0.0827190680112354"/>
          <c:w val="0.810763888888889"/>
          <c:h val="0.78611134134549"/>
        </c:manualLayout>
      </c:layout>
      <c:barChart>
        <c:barDir val="col"/>
        <c:grouping val="clustered"/>
        <c:varyColors val="0"/>
        <c:ser>
          <c:idx val="0"/>
          <c:order val="0"/>
          <c:tx>
            <c:strRef>
              <c:f>Sheet1!$B$1</c:f>
              <c:strCache>
                <c:ptCount val="1"/>
                <c:pt idx="0">
                  <c:v>Series 1</c:v>
                </c:pt>
              </c:strCache>
            </c:strRef>
          </c:tx>
          <c:spPr>
            <a:solidFill>
              <a:srgbClr val="95A73A"/>
            </a:solidFill>
            <a:effectLst/>
          </c:spPr>
          <c:invertIfNegative val="0"/>
          <c:dPt>
            <c:idx val="3"/>
            <c:invertIfNegative val="0"/>
            <c:bubble3D val="0"/>
          </c:dPt>
          <c:dPt>
            <c:idx val="4"/>
            <c:invertIfNegative val="0"/>
            <c:bubble3D val="0"/>
            <c:spPr>
              <a:solidFill>
                <a:srgbClr val="1F3645"/>
              </a:solidFill>
              <a:effectLst/>
            </c:spPr>
          </c:dPt>
          <c:dLbls>
            <c:dLbl>
              <c:idx val="2"/>
              <c:layout/>
              <c:tx>
                <c:rich>
                  <a:bodyPr/>
                  <a:lstStyle/>
                  <a:p>
                    <a:r>
                      <a:rPr lang="en-US" sz="800" dirty="0" smtClean="0">
                        <a:solidFill>
                          <a:schemeClr val="bg1"/>
                        </a:solidFill>
                      </a:rPr>
                      <a:t>13,500</a:t>
                    </a:r>
                    <a:endParaRPr lang="en-US" sz="900"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159010578585657"/>
                  <c:y val="0.00952351671227206"/>
                </c:manualLayout>
              </c:layout>
              <c:tx>
                <c:rich>
                  <a:bodyPr/>
                  <a:lstStyle/>
                  <a:p>
                    <a:r>
                      <a:rPr lang="en-US" sz="800" dirty="0">
                        <a:solidFill>
                          <a:schemeClr val="bg1"/>
                        </a:solidFill>
                      </a:rPr>
                      <a:t>19,000</a:t>
                    </a:r>
                    <a:endParaRPr lang="en-US" sz="900"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mmm\-yy</c:formatCode>
                <c:ptCount val="5"/>
                <c:pt idx="0">
                  <c:v>40725.0</c:v>
                </c:pt>
                <c:pt idx="1">
                  <c:v>41091.0</c:v>
                </c:pt>
                <c:pt idx="2">
                  <c:v>41456.0</c:v>
                </c:pt>
                <c:pt idx="3">
                  <c:v>41821.0</c:v>
                </c:pt>
                <c:pt idx="4">
                  <c:v>42200.0</c:v>
                </c:pt>
              </c:numCache>
            </c:numRef>
          </c:cat>
          <c:val>
            <c:numRef>
              <c:f>Sheet1!$B$2:$B$6</c:f>
              <c:numCache>
                <c:formatCode>#,##0</c:formatCode>
                <c:ptCount val="5"/>
                <c:pt idx="0">
                  <c:v>4700.0</c:v>
                </c:pt>
                <c:pt idx="1">
                  <c:v>9000.0</c:v>
                </c:pt>
                <c:pt idx="2">
                  <c:v>13500.0</c:v>
                </c:pt>
                <c:pt idx="3">
                  <c:v>19000.0</c:v>
                </c:pt>
                <c:pt idx="4">
                  <c:v>26000.0</c:v>
                </c:pt>
              </c:numCache>
            </c:numRef>
          </c:val>
        </c:ser>
        <c:dLbls>
          <c:showLegendKey val="0"/>
          <c:showVal val="0"/>
          <c:showCatName val="0"/>
          <c:showSerName val="0"/>
          <c:showPercent val="0"/>
          <c:showBubbleSize val="0"/>
        </c:dLbls>
        <c:gapWidth val="40"/>
        <c:axId val="-2024356400"/>
        <c:axId val="-2023944576"/>
      </c:barChart>
      <c:catAx>
        <c:axId val="-2024356400"/>
        <c:scaling>
          <c:orientation val="minMax"/>
        </c:scaling>
        <c:delete val="0"/>
        <c:axPos val="b"/>
        <c:numFmt formatCode="mmm\-yy" sourceLinked="1"/>
        <c:majorTickMark val="out"/>
        <c:minorTickMark val="none"/>
        <c:tickLblPos val="nextTo"/>
        <c:spPr>
          <a:ln>
            <a:solidFill>
              <a:srgbClr val="FFFFFF"/>
            </a:solidFill>
          </a:ln>
        </c:spPr>
        <c:txPr>
          <a:bodyPr/>
          <a:lstStyle/>
          <a:p>
            <a:pPr>
              <a:defRPr sz="800">
                <a:solidFill>
                  <a:schemeClr val="bg1"/>
                </a:solidFill>
              </a:defRPr>
            </a:pPr>
            <a:endParaRPr lang="en-US"/>
          </a:p>
        </c:txPr>
        <c:crossAx val="-2023944576"/>
        <c:crosses val="autoZero"/>
        <c:auto val="0"/>
        <c:lblAlgn val="ctr"/>
        <c:lblOffset val="100"/>
        <c:noMultiLvlLbl val="1"/>
      </c:catAx>
      <c:valAx>
        <c:axId val="-2023944576"/>
        <c:scaling>
          <c:orientation val="minMax"/>
          <c:max val="27000.0"/>
          <c:min val="0.0"/>
        </c:scaling>
        <c:delete val="0"/>
        <c:axPos val="l"/>
        <c:numFmt formatCode="#,##0" sourceLinked="1"/>
        <c:majorTickMark val="none"/>
        <c:minorTickMark val="none"/>
        <c:tickLblPos val="nextTo"/>
        <c:spPr>
          <a:ln>
            <a:solidFill>
              <a:srgbClr val="FFFFFF"/>
            </a:solidFill>
          </a:ln>
        </c:spPr>
        <c:txPr>
          <a:bodyPr/>
          <a:lstStyle/>
          <a:p>
            <a:pPr>
              <a:defRPr sz="800">
                <a:solidFill>
                  <a:schemeClr val="bg1"/>
                </a:solidFill>
              </a:defRPr>
            </a:pPr>
            <a:endParaRPr lang="en-US"/>
          </a:p>
        </c:txPr>
        <c:crossAx val="-2024356400"/>
        <c:crosses val="autoZero"/>
        <c:crossBetween val="between"/>
        <c:majorUnit val="4000.0"/>
        <c:minorUnit val="400.0"/>
      </c:valAx>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E323C-7A50-489F-809C-4A972B77E05C}" type="doc">
      <dgm:prSet loTypeId="urn:microsoft.com/office/officeart/2005/8/layout/gear1" loCatId="cycle" qsTypeId="urn:microsoft.com/office/officeart/2005/8/quickstyle/simple1" qsCatId="simple" csTypeId="urn:microsoft.com/office/officeart/2005/8/colors/accent1_2" csCatId="accent1" phldr="1"/>
      <dgm:spPr/>
    </dgm:pt>
    <dgm:pt modelId="{4E3D4EF4-47FD-40C9-A0E7-E27EA5C2EE9B}">
      <dgm:prSet phldrT="[Text]"/>
      <dgm:spPr/>
      <dgm:t>
        <a:bodyPr/>
        <a:lstStyle/>
        <a:p>
          <a:r>
            <a:rPr lang="en-US" dirty="0" smtClean="0"/>
            <a:t>Security</a:t>
          </a:r>
          <a:endParaRPr lang="en-US" dirty="0"/>
        </a:p>
      </dgm:t>
    </dgm:pt>
    <dgm:pt modelId="{DF029C14-514D-4AFE-9C56-67C2908A7A7A}" type="parTrans" cxnId="{36BB55D9-A964-411F-A330-116653D93015}">
      <dgm:prSet/>
      <dgm:spPr/>
      <dgm:t>
        <a:bodyPr/>
        <a:lstStyle/>
        <a:p>
          <a:endParaRPr lang="en-US"/>
        </a:p>
      </dgm:t>
    </dgm:pt>
    <dgm:pt modelId="{C3AA5DF0-744D-4907-98AF-EDCD3E8F50F2}" type="sibTrans" cxnId="{36BB55D9-A964-411F-A330-116653D93015}">
      <dgm:prSet/>
      <dgm:spPr/>
      <dgm:t>
        <a:bodyPr/>
        <a:lstStyle/>
        <a:p>
          <a:endParaRPr lang="en-US"/>
        </a:p>
      </dgm:t>
    </dgm:pt>
    <dgm:pt modelId="{D00FF1B5-B030-46F5-9B11-189B5DD0960E}">
      <dgm:prSet phldrT="[Text]"/>
      <dgm:spPr/>
      <dgm:t>
        <a:bodyPr/>
        <a:lstStyle/>
        <a:p>
          <a:r>
            <a:rPr lang="en-US" dirty="0" smtClean="0"/>
            <a:t>Network</a:t>
          </a:r>
          <a:endParaRPr lang="en-US" dirty="0"/>
        </a:p>
      </dgm:t>
    </dgm:pt>
    <dgm:pt modelId="{9DF1FD81-6E0B-4FB0-9F81-E9BCE576C46C}" type="parTrans" cxnId="{05371862-96C7-4426-AE81-0BA29AA1CEE6}">
      <dgm:prSet/>
      <dgm:spPr/>
      <dgm:t>
        <a:bodyPr/>
        <a:lstStyle/>
        <a:p>
          <a:endParaRPr lang="en-US"/>
        </a:p>
      </dgm:t>
    </dgm:pt>
    <dgm:pt modelId="{B73B7C02-FC97-4061-B9BB-8942246722A7}" type="sibTrans" cxnId="{05371862-96C7-4426-AE81-0BA29AA1CEE6}">
      <dgm:prSet/>
      <dgm:spPr/>
      <dgm:t>
        <a:bodyPr/>
        <a:lstStyle/>
        <a:p>
          <a:endParaRPr lang="en-US"/>
        </a:p>
      </dgm:t>
    </dgm:pt>
    <dgm:pt modelId="{BCDD27C8-DB8D-4BD9-BFE4-C6EA975F1C7B}">
      <dgm:prSet phldrT="[Text]"/>
      <dgm:spPr/>
      <dgm:t>
        <a:bodyPr/>
        <a:lstStyle/>
        <a:p>
          <a:r>
            <a:rPr lang="en-US" dirty="0" smtClean="0"/>
            <a:t>Application</a:t>
          </a:r>
          <a:endParaRPr lang="en-US" dirty="0"/>
        </a:p>
      </dgm:t>
    </dgm:pt>
    <dgm:pt modelId="{48B93877-E9E4-4CE9-A323-F78554DF881A}" type="parTrans" cxnId="{C6B4F4E0-52C9-49C2-A85B-A74B57878677}">
      <dgm:prSet/>
      <dgm:spPr/>
      <dgm:t>
        <a:bodyPr/>
        <a:lstStyle/>
        <a:p>
          <a:endParaRPr lang="en-US"/>
        </a:p>
      </dgm:t>
    </dgm:pt>
    <dgm:pt modelId="{783CC31D-6CA4-4CA5-A54D-DEC5AACB86ED}" type="sibTrans" cxnId="{C6B4F4E0-52C9-49C2-A85B-A74B57878677}">
      <dgm:prSet/>
      <dgm:spPr/>
      <dgm:t>
        <a:bodyPr/>
        <a:lstStyle/>
        <a:p>
          <a:endParaRPr lang="en-US"/>
        </a:p>
      </dgm:t>
    </dgm:pt>
    <dgm:pt modelId="{4A89CAAB-1A08-427C-AE03-8494823C7AE6}" type="pres">
      <dgm:prSet presAssocID="{148E323C-7A50-489F-809C-4A972B77E05C}" presName="composite" presStyleCnt="0">
        <dgm:presLayoutVars>
          <dgm:chMax val="3"/>
          <dgm:animLvl val="lvl"/>
          <dgm:resizeHandles val="exact"/>
        </dgm:presLayoutVars>
      </dgm:prSet>
      <dgm:spPr/>
    </dgm:pt>
    <dgm:pt modelId="{17A01D1E-C5D0-41A2-B315-29CE364104C8}" type="pres">
      <dgm:prSet presAssocID="{4E3D4EF4-47FD-40C9-A0E7-E27EA5C2EE9B}" presName="gear1" presStyleLbl="node1" presStyleIdx="0" presStyleCnt="3">
        <dgm:presLayoutVars>
          <dgm:chMax val="1"/>
          <dgm:bulletEnabled val="1"/>
        </dgm:presLayoutVars>
      </dgm:prSet>
      <dgm:spPr/>
      <dgm:t>
        <a:bodyPr/>
        <a:lstStyle/>
        <a:p>
          <a:endParaRPr lang="en-US"/>
        </a:p>
      </dgm:t>
    </dgm:pt>
    <dgm:pt modelId="{4654FD32-D5D6-4AE6-8FE7-D406F6F8340F}" type="pres">
      <dgm:prSet presAssocID="{4E3D4EF4-47FD-40C9-A0E7-E27EA5C2EE9B}" presName="gear1srcNode" presStyleLbl="node1" presStyleIdx="0" presStyleCnt="3"/>
      <dgm:spPr/>
      <dgm:t>
        <a:bodyPr/>
        <a:lstStyle/>
        <a:p>
          <a:endParaRPr lang="en-US"/>
        </a:p>
      </dgm:t>
    </dgm:pt>
    <dgm:pt modelId="{974B839E-5A26-4890-8477-798A8997F8AA}" type="pres">
      <dgm:prSet presAssocID="{4E3D4EF4-47FD-40C9-A0E7-E27EA5C2EE9B}" presName="gear1dstNode" presStyleLbl="node1" presStyleIdx="0" presStyleCnt="3"/>
      <dgm:spPr/>
      <dgm:t>
        <a:bodyPr/>
        <a:lstStyle/>
        <a:p>
          <a:endParaRPr lang="en-US"/>
        </a:p>
      </dgm:t>
    </dgm:pt>
    <dgm:pt modelId="{89AC2D57-DE1E-49BA-A9EC-A5E750665286}" type="pres">
      <dgm:prSet presAssocID="{D00FF1B5-B030-46F5-9B11-189B5DD0960E}" presName="gear2" presStyleLbl="node1" presStyleIdx="1" presStyleCnt="3">
        <dgm:presLayoutVars>
          <dgm:chMax val="1"/>
          <dgm:bulletEnabled val="1"/>
        </dgm:presLayoutVars>
      </dgm:prSet>
      <dgm:spPr/>
      <dgm:t>
        <a:bodyPr/>
        <a:lstStyle/>
        <a:p>
          <a:endParaRPr lang="en-US"/>
        </a:p>
      </dgm:t>
    </dgm:pt>
    <dgm:pt modelId="{9AE2E911-FE9E-4F5D-933C-341CF2F3E58B}" type="pres">
      <dgm:prSet presAssocID="{D00FF1B5-B030-46F5-9B11-189B5DD0960E}" presName="gear2srcNode" presStyleLbl="node1" presStyleIdx="1" presStyleCnt="3"/>
      <dgm:spPr/>
      <dgm:t>
        <a:bodyPr/>
        <a:lstStyle/>
        <a:p>
          <a:endParaRPr lang="en-US"/>
        </a:p>
      </dgm:t>
    </dgm:pt>
    <dgm:pt modelId="{76E85ADF-0952-4A4D-962E-0093EBC8D758}" type="pres">
      <dgm:prSet presAssocID="{D00FF1B5-B030-46F5-9B11-189B5DD0960E}" presName="gear2dstNode" presStyleLbl="node1" presStyleIdx="1" presStyleCnt="3"/>
      <dgm:spPr/>
      <dgm:t>
        <a:bodyPr/>
        <a:lstStyle/>
        <a:p>
          <a:endParaRPr lang="en-US"/>
        </a:p>
      </dgm:t>
    </dgm:pt>
    <dgm:pt modelId="{136CCD50-2F45-4806-81F9-53C00D076457}" type="pres">
      <dgm:prSet presAssocID="{BCDD27C8-DB8D-4BD9-BFE4-C6EA975F1C7B}" presName="gear3" presStyleLbl="node1" presStyleIdx="2" presStyleCnt="3" custLinFactNeighborX="2973"/>
      <dgm:spPr/>
      <dgm:t>
        <a:bodyPr/>
        <a:lstStyle/>
        <a:p>
          <a:endParaRPr lang="en-US"/>
        </a:p>
      </dgm:t>
    </dgm:pt>
    <dgm:pt modelId="{DC87022D-53D3-4051-B478-85C97239FAB3}" type="pres">
      <dgm:prSet presAssocID="{BCDD27C8-DB8D-4BD9-BFE4-C6EA975F1C7B}" presName="gear3tx" presStyleLbl="node1" presStyleIdx="2" presStyleCnt="3">
        <dgm:presLayoutVars>
          <dgm:chMax val="1"/>
          <dgm:bulletEnabled val="1"/>
        </dgm:presLayoutVars>
      </dgm:prSet>
      <dgm:spPr/>
      <dgm:t>
        <a:bodyPr/>
        <a:lstStyle/>
        <a:p>
          <a:endParaRPr lang="en-US"/>
        </a:p>
      </dgm:t>
    </dgm:pt>
    <dgm:pt modelId="{3E906501-165A-463E-AAAF-6BE81D2EDB85}" type="pres">
      <dgm:prSet presAssocID="{BCDD27C8-DB8D-4BD9-BFE4-C6EA975F1C7B}" presName="gear3srcNode" presStyleLbl="node1" presStyleIdx="2" presStyleCnt="3"/>
      <dgm:spPr/>
      <dgm:t>
        <a:bodyPr/>
        <a:lstStyle/>
        <a:p>
          <a:endParaRPr lang="en-US"/>
        </a:p>
      </dgm:t>
    </dgm:pt>
    <dgm:pt modelId="{00D425F1-DF7A-4FE6-B941-94C14F152145}" type="pres">
      <dgm:prSet presAssocID="{BCDD27C8-DB8D-4BD9-BFE4-C6EA975F1C7B}" presName="gear3dstNode" presStyleLbl="node1" presStyleIdx="2" presStyleCnt="3"/>
      <dgm:spPr/>
      <dgm:t>
        <a:bodyPr/>
        <a:lstStyle/>
        <a:p>
          <a:endParaRPr lang="en-US"/>
        </a:p>
      </dgm:t>
    </dgm:pt>
    <dgm:pt modelId="{3790457C-33B1-472D-B5FB-B1D35B874EFC}" type="pres">
      <dgm:prSet presAssocID="{C3AA5DF0-744D-4907-98AF-EDCD3E8F50F2}" presName="connector1" presStyleLbl="sibTrans2D1" presStyleIdx="0" presStyleCnt="3"/>
      <dgm:spPr/>
      <dgm:t>
        <a:bodyPr/>
        <a:lstStyle/>
        <a:p>
          <a:endParaRPr lang="en-US"/>
        </a:p>
      </dgm:t>
    </dgm:pt>
    <dgm:pt modelId="{404DD096-E6CB-4EE2-945D-C86E5DA6FDFD}" type="pres">
      <dgm:prSet presAssocID="{B73B7C02-FC97-4061-B9BB-8942246722A7}" presName="connector2" presStyleLbl="sibTrans2D1" presStyleIdx="1" presStyleCnt="3"/>
      <dgm:spPr/>
      <dgm:t>
        <a:bodyPr/>
        <a:lstStyle/>
        <a:p>
          <a:endParaRPr lang="en-US"/>
        </a:p>
      </dgm:t>
    </dgm:pt>
    <dgm:pt modelId="{3F107E89-6324-42D1-AF33-6CD8E7753388}" type="pres">
      <dgm:prSet presAssocID="{783CC31D-6CA4-4CA5-A54D-DEC5AACB86ED}" presName="connector3" presStyleLbl="sibTrans2D1" presStyleIdx="2" presStyleCnt="3"/>
      <dgm:spPr/>
      <dgm:t>
        <a:bodyPr/>
        <a:lstStyle/>
        <a:p>
          <a:endParaRPr lang="en-US"/>
        </a:p>
      </dgm:t>
    </dgm:pt>
  </dgm:ptLst>
  <dgm:cxnLst>
    <dgm:cxn modelId="{612E9D2E-F633-644F-B5AE-6A0EEDD90C5A}" type="presOf" srcId="{B73B7C02-FC97-4061-B9BB-8942246722A7}" destId="{404DD096-E6CB-4EE2-945D-C86E5DA6FDFD}" srcOrd="0" destOrd="0" presId="urn:microsoft.com/office/officeart/2005/8/layout/gear1"/>
    <dgm:cxn modelId="{98189D65-9E3E-B540-9000-6166448243F4}" type="presOf" srcId="{C3AA5DF0-744D-4907-98AF-EDCD3E8F50F2}" destId="{3790457C-33B1-472D-B5FB-B1D35B874EFC}" srcOrd="0" destOrd="0" presId="urn:microsoft.com/office/officeart/2005/8/layout/gear1"/>
    <dgm:cxn modelId="{022DB16A-C6F1-2249-971B-48B5DE88F410}" type="presOf" srcId="{4E3D4EF4-47FD-40C9-A0E7-E27EA5C2EE9B}" destId="{4654FD32-D5D6-4AE6-8FE7-D406F6F8340F}" srcOrd="1" destOrd="0" presId="urn:microsoft.com/office/officeart/2005/8/layout/gear1"/>
    <dgm:cxn modelId="{7800F421-ADAC-4B41-9724-F23D8E1E6C5F}" type="presOf" srcId="{D00FF1B5-B030-46F5-9B11-189B5DD0960E}" destId="{9AE2E911-FE9E-4F5D-933C-341CF2F3E58B}" srcOrd="1" destOrd="0" presId="urn:microsoft.com/office/officeart/2005/8/layout/gear1"/>
    <dgm:cxn modelId="{F3862A7F-B183-FA41-AB5E-8149EA5F90C1}" type="presOf" srcId="{BCDD27C8-DB8D-4BD9-BFE4-C6EA975F1C7B}" destId="{00D425F1-DF7A-4FE6-B941-94C14F152145}" srcOrd="3" destOrd="0" presId="urn:microsoft.com/office/officeart/2005/8/layout/gear1"/>
    <dgm:cxn modelId="{D8A82112-D3F9-994F-A06A-AB2F922923FB}" type="presOf" srcId="{148E323C-7A50-489F-809C-4A972B77E05C}" destId="{4A89CAAB-1A08-427C-AE03-8494823C7AE6}" srcOrd="0" destOrd="0" presId="urn:microsoft.com/office/officeart/2005/8/layout/gear1"/>
    <dgm:cxn modelId="{05371862-96C7-4426-AE81-0BA29AA1CEE6}" srcId="{148E323C-7A50-489F-809C-4A972B77E05C}" destId="{D00FF1B5-B030-46F5-9B11-189B5DD0960E}" srcOrd="1" destOrd="0" parTransId="{9DF1FD81-6E0B-4FB0-9F81-E9BCE576C46C}" sibTransId="{B73B7C02-FC97-4061-B9BB-8942246722A7}"/>
    <dgm:cxn modelId="{6AD521D1-8831-F741-BE26-0A8DC98DCE98}" type="presOf" srcId="{D00FF1B5-B030-46F5-9B11-189B5DD0960E}" destId="{76E85ADF-0952-4A4D-962E-0093EBC8D758}" srcOrd="2" destOrd="0" presId="urn:microsoft.com/office/officeart/2005/8/layout/gear1"/>
    <dgm:cxn modelId="{36BB55D9-A964-411F-A330-116653D93015}" srcId="{148E323C-7A50-489F-809C-4A972B77E05C}" destId="{4E3D4EF4-47FD-40C9-A0E7-E27EA5C2EE9B}" srcOrd="0" destOrd="0" parTransId="{DF029C14-514D-4AFE-9C56-67C2908A7A7A}" sibTransId="{C3AA5DF0-744D-4907-98AF-EDCD3E8F50F2}"/>
    <dgm:cxn modelId="{F9DE65FD-CF21-FF4A-B0FD-495860F8006A}" type="presOf" srcId="{D00FF1B5-B030-46F5-9B11-189B5DD0960E}" destId="{89AC2D57-DE1E-49BA-A9EC-A5E750665286}" srcOrd="0" destOrd="0" presId="urn:microsoft.com/office/officeart/2005/8/layout/gear1"/>
    <dgm:cxn modelId="{81724C6A-959E-E243-9AF5-64E212890911}" type="presOf" srcId="{BCDD27C8-DB8D-4BD9-BFE4-C6EA975F1C7B}" destId="{136CCD50-2F45-4806-81F9-53C00D076457}" srcOrd="0" destOrd="0" presId="urn:microsoft.com/office/officeart/2005/8/layout/gear1"/>
    <dgm:cxn modelId="{8799D106-E9C7-4540-84F6-994F445128B9}" type="presOf" srcId="{BCDD27C8-DB8D-4BD9-BFE4-C6EA975F1C7B}" destId="{3E906501-165A-463E-AAAF-6BE81D2EDB85}" srcOrd="2" destOrd="0" presId="urn:microsoft.com/office/officeart/2005/8/layout/gear1"/>
    <dgm:cxn modelId="{87479785-3785-2149-BF63-67E101CB1A17}" type="presOf" srcId="{4E3D4EF4-47FD-40C9-A0E7-E27EA5C2EE9B}" destId="{17A01D1E-C5D0-41A2-B315-29CE364104C8}" srcOrd="0" destOrd="0" presId="urn:microsoft.com/office/officeart/2005/8/layout/gear1"/>
    <dgm:cxn modelId="{5C32F08B-EE20-AC41-9B42-BDA79FAD67C5}" type="presOf" srcId="{4E3D4EF4-47FD-40C9-A0E7-E27EA5C2EE9B}" destId="{974B839E-5A26-4890-8477-798A8997F8AA}" srcOrd="2" destOrd="0" presId="urn:microsoft.com/office/officeart/2005/8/layout/gear1"/>
    <dgm:cxn modelId="{43DB7F1F-38DF-CB4B-B19C-8CE6EAED1204}" type="presOf" srcId="{783CC31D-6CA4-4CA5-A54D-DEC5AACB86ED}" destId="{3F107E89-6324-42D1-AF33-6CD8E7753388}" srcOrd="0" destOrd="0" presId="urn:microsoft.com/office/officeart/2005/8/layout/gear1"/>
    <dgm:cxn modelId="{C6B4F4E0-52C9-49C2-A85B-A74B57878677}" srcId="{148E323C-7A50-489F-809C-4A972B77E05C}" destId="{BCDD27C8-DB8D-4BD9-BFE4-C6EA975F1C7B}" srcOrd="2" destOrd="0" parTransId="{48B93877-E9E4-4CE9-A323-F78554DF881A}" sibTransId="{783CC31D-6CA4-4CA5-A54D-DEC5AACB86ED}"/>
    <dgm:cxn modelId="{E51CAA4B-6B48-DB41-A5C9-B7045968BD9B}" type="presOf" srcId="{BCDD27C8-DB8D-4BD9-BFE4-C6EA975F1C7B}" destId="{DC87022D-53D3-4051-B478-85C97239FAB3}" srcOrd="1" destOrd="0" presId="urn:microsoft.com/office/officeart/2005/8/layout/gear1"/>
    <dgm:cxn modelId="{B972B240-BD47-7849-957D-27017C348752}" type="presParOf" srcId="{4A89CAAB-1A08-427C-AE03-8494823C7AE6}" destId="{17A01D1E-C5D0-41A2-B315-29CE364104C8}" srcOrd="0" destOrd="0" presId="urn:microsoft.com/office/officeart/2005/8/layout/gear1"/>
    <dgm:cxn modelId="{AFCFCB69-BC93-9E40-917B-A5DFC6386416}" type="presParOf" srcId="{4A89CAAB-1A08-427C-AE03-8494823C7AE6}" destId="{4654FD32-D5D6-4AE6-8FE7-D406F6F8340F}" srcOrd="1" destOrd="0" presId="urn:microsoft.com/office/officeart/2005/8/layout/gear1"/>
    <dgm:cxn modelId="{793C82F1-A53C-B14B-A121-2C63B049D115}" type="presParOf" srcId="{4A89CAAB-1A08-427C-AE03-8494823C7AE6}" destId="{974B839E-5A26-4890-8477-798A8997F8AA}" srcOrd="2" destOrd="0" presId="urn:microsoft.com/office/officeart/2005/8/layout/gear1"/>
    <dgm:cxn modelId="{3EBF6CC4-2932-D64D-BE41-E10B58C690E2}" type="presParOf" srcId="{4A89CAAB-1A08-427C-AE03-8494823C7AE6}" destId="{89AC2D57-DE1E-49BA-A9EC-A5E750665286}" srcOrd="3" destOrd="0" presId="urn:microsoft.com/office/officeart/2005/8/layout/gear1"/>
    <dgm:cxn modelId="{CBDC36F5-C940-B841-8BE0-0659521F9092}" type="presParOf" srcId="{4A89CAAB-1A08-427C-AE03-8494823C7AE6}" destId="{9AE2E911-FE9E-4F5D-933C-341CF2F3E58B}" srcOrd="4" destOrd="0" presId="urn:microsoft.com/office/officeart/2005/8/layout/gear1"/>
    <dgm:cxn modelId="{EC73B0A8-F2DA-AE4F-AD29-BE9858019C12}" type="presParOf" srcId="{4A89CAAB-1A08-427C-AE03-8494823C7AE6}" destId="{76E85ADF-0952-4A4D-962E-0093EBC8D758}" srcOrd="5" destOrd="0" presId="urn:microsoft.com/office/officeart/2005/8/layout/gear1"/>
    <dgm:cxn modelId="{EFB33002-AFF0-634A-AAA4-E927BB7BB116}" type="presParOf" srcId="{4A89CAAB-1A08-427C-AE03-8494823C7AE6}" destId="{136CCD50-2F45-4806-81F9-53C00D076457}" srcOrd="6" destOrd="0" presId="urn:microsoft.com/office/officeart/2005/8/layout/gear1"/>
    <dgm:cxn modelId="{4533346F-6AE9-4C49-8075-8823A52EBEED}" type="presParOf" srcId="{4A89CAAB-1A08-427C-AE03-8494823C7AE6}" destId="{DC87022D-53D3-4051-B478-85C97239FAB3}" srcOrd="7" destOrd="0" presId="urn:microsoft.com/office/officeart/2005/8/layout/gear1"/>
    <dgm:cxn modelId="{D9E6C8BF-F655-C04B-84B4-F8D157D3D63F}" type="presParOf" srcId="{4A89CAAB-1A08-427C-AE03-8494823C7AE6}" destId="{3E906501-165A-463E-AAAF-6BE81D2EDB85}" srcOrd="8" destOrd="0" presId="urn:microsoft.com/office/officeart/2005/8/layout/gear1"/>
    <dgm:cxn modelId="{665584D8-CAD7-3E43-BF0E-5E362334A031}" type="presParOf" srcId="{4A89CAAB-1A08-427C-AE03-8494823C7AE6}" destId="{00D425F1-DF7A-4FE6-B941-94C14F152145}" srcOrd="9" destOrd="0" presId="urn:microsoft.com/office/officeart/2005/8/layout/gear1"/>
    <dgm:cxn modelId="{BA981232-3080-244E-BEB6-F04A92EA538B}" type="presParOf" srcId="{4A89CAAB-1A08-427C-AE03-8494823C7AE6}" destId="{3790457C-33B1-472D-B5FB-B1D35B874EFC}" srcOrd="10" destOrd="0" presId="urn:microsoft.com/office/officeart/2005/8/layout/gear1"/>
    <dgm:cxn modelId="{B6804223-7AB8-F145-948A-FC2AEC733ED1}" type="presParOf" srcId="{4A89CAAB-1A08-427C-AE03-8494823C7AE6}" destId="{404DD096-E6CB-4EE2-945D-C86E5DA6FDFD}" srcOrd="11" destOrd="0" presId="urn:microsoft.com/office/officeart/2005/8/layout/gear1"/>
    <dgm:cxn modelId="{9CD6EE77-FE32-0A43-9342-241A8FB8F0B2}" type="presParOf" srcId="{4A89CAAB-1A08-427C-AE03-8494823C7AE6}" destId="{3F107E89-6324-42D1-AF33-6CD8E775338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01D1E-C5D0-41A2-B315-29CE364104C8}">
      <dsp:nvSpPr>
        <dsp:cNvPr id="0" name=""/>
        <dsp:cNvSpPr/>
      </dsp:nvSpPr>
      <dsp:spPr>
        <a:xfrm>
          <a:off x="1706855" y="601144"/>
          <a:ext cx="734732" cy="734732"/>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Security</a:t>
          </a:r>
          <a:endParaRPr lang="en-US" sz="500" kern="1200" dirty="0"/>
        </a:p>
      </dsp:txBody>
      <dsp:txXfrm>
        <a:off x="1854569" y="773251"/>
        <a:ext cx="439304" cy="377668"/>
      </dsp:txXfrm>
    </dsp:sp>
    <dsp:sp modelId="{89AC2D57-DE1E-49BA-A9EC-A5E750665286}">
      <dsp:nvSpPr>
        <dsp:cNvPr id="0" name=""/>
        <dsp:cNvSpPr/>
      </dsp:nvSpPr>
      <dsp:spPr>
        <a:xfrm>
          <a:off x="1279375" y="427480"/>
          <a:ext cx="534350" cy="53435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Network</a:t>
          </a:r>
          <a:endParaRPr lang="en-US" sz="500" kern="1200" dirty="0"/>
        </a:p>
      </dsp:txBody>
      <dsp:txXfrm>
        <a:off x="1413899" y="562817"/>
        <a:ext cx="265302" cy="263676"/>
      </dsp:txXfrm>
    </dsp:sp>
    <dsp:sp modelId="{136CCD50-2F45-4806-81F9-53C00D076457}">
      <dsp:nvSpPr>
        <dsp:cNvPr id="0" name=""/>
        <dsp:cNvSpPr/>
      </dsp:nvSpPr>
      <dsp:spPr>
        <a:xfrm rot="20700000">
          <a:off x="1597729" y="58833"/>
          <a:ext cx="523554" cy="52355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Application</a:t>
          </a:r>
          <a:endParaRPr lang="en-US" sz="500" kern="1200" dirty="0"/>
        </a:p>
      </dsp:txBody>
      <dsp:txXfrm rot="-20700000">
        <a:off x="1712560" y="173664"/>
        <a:ext cx="293892" cy="293892"/>
      </dsp:txXfrm>
    </dsp:sp>
    <dsp:sp modelId="{3790457C-33B1-472D-B5FB-B1D35B874EFC}">
      <dsp:nvSpPr>
        <dsp:cNvPr id="0" name=""/>
        <dsp:cNvSpPr/>
      </dsp:nvSpPr>
      <dsp:spPr>
        <a:xfrm>
          <a:off x="1623612" y="504481"/>
          <a:ext cx="940457" cy="940457"/>
        </a:xfrm>
        <a:prstGeom prst="circularArrow">
          <a:avLst>
            <a:gd name="adj1" fmla="val 4688"/>
            <a:gd name="adj2" fmla="val 299029"/>
            <a:gd name="adj3" fmla="val 2351162"/>
            <a:gd name="adj4" fmla="val 1627894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4DD096-E6CB-4EE2-945D-C86E5DA6FDFD}">
      <dsp:nvSpPr>
        <dsp:cNvPr id="0" name=""/>
        <dsp:cNvSpPr/>
      </dsp:nvSpPr>
      <dsp:spPr>
        <a:xfrm>
          <a:off x="1184742" y="321516"/>
          <a:ext cx="683301" cy="68330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107E89-6324-42D1-AF33-6CD8E7753388}">
      <dsp:nvSpPr>
        <dsp:cNvPr id="0" name=""/>
        <dsp:cNvSpPr/>
      </dsp:nvSpPr>
      <dsp:spPr>
        <a:xfrm>
          <a:off x="1457562" y="-43578"/>
          <a:ext cx="736736" cy="73673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B152CA-084F-F445-A255-701C43F1C2C2}" type="datetimeFigureOut">
              <a:rPr lang="en-US" smtClean="0"/>
              <a:t>6/6/16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812239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1BD86BF-A7E3-DF49-BA86-D9433C28BBD8}" type="slidenum">
              <a:rPr lang="en-US" smtClean="0"/>
              <a:t>1</a:t>
            </a:fld>
            <a:endParaRPr lang="en-US"/>
          </a:p>
        </p:txBody>
      </p:sp>
    </p:spTree>
    <p:extLst>
      <p:ext uri="{BB962C8B-B14F-4D97-AF65-F5344CB8AC3E}">
        <p14:creationId xmlns:p14="http://schemas.microsoft.com/office/powerpoint/2010/main" val="1256609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B2935C0-02D8-4A7B-A79C-885415BB4527}" type="slidenum">
              <a:rPr lang="en-US" smtClean="0"/>
              <a:t>13</a:t>
            </a:fld>
            <a:endParaRPr lang="en-US"/>
          </a:p>
        </p:txBody>
      </p:sp>
    </p:spTree>
    <p:extLst>
      <p:ext uri="{BB962C8B-B14F-4D97-AF65-F5344CB8AC3E}">
        <p14:creationId xmlns:p14="http://schemas.microsoft.com/office/powerpoint/2010/main" val="80720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B2935C0-02D8-4A7B-A79C-885415BB4527}" type="slidenum">
              <a:rPr lang="en-US" smtClean="0"/>
              <a:t>14</a:t>
            </a:fld>
            <a:endParaRPr lang="en-US"/>
          </a:p>
        </p:txBody>
      </p:sp>
    </p:spTree>
    <p:extLst>
      <p:ext uri="{BB962C8B-B14F-4D97-AF65-F5344CB8AC3E}">
        <p14:creationId xmlns:p14="http://schemas.microsoft.com/office/powerpoint/2010/main" val="1027854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6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Font typeface="Arial"/>
              <a:buNone/>
            </a:pPr>
            <a:r>
              <a:rPr lang="en-US" sz="1200" kern="1200" dirty="0" smtClean="0">
                <a:solidFill>
                  <a:schemeClr val="tx1"/>
                </a:solidFill>
                <a:effectLst/>
                <a:latin typeface="+mn-lt"/>
                <a:ea typeface="ＭＳ Ｐゴシック" charset="0"/>
                <a:cs typeface="ＭＳ Ｐゴシック" charset="0"/>
              </a:rPr>
              <a:t>Here are some additional facts you can use based on where we</a:t>
            </a:r>
            <a:r>
              <a:rPr lang="en-US" sz="1200" kern="1200" baseline="0" dirty="0" smtClean="0">
                <a:solidFill>
                  <a:schemeClr val="tx1"/>
                </a:solidFill>
                <a:effectLst/>
                <a:latin typeface="+mn-lt"/>
                <a:ea typeface="ＭＳ Ｐゴシック" charset="0"/>
                <a:cs typeface="ＭＳ Ｐゴシック" charset="0"/>
              </a:rPr>
              <a:t> closed at the end of FY15.  We’ll update these numbers quarterly following each earnings release.</a:t>
            </a:r>
          </a:p>
          <a:p>
            <a:pPr marL="0" lvl="0" indent="0">
              <a:buFont typeface="Arial"/>
              <a:buNone/>
            </a:pPr>
            <a:endParaRPr lang="en-US" sz="1200" kern="1200" dirty="0" smtClean="0">
              <a:solidFill>
                <a:schemeClr val="tx1"/>
              </a:solidFill>
              <a:effectLst/>
              <a:latin typeface="+mn-lt"/>
              <a:ea typeface="ＭＳ Ｐゴシック" charset="0"/>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charset="0"/>
                <a:cs typeface="ＭＳ Ｐゴシック" charset="0"/>
              </a:rPr>
              <a:t>At the end of Q4, ‘15, we had more than 26,000 customers in over 140 countries across multiple industries.  As of Q2 ’16, we now have more than 30,000 customers</a:t>
            </a:r>
          </a:p>
          <a:p>
            <a:pPr marL="171450" lvl="0" indent="-171450">
              <a:buFont typeface="Arial"/>
              <a:buChar char="•"/>
            </a:pPr>
            <a:r>
              <a:rPr lang="en-US" sz="1200" kern="1200" dirty="0" smtClean="0">
                <a:solidFill>
                  <a:schemeClr val="tx1"/>
                </a:solidFill>
                <a:effectLst/>
                <a:latin typeface="+mn-lt"/>
                <a:ea typeface="ＭＳ Ｐゴシック" charset="0"/>
                <a:cs typeface="ＭＳ Ｐゴシック" charset="0"/>
              </a:rPr>
              <a:t>Palo Alto Networks has ranked an ”enterprise firewall market leader” by Gartner in 2011, 2012, 2013 and 2014 (published April 2015).</a:t>
            </a:r>
          </a:p>
          <a:p>
            <a:pPr marL="171450" lvl="0" indent="-171450">
              <a:buFont typeface="Arial"/>
              <a:buChar char="•"/>
            </a:pPr>
            <a:r>
              <a:rPr lang="en-US" sz="1200" kern="1200" dirty="0" smtClean="0">
                <a:solidFill>
                  <a:schemeClr val="tx1"/>
                </a:solidFill>
                <a:effectLst/>
                <a:latin typeface="+mn-lt"/>
                <a:ea typeface="ＭＳ Ｐゴシック" charset="0"/>
                <a:cs typeface="ＭＳ Ｐゴシック" charset="0"/>
              </a:rPr>
              <a:t>FY’15 revenues grew 55% year over year</a:t>
            </a:r>
          </a:p>
          <a:p>
            <a:pPr marL="171450" lvl="0" indent="-171450">
              <a:buFont typeface="Arial"/>
              <a:buChar char="•"/>
            </a:pPr>
            <a:r>
              <a:rPr lang="en-US" sz="1200" kern="1200" dirty="0" smtClean="0">
                <a:solidFill>
                  <a:schemeClr val="tx1"/>
                </a:solidFill>
                <a:effectLst/>
                <a:latin typeface="+mn-lt"/>
                <a:ea typeface="ＭＳ Ｐゴシック" charset="0"/>
                <a:cs typeface="ＭＳ Ｐゴシック" charset="0"/>
              </a:rPr>
              <a:t>We</a:t>
            </a:r>
            <a:r>
              <a:rPr lang="en-US" sz="1200" kern="1200" baseline="0" dirty="0" smtClean="0">
                <a:solidFill>
                  <a:schemeClr val="tx1"/>
                </a:solidFill>
                <a:effectLst/>
                <a:latin typeface="+mn-lt"/>
                <a:ea typeface="ＭＳ Ｐゴシック" charset="0"/>
                <a:cs typeface="ＭＳ Ｐゴシック" charset="0"/>
              </a:rPr>
              <a:t> have</a:t>
            </a:r>
            <a:r>
              <a:rPr lang="en-US" sz="1200" kern="1200" dirty="0" smtClean="0">
                <a:solidFill>
                  <a:schemeClr val="tx1"/>
                </a:solidFill>
                <a:effectLst/>
                <a:latin typeface="+mn-lt"/>
                <a:ea typeface="ＭＳ Ｐゴシック" charset="0"/>
                <a:cs typeface="ＭＳ Ｐゴシック" charset="0"/>
              </a:rPr>
              <a:t> consistently</a:t>
            </a:r>
            <a:r>
              <a:rPr lang="en-US" sz="1200" kern="1200" baseline="0" dirty="0" smtClean="0">
                <a:solidFill>
                  <a:schemeClr val="tx1"/>
                </a:solidFill>
                <a:effectLst/>
                <a:latin typeface="+mn-lt"/>
                <a:ea typeface="ＭＳ Ｐゴシック" charset="0"/>
                <a:cs typeface="ＭＳ Ｐゴシック" charset="0"/>
              </a:rPr>
              <a:t> a</a:t>
            </a:r>
            <a:r>
              <a:rPr lang="en-US" sz="1200" kern="1200" dirty="0" smtClean="0">
                <a:solidFill>
                  <a:schemeClr val="tx1"/>
                </a:solidFill>
                <a:effectLst/>
                <a:latin typeface="+mn-lt"/>
                <a:ea typeface="ＭＳ Ｐゴシック" charset="0"/>
                <a:cs typeface="ＭＳ Ｐゴシック" charset="0"/>
              </a:rPr>
              <a:t>dded more than 1,000 customers per quarter for the last 17 consecutive quarters, indicating</a:t>
            </a:r>
            <a:r>
              <a:rPr lang="en-US" sz="1200" kern="1200" baseline="0" dirty="0" smtClean="0">
                <a:solidFill>
                  <a:schemeClr val="tx1"/>
                </a:solidFill>
                <a:effectLst/>
                <a:latin typeface="+mn-lt"/>
                <a:ea typeface="ＭＳ Ｐゴシック" charset="0"/>
                <a:cs typeface="ＭＳ Ｐゴシック" charset="0"/>
              </a:rPr>
              <a:t> a strong acceptance of our vision and strategy.</a:t>
            </a:r>
            <a:endParaRPr lang="en-US" sz="1200" kern="1200" dirty="0" smtClean="0">
              <a:solidFill>
                <a:schemeClr val="tx1"/>
              </a:solidFill>
              <a:effectLst/>
              <a:latin typeface="+mn-lt"/>
              <a:ea typeface="ＭＳ Ｐゴシック" charset="0"/>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charset="0"/>
                <a:cs typeface="ＭＳ Ｐゴシック" charset="0"/>
              </a:rPr>
              <a:t>We have over 3,300 employees worldwide.</a:t>
            </a:r>
          </a:p>
          <a:p>
            <a:pPr marL="171450" lvl="0" indent="-171450">
              <a:buFont typeface="Arial"/>
              <a:buChar char="•"/>
            </a:pPr>
            <a:r>
              <a:rPr lang="en-US" sz="1200" kern="1200" dirty="0" smtClean="0">
                <a:solidFill>
                  <a:schemeClr val="tx1"/>
                </a:solidFill>
                <a:effectLst/>
                <a:latin typeface="+mn-lt"/>
                <a:ea typeface="ＭＳ Ｐゴシック" charset="0"/>
                <a:cs typeface="ＭＳ Ｐゴシック" charset="0"/>
              </a:rPr>
              <a:t>We’ve built</a:t>
            </a:r>
            <a:r>
              <a:rPr lang="en-US" sz="1200" kern="1200" baseline="0" dirty="0" smtClean="0">
                <a:solidFill>
                  <a:schemeClr val="tx1"/>
                </a:solidFill>
                <a:effectLst/>
                <a:latin typeface="+mn-lt"/>
                <a:ea typeface="ＭＳ Ｐゴシック" charset="0"/>
                <a:cs typeface="ＭＳ Ｐゴシック" charset="0"/>
              </a:rPr>
              <a:t> a world-class</a:t>
            </a:r>
            <a:r>
              <a:rPr lang="en-US" sz="1200" kern="1200" dirty="0" smtClean="0">
                <a:solidFill>
                  <a:schemeClr val="tx1"/>
                </a:solidFill>
                <a:effectLst/>
                <a:latin typeface="+mn-lt"/>
                <a:ea typeface="ＭＳ Ｐゴシック" charset="0"/>
                <a:cs typeface="ＭＳ Ｐゴシック" charset="0"/>
              </a:rPr>
              <a:t> global support operations with teams in the Americas, EMEA, Asia, and Japan.</a:t>
            </a:r>
          </a:p>
          <a:p>
            <a:endParaRPr lang="en-US" dirty="0" smtClean="0"/>
          </a:p>
          <a:p>
            <a:endParaRPr lang="en-US" dirty="0" smtClean="0"/>
          </a:p>
          <a:p>
            <a:pPr marL="0" lvl="0" indent="0">
              <a:buFont typeface="Arial"/>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935C0-02D8-4A7B-A79C-885415BB4527}" type="slidenum">
              <a:rPr lang="en-US" smtClean="0"/>
              <a:t>2</a:t>
            </a:fld>
            <a:endParaRPr lang="en-US"/>
          </a:p>
        </p:txBody>
      </p:sp>
    </p:spTree>
    <p:extLst>
      <p:ext uri="{BB962C8B-B14F-4D97-AF65-F5344CB8AC3E}">
        <p14:creationId xmlns:p14="http://schemas.microsoft.com/office/powerpoint/2010/main" val="73839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B2935C0-02D8-4A7B-A79C-885415BB4527}" type="slidenum">
              <a:rPr lang="en-US" smtClean="0"/>
              <a:t>4</a:t>
            </a:fld>
            <a:endParaRPr lang="en-US"/>
          </a:p>
        </p:txBody>
      </p:sp>
    </p:spTree>
    <p:extLst>
      <p:ext uri="{BB962C8B-B14F-4D97-AF65-F5344CB8AC3E}">
        <p14:creationId xmlns:p14="http://schemas.microsoft.com/office/powerpoint/2010/main" val="76340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Lets talk for a moment about how our technology can enable applications, users</a:t>
            </a:r>
            <a:r>
              <a:rPr lang="en-US" sz="1200" baseline="0" dirty="0" smtClean="0"/>
              <a:t> and content – along with your business. </a:t>
            </a:r>
            <a:endParaRPr lang="en-US" sz="1200" dirty="0" smtClean="0"/>
          </a:p>
          <a:p>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t>Safe enablement policies begin with accurate classification of the application using App-ID</a:t>
            </a:r>
            <a:r>
              <a:rPr lang="en-US" sz="1200" b="0" baseline="0" dirty="0" smtClean="0"/>
              <a:t>. App-ID </a:t>
            </a:r>
            <a:r>
              <a:rPr lang="en-US" sz="1200" baseline="0" dirty="0" smtClean="0"/>
              <a:t>u</a:t>
            </a:r>
            <a:r>
              <a:rPr lang="en-US" sz="1200" i="0" baseline="0" dirty="0" smtClean="0"/>
              <a:t>ses a combination of signatures, application and protocol decoders, and heuristics to identify all applications, across all ports, all the time - as soon as traffic hits the firewall. The application identity then becomes the basis for your positive enforcement model firewall policies.  This means you can </a:t>
            </a:r>
            <a:r>
              <a:rPr lang="en-US" sz="1200" b="0" i="0" u="sng" baseline="0" dirty="0" smtClean="0"/>
              <a:t>safely</a:t>
            </a:r>
            <a:r>
              <a:rPr lang="en-US" sz="1200" i="0" baseline="0" dirty="0" smtClean="0"/>
              <a:t> allow or block certain applications, or specific functionality within or across </a:t>
            </a:r>
            <a:r>
              <a:rPr lang="en-US" sz="1200" i="0" u="sng" baseline="0" dirty="0" smtClean="0"/>
              <a:t>multiple</a:t>
            </a:r>
            <a:r>
              <a:rPr lang="en-US" sz="1200" i="0" baseline="0" dirty="0" smtClean="0"/>
              <a:t> applications like file sharing or instant messaging.</a:t>
            </a:r>
          </a:p>
          <a:p>
            <a:endParaRPr lang="en-US" sz="1200" baseline="0" dirty="0" smtClean="0"/>
          </a:p>
          <a:p>
            <a:r>
              <a:rPr lang="en-US" sz="1200" b="1" dirty="0" smtClean="0"/>
              <a:t>Users make up the next piece of a safe enablement</a:t>
            </a:r>
            <a:r>
              <a:rPr lang="en-US" sz="1200" b="1" baseline="0" dirty="0" smtClean="0"/>
              <a:t> policy. </a:t>
            </a:r>
            <a:r>
              <a:rPr lang="en-US" sz="1200" b="0" baseline="0" dirty="0" smtClean="0"/>
              <a:t>We can tie users, regardless of the device platform, to the application with </a:t>
            </a:r>
            <a:r>
              <a:rPr lang="en-US" sz="1200" b="1" dirty="0" smtClean="0"/>
              <a:t>User-</a:t>
            </a:r>
            <a:r>
              <a:rPr lang="en-US" sz="1200" b="1" baseline="0" dirty="0" smtClean="0"/>
              <a:t>ID and </a:t>
            </a:r>
            <a:r>
              <a:rPr lang="en-US" sz="1200" b="1" baseline="0" dirty="0" err="1" smtClean="0"/>
              <a:t>GlobalProtect</a:t>
            </a:r>
            <a:r>
              <a:rPr lang="en-US" sz="1200" b="1" baseline="0" dirty="0" smtClean="0"/>
              <a:t>.</a:t>
            </a:r>
            <a:r>
              <a:rPr lang="en-US" sz="1200" b="0" baseline="0" dirty="0" smtClean="0"/>
              <a:t>  User-ID </a:t>
            </a:r>
            <a:r>
              <a:rPr lang="en-US" sz="1200" baseline="0" dirty="0" smtClean="0"/>
              <a:t>integrates </a:t>
            </a:r>
            <a:r>
              <a:rPr kumimoji="1" lang="en-US" sz="1200" i="1" kern="1200" dirty="0" smtClean="0">
                <a:solidFill>
                  <a:schemeClr val="tx1"/>
                </a:solidFill>
                <a:latin typeface="Arial" charset="0"/>
                <a:ea typeface="+mn-ea"/>
                <a:cs typeface="+mn-cs"/>
              </a:rPr>
              <a:t>with the widest range of directory services on the market</a:t>
            </a:r>
            <a:r>
              <a:rPr kumimoji="1" lang="en-US" sz="1200" kern="1200" dirty="0" smtClean="0">
                <a:solidFill>
                  <a:schemeClr val="tx1"/>
                </a:solidFill>
                <a:latin typeface="Arial" charset="0"/>
                <a:ea typeface="+mn-ea"/>
                <a:cs typeface="+mn-cs"/>
              </a:rPr>
              <a:t>,</a:t>
            </a:r>
            <a:r>
              <a:rPr lang="en-US" sz="1200" baseline="0" dirty="0" smtClean="0"/>
              <a:t> including Active Directory, and Microsoft Exchange (which brings you Linux or MAC-OS users and LDAP to </a:t>
            </a:r>
            <a:r>
              <a:rPr kumimoji="1" lang="en-US" sz="1200" b="0" i="0" kern="1200" dirty="0" smtClean="0">
                <a:solidFill>
                  <a:schemeClr val="tx1"/>
                </a:solidFill>
                <a:latin typeface="Arial" charset="0"/>
                <a:ea typeface="+mn-ea"/>
                <a:cs typeface="+mn-cs"/>
              </a:rPr>
              <a:t>enable you</a:t>
            </a:r>
            <a:r>
              <a:rPr kumimoji="1" lang="en-US" sz="1200" b="0" i="0" kern="1200" baseline="0" dirty="0" smtClean="0">
                <a:solidFill>
                  <a:schemeClr val="tx1"/>
                </a:solidFill>
                <a:latin typeface="Arial" charset="0"/>
                <a:ea typeface="+mn-ea"/>
                <a:cs typeface="+mn-cs"/>
              </a:rPr>
              <a:t> to build</a:t>
            </a:r>
            <a:r>
              <a:rPr kumimoji="1" lang="en-US" sz="1200" b="0" i="0" kern="1200" dirty="0" smtClean="0">
                <a:solidFill>
                  <a:schemeClr val="tx1"/>
                </a:solidFill>
                <a:latin typeface="Arial" charset="0"/>
                <a:ea typeface="+mn-ea"/>
                <a:cs typeface="+mn-cs"/>
              </a:rPr>
              <a:t> policy around</a:t>
            </a:r>
            <a:r>
              <a:rPr kumimoji="1" lang="en-US" sz="1200" b="0" i="0" kern="1200" baseline="0" dirty="0" smtClean="0">
                <a:solidFill>
                  <a:schemeClr val="tx1"/>
                </a:solidFill>
                <a:latin typeface="Arial" charset="0"/>
                <a:ea typeface="+mn-ea"/>
                <a:cs typeface="+mn-cs"/>
              </a:rPr>
              <a:t> </a:t>
            </a:r>
            <a:r>
              <a:rPr kumimoji="1" lang="en-US" sz="1200" b="0" i="0" kern="1200" dirty="0" smtClean="0">
                <a:solidFill>
                  <a:schemeClr val="tx1"/>
                </a:solidFill>
                <a:latin typeface="Arial" charset="0"/>
                <a:ea typeface="+mn-ea"/>
                <a:cs typeface="+mn-cs"/>
              </a:rPr>
              <a:t>users and groups of</a:t>
            </a:r>
            <a:r>
              <a:rPr kumimoji="1" lang="en-US" sz="1200" b="0" i="0" kern="1200" baseline="0" dirty="0" smtClean="0">
                <a:solidFill>
                  <a:schemeClr val="tx1"/>
                </a:solidFill>
                <a:latin typeface="Arial" charset="0"/>
                <a:ea typeface="+mn-ea"/>
                <a:cs typeface="+mn-cs"/>
              </a:rPr>
              <a:t> users by </a:t>
            </a:r>
            <a:r>
              <a:rPr kumimoji="1" lang="en-US" sz="1200" b="0" i="0" u="sng" kern="1200" baseline="0" dirty="0" smtClean="0">
                <a:solidFill>
                  <a:schemeClr val="tx1"/>
                </a:solidFill>
                <a:latin typeface="Arial" charset="0"/>
                <a:ea typeface="+mn-ea"/>
                <a:cs typeface="+mn-cs"/>
              </a:rPr>
              <a:t>name</a:t>
            </a:r>
            <a:r>
              <a:rPr kumimoji="1" lang="en-US" sz="1200" b="0" i="0" kern="1200" baseline="0" dirty="0" smtClean="0">
                <a:solidFill>
                  <a:schemeClr val="tx1"/>
                </a:solidFill>
                <a:latin typeface="Arial" charset="0"/>
                <a:ea typeface="+mn-ea"/>
                <a:cs typeface="+mn-cs"/>
              </a:rPr>
              <a:t>, not just </a:t>
            </a:r>
            <a:r>
              <a:rPr kumimoji="1" lang="en-US" sz="1200" b="0" i="0" u="sng" kern="1200" baseline="0" dirty="0" smtClean="0">
                <a:solidFill>
                  <a:schemeClr val="tx1"/>
                </a:solidFill>
                <a:latin typeface="Arial" charset="0"/>
                <a:ea typeface="+mn-ea"/>
                <a:cs typeface="+mn-cs"/>
              </a:rPr>
              <a:t>IP</a:t>
            </a:r>
            <a:r>
              <a:rPr kumimoji="1" lang="en-US" sz="1200" b="0" i="0" kern="1200" baseline="0" dirty="0" smtClean="0">
                <a:solidFill>
                  <a:schemeClr val="tx1"/>
                </a:solidFill>
                <a:latin typeface="Arial" charset="0"/>
                <a:ea typeface="+mn-ea"/>
                <a:cs typeface="+mn-cs"/>
              </a:rPr>
              <a:t> </a:t>
            </a:r>
            <a:r>
              <a:rPr kumimoji="1" lang="en-US" sz="1200" b="0" i="0" u="sng" kern="1200" baseline="0" dirty="0" smtClean="0">
                <a:solidFill>
                  <a:schemeClr val="tx1"/>
                </a:solidFill>
                <a:latin typeface="Arial" charset="0"/>
                <a:ea typeface="+mn-ea"/>
                <a:cs typeface="+mn-cs"/>
              </a:rPr>
              <a:t>addresses</a:t>
            </a:r>
            <a:r>
              <a:rPr kumimoji="1" lang="en-US" sz="1200" b="0" i="0" kern="1200" baseline="0" dirty="0" smtClean="0">
                <a:solidFill>
                  <a:schemeClr val="tx1"/>
                </a:solidFill>
                <a:latin typeface="Arial" charset="0"/>
                <a:ea typeface="+mn-ea"/>
                <a:cs typeface="+mn-cs"/>
              </a:rPr>
              <a:t>.  An API is also available for non-standard directory integration. For remote or traveling employees working on a laptop, an </a:t>
            </a:r>
            <a:r>
              <a:rPr kumimoji="1" lang="en-US" sz="1200" b="0" i="0" kern="1200" baseline="0" dirty="0" err="1" smtClean="0">
                <a:solidFill>
                  <a:schemeClr val="tx1"/>
                </a:solidFill>
                <a:latin typeface="Arial" charset="0"/>
                <a:ea typeface="+mn-ea"/>
                <a:cs typeface="+mn-cs"/>
              </a:rPr>
              <a:t>iOS</a:t>
            </a:r>
            <a:r>
              <a:rPr kumimoji="1" lang="en-US" sz="1200" b="0" i="0" kern="1200" baseline="0" dirty="0" smtClean="0">
                <a:solidFill>
                  <a:schemeClr val="tx1"/>
                </a:solidFill>
                <a:latin typeface="Arial" charset="0"/>
                <a:ea typeface="+mn-ea"/>
                <a:cs typeface="+mn-cs"/>
              </a:rPr>
              <a:t> or Android platform from say, a Starbucks or a customer site, we can include them in the safe application enablement policies with our </a:t>
            </a:r>
            <a:r>
              <a:rPr kumimoji="1" lang="en-US" sz="1200" b="0" i="1" kern="1200" baseline="0" dirty="0" smtClean="0">
                <a:solidFill>
                  <a:schemeClr val="tx1"/>
                </a:solidFill>
                <a:latin typeface="Arial" charset="0"/>
                <a:ea typeface="+mn-ea"/>
                <a:cs typeface="+mn-cs"/>
              </a:rPr>
              <a:t>Global Protect</a:t>
            </a:r>
            <a:r>
              <a:rPr kumimoji="1" lang="en-US" sz="1200" b="0" i="0" kern="1200" baseline="0" dirty="0" smtClean="0">
                <a:solidFill>
                  <a:schemeClr val="tx1"/>
                </a:solidFill>
                <a:latin typeface="Arial" charset="0"/>
                <a:ea typeface="+mn-ea"/>
                <a:cs typeface="+mn-cs"/>
              </a:rPr>
              <a:t> end point solution.  </a:t>
            </a:r>
          </a:p>
          <a:p>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b="1" i="0" u="none" strike="noStrike" kern="1200" dirty="0" smtClean="0">
                <a:solidFill>
                  <a:schemeClr val="tx1"/>
                </a:solidFill>
                <a:latin typeface="Arial" charset="0"/>
                <a:ea typeface="+mn-ea"/>
                <a:cs typeface="+mn-cs"/>
              </a:rPr>
              <a:t>Scanning the content within the application is the final enablement policy</a:t>
            </a:r>
            <a:r>
              <a:rPr kumimoji="1" lang="en-US" sz="1200" b="1" i="0" u="none" strike="noStrike" kern="1200" baseline="0" dirty="0" smtClean="0">
                <a:solidFill>
                  <a:schemeClr val="tx1"/>
                </a:solidFill>
                <a:latin typeface="Arial" charset="0"/>
                <a:ea typeface="+mn-ea"/>
                <a:cs typeface="+mn-cs"/>
              </a:rPr>
              <a:t> and that is delivered by Content-ID.  </a:t>
            </a:r>
            <a:r>
              <a:rPr kumimoji="1" lang="en-US" sz="1200" b="0" i="0" u="none" strike="noStrike" kern="1200" baseline="0" dirty="0" smtClean="0">
                <a:solidFill>
                  <a:schemeClr val="tx1"/>
                </a:solidFill>
                <a:latin typeface="Arial" charset="0"/>
                <a:ea typeface="+mn-ea"/>
                <a:cs typeface="+mn-cs"/>
              </a:rPr>
              <a:t>IPS, AV, antispyware and URL filtering within </a:t>
            </a:r>
            <a:r>
              <a:rPr kumimoji="1" lang="en-US" sz="1200" b="1" i="0" u="none" strike="noStrike" kern="1200" dirty="0" smtClean="0">
                <a:solidFill>
                  <a:schemeClr val="tx1"/>
                </a:solidFill>
                <a:latin typeface="Arial" charset="0"/>
                <a:ea typeface="+mn-ea"/>
                <a:cs typeface="+mn-cs"/>
              </a:rPr>
              <a:t>Content-ID</a:t>
            </a:r>
            <a:r>
              <a:rPr kumimoji="1" lang="en-US" sz="1200" b="0" i="0" u="none" strike="noStrike" kern="1200" dirty="0" smtClean="0">
                <a:solidFill>
                  <a:schemeClr val="tx1"/>
                </a:solidFill>
                <a:latin typeface="Arial" charset="0"/>
                <a:ea typeface="+mn-ea"/>
                <a:cs typeface="+mn-cs"/>
              </a:rPr>
              <a:t> </a:t>
            </a:r>
            <a:r>
              <a:rPr kumimoji="1" lang="en-US" sz="1200" b="0" i="0" kern="1200" dirty="0" smtClean="0">
                <a:solidFill>
                  <a:schemeClr val="tx1"/>
                </a:solidFill>
                <a:latin typeface="Arial" charset="0"/>
                <a:ea typeface="+mn-ea"/>
                <a:cs typeface="+mn-cs"/>
              </a:rPr>
              <a:t>will allow you to apply</a:t>
            </a:r>
            <a:r>
              <a:rPr kumimoji="1" lang="en-US" sz="1200" b="0" i="0" kern="1200" baseline="0" dirty="0" smtClean="0">
                <a:solidFill>
                  <a:schemeClr val="tx1"/>
                </a:solidFill>
                <a:latin typeface="Arial" charset="0"/>
                <a:ea typeface="+mn-ea"/>
                <a:cs typeface="+mn-cs"/>
              </a:rPr>
              <a:t> very specific threat prevention profiles to your business critical traffic and/or users. The threat prevention engine is </a:t>
            </a:r>
            <a:r>
              <a:rPr kumimoji="1" lang="en-US" sz="1200" b="0" i="0" kern="1200" dirty="0" smtClean="0">
                <a:solidFill>
                  <a:schemeClr val="tx1"/>
                </a:solidFill>
                <a:latin typeface="Arial" charset="0"/>
                <a:ea typeface="+mn-ea"/>
                <a:cs typeface="+mn-cs"/>
              </a:rPr>
              <a:t>stream based and it </a:t>
            </a:r>
            <a:r>
              <a:rPr kumimoji="1" lang="en-US" sz="1200" b="0" i="0" u="sng" kern="1200" dirty="0" smtClean="0">
                <a:solidFill>
                  <a:schemeClr val="tx1"/>
                </a:solidFill>
                <a:latin typeface="Arial" charset="0"/>
                <a:ea typeface="+mn-ea"/>
                <a:cs typeface="+mn-cs"/>
              </a:rPr>
              <a:t>utilizes</a:t>
            </a:r>
            <a:r>
              <a:rPr kumimoji="1" lang="en-US" sz="1200" kern="1200" dirty="0" smtClean="0">
                <a:solidFill>
                  <a:schemeClr val="tx1"/>
                </a:solidFill>
                <a:latin typeface="Arial" charset="0"/>
                <a:ea typeface="+mn-ea"/>
                <a:cs typeface="+mn-cs"/>
              </a:rPr>
              <a:t> a </a:t>
            </a:r>
            <a:r>
              <a:rPr kumimoji="1" lang="en-US" sz="1200" u="sng" kern="1200" dirty="0" smtClean="0">
                <a:solidFill>
                  <a:schemeClr val="tx1"/>
                </a:solidFill>
                <a:latin typeface="Arial" charset="0"/>
                <a:ea typeface="+mn-ea"/>
                <a:cs typeface="+mn-cs"/>
              </a:rPr>
              <a:t>uniform signature format</a:t>
            </a:r>
            <a:r>
              <a:rPr kumimoji="1" lang="en-US" sz="1200" kern="1200" baseline="0" dirty="0" smtClean="0">
                <a:solidFill>
                  <a:schemeClr val="tx1"/>
                </a:solidFill>
                <a:latin typeface="Arial" charset="0"/>
                <a:ea typeface="+mn-ea"/>
                <a:cs typeface="+mn-cs"/>
              </a:rPr>
              <a:t>.  It</a:t>
            </a:r>
            <a:r>
              <a:rPr kumimoji="1" lang="en-US" sz="1200" kern="1200" dirty="0" smtClean="0">
                <a:solidFill>
                  <a:schemeClr val="tx1"/>
                </a:solidFill>
                <a:latin typeface="Arial" charset="0"/>
                <a:ea typeface="+mn-ea"/>
                <a:cs typeface="+mn-cs"/>
              </a:rPr>
              <a:t> looks for a combination of things in a single pass, unlike the silo based AV, IPS and URL filtering</a:t>
            </a:r>
            <a:r>
              <a:rPr kumimoji="1" lang="en-US" sz="1200" b="0" i="0" kern="1200" dirty="0" smtClean="0">
                <a:solidFill>
                  <a:schemeClr val="tx1"/>
                </a:solidFill>
                <a:latin typeface="Arial" charset="0"/>
                <a:ea typeface="+mn-ea"/>
                <a:cs typeface="+mn-cs"/>
              </a:rPr>
              <a:t>.  </a:t>
            </a:r>
            <a:r>
              <a:rPr lang="en-US" sz="1200" b="1" baseline="0" dirty="0" smtClean="0"/>
              <a:t>Wildfire</a:t>
            </a:r>
            <a:r>
              <a:rPr kumimoji="1" lang="en-US" sz="1200" kern="1200" dirty="0" smtClean="0">
                <a:solidFill>
                  <a:schemeClr val="tx1"/>
                </a:solidFill>
                <a:effectLst/>
                <a:latin typeface="Arial" charset="0"/>
                <a:ea typeface="+mn-ea"/>
                <a:cs typeface="+mn-cs"/>
              </a:rPr>
              <a:t> provides the ability to identify malicious behaviors typically</a:t>
            </a:r>
            <a:r>
              <a:rPr kumimoji="1" lang="en-US" sz="1200" kern="1200" baseline="0" dirty="0" smtClean="0">
                <a:solidFill>
                  <a:schemeClr val="tx1"/>
                </a:solidFill>
                <a:effectLst/>
                <a:latin typeface="Arial" charset="0"/>
                <a:ea typeface="+mn-ea"/>
                <a:cs typeface="+mn-cs"/>
              </a:rPr>
              <a:t> associated with zero-day attacks found </a:t>
            </a:r>
            <a:r>
              <a:rPr kumimoji="1" lang="en-US" sz="1200" kern="1200" dirty="0" smtClean="0">
                <a:solidFill>
                  <a:schemeClr val="tx1"/>
                </a:solidFill>
                <a:effectLst/>
                <a:latin typeface="Arial" charset="0"/>
                <a:ea typeface="+mn-ea"/>
                <a:cs typeface="+mn-cs"/>
              </a:rPr>
              <a:t>in executable files by running them in a virtual environment and observing their behaviors.  When a malicious</a:t>
            </a:r>
            <a:r>
              <a:rPr kumimoji="1" lang="en-US" sz="1200" kern="1200" baseline="0" dirty="0" smtClean="0">
                <a:solidFill>
                  <a:schemeClr val="tx1"/>
                </a:solidFill>
                <a:effectLst/>
                <a:latin typeface="Arial" charset="0"/>
                <a:ea typeface="+mn-ea"/>
                <a:cs typeface="+mn-cs"/>
              </a:rPr>
              <a:t> </a:t>
            </a:r>
            <a:r>
              <a:rPr kumimoji="1" lang="en-US" sz="1200" kern="1200" dirty="0" smtClean="0">
                <a:solidFill>
                  <a:schemeClr val="tx1"/>
                </a:solidFill>
                <a:effectLst/>
                <a:latin typeface="Arial" charset="0"/>
                <a:ea typeface="+mn-ea"/>
                <a:cs typeface="+mn-cs"/>
              </a:rPr>
              <a:t>sample is identified, it is then passed on to the signature generator, which automatically writes a signature for the sample and tests it for accuracy.  Signatures are then delivered to all Palo Alto Networks customers as part of the daily malware signature updates.</a:t>
            </a:r>
            <a:endParaRPr lang="en-US" sz="1200" dirty="0" smtClean="0">
              <a:effectLst/>
            </a:endParaRPr>
          </a:p>
          <a:p>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baseline="0" dirty="0" smtClean="0">
                <a:solidFill>
                  <a:schemeClr val="tx1"/>
                </a:solidFill>
                <a:latin typeface="Arial" charset="0"/>
                <a:ea typeface="+mn-ea"/>
                <a:cs typeface="+mn-cs"/>
              </a:rPr>
              <a:t>This slide summarizes one of our </a:t>
            </a:r>
            <a:r>
              <a:rPr kumimoji="1" lang="en-US" sz="1200" b="1" i="0" u="none" kern="1200" baseline="0" dirty="0" smtClean="0">
                <a:solidFill>
                  <a:schemeClr val="tx1"/>
                </a:solidFill>
                <a:latin typeface="Arial" charset="0"/>
                <a:ea typeface="+mn-ea"/>
                <a:cs typeface="+mn-cs"/>
              </a:rPr>
              <a:t>Core Value Propositions </a:t>
            </a:r>
            <a:r>
              <a:rPr kumimoji="1" lang="en-US" sz="1200" b="0" i="0" kern="1200" baseline="0" dirty="0" smtClean="0">
                <a:solidFill>
                  <a:schemeClr val="tx1"/>
                </a:solidFill>
                <a:latin typeface="Arial" charset="0"/>
                <a:ea typeface="+mn-ea"/>
                <a:cs typeface="+mn-cs"/>
              </a:rPr>
              <a:t>and </a:t>
            </a:r>
            <a:r>
              <a:rPr kumimoji="1" lang="en-US" sz="1200" b="1" i="0" u="none" kern="1200" baseline="0" dirty="0" smtClean="0">
                <a:solidFill>
                  <a:schemeClr val="tx1"/>
                </a:solidFill>
                <a:latin typeface="Arial" charset="0"/>
                <a:ea typeface="+mn-ea"/>
                <a:cs typeface="+mn-cs"/>
              </a:rPr>
              <a:t>Main Differentiators </a:t>
            </a:r>
            <a:r>
              <a:rPr kumimoji="1" lang="en-US" sz="1200" b="0" i="0" kern="1200" baseline="0" dirty="0" smtClean="0">
                <a:solidFill>
                  <a:schemeClr val="tx1"/>
                </a:solidFill>
                <a:latin typeface="Arial" charset="0"/>
                <a:ea typeface="+mn-ea"/>
                <a:cs typeface="+mn-cs"/>
              </a:rPr>
              <a:t>from the other vendors:  The ability to SAFELY ENABLE APPLICATIONS, USERS AND CONTENT. </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b="0" i="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Now, real quick I want to talk about how the device is sold:  We sell a purpose built appliance with a purpose built operating system.  Included with the base appliance are all the firewall capabilities:  App-ID, User-ID, SSL and IPSEC VPN, SSL decryption and re-encryption, </a:t>
            </a:r>
            <a:r>
              <a:rPr lang="en-US" sz="1200" baseline="0" dirty="0" err="1" smtClean="0"/>
              <a:t>QoS</a:t>
            </a:r>
            <a:r>
              <a:rPr lang="en-US" sz="1200" baseline="0" dirty="0" smtClean="0"/>
              <a:t>, and Data Filtering.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If you are interested in </a:t>
            </a:r>
            <a:r>
              <a:rPr lang="en-US" sz="1200" u="sng" baseline="0" dirty="0" smtClean="0"/>
              <a:t>Threat Prevention</a:t>
            </a:r>
            <a:r>
              <a:rPr lang="en-US" sz="1200" baseline="0" dirty="0" smtClean="0"/>
              <a:t>, </a:t>
            </a:r>
            <a:r>
              <a:rPr lang="en-US" sz="1200" u="sng" baseline="0" dirty="0" smtClean="0"/>
              <a:t>URL Filtering</a:t>
            </a:r>
            <a:r>
              <a:rPr lang="en-US" sz="1200" baseline="0" dirty="0" smtClean="0"/>
              <a:t> – or - </a:t>
            </a:r>
            <a:r>
              <a:rPr lang="en-US" sz="1200" u="sng" baseline="0" dirty="0" smtClean="0"/>
              <a:t>Global Protect</a:t>
            </a:r>
            <a:r>
              <a:rPr lang="en-US" sz="1200" baseline="0" dirty="0" smtClean="0"/>
              <a:t>, these would each require a separate license.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Oh, and just so you are aware…there are no user counts anywhere in our licensing model.</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ONE</a:t>
            </a:r>
            <a:r>
              <a:rPr lang="en-US" sz="1200" baseline="0" dirty="0" smtClean="0"/>
              <a:t> OF THE MAIN POINTS IS TO EMPHASIZE IS THAT WE INNOVATED HEAVILY TO DELIVER ON THE REQUIREMENTS.  IT’S A BIG PART OF OUR CULTURE.</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70B5EE1C-90D1-48E0-9D4B-7DE37577606B}" type="slidenum">
              <a:rPr lang="en-US" smtClean="0"/>
              <a:pPr>
                <a:defRPr/>
              </a:pPr>
              <a:t>5</a:t>
            </a:fld>
            <a:endParaRPr lang="en-US" dirty="0"/>
          </a:p>
        </p:txBody>
      </p:sp>
    </p:spTree>
    <p:extLst>
      <p:ext uri="{BB962C8B-B14F-4D97-AF65-F5344CB8AC3E}">
        <p14:creationId xmlns:p14="http://schemas.microsoft.com/office/powerpoint/2010/main" val="41607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Palo Alto Networks allows</a:t>
            </a:r>
            <a:r>
              <a:rPr lang="en-US" baseline="0" dirty="0" smtClean="0"/>
              <a:t> you to build enablement policies that are based on </a:t>
            </a:r>
            <a:r>
              <a:rPr lang="en-US" b="1" baseline="0" dirty="0" smtClean="0"/>
              <a:t>business relevant elements </a:t>
            </a:r>
            <a:r>
              <a:rPr lang="en-US" baseline="0" dirty="0" smtClean="0"/>
              <a:t>– applications, users and content. It makes perfect sense, right? Your business runs on applications, users and content – shouldn’t your security policies? </a:t>
            </a:r>
          </a:p>
          <a:p>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At the perimeter, you can reduce your organizations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threat footprint by blocking a wide range of unwanted applications and then inspecting the allowed applications for threats - both known and unknown. </a:t>
            </a:r>
          </a:p>
          <a:p>
            <a:pPr marL="0" indent="0">
              <a:buFont typeface="Arial" pitchFamily="34" charset="0"/>
              <a:buNone/>
            </a:pPr>
            <a:r>
              <a:rPr lang="en-US" sz="1200" kern="1200" dirty="0" smtClean="0">
                <a:solidFill>
                  <a:schemeClr val="tx1"/>
                </a:solidFill>
                <a:effectLst/>
                <a:latin typeface="+mn-lt"/>
                <a:ea typeface="+mn-ea"/>
                <a:cs typeface="+mn-cs"/>
              </a:rPr>
              <a:t>&lt;point out </a:t>
            </a:r>
            <a:r>
              <a:rPr lang="en-US" sz="1200" kern="1200" dirty="0" err="1" smtClean="0">
                <a:solidFill>
                  <a:schemeClr val="tx1"/>
                </a:solidFill>
                <a:effectLst/>
                <a:latin typeface="+mn-lt"/>
                <a:ea typeface="+mn-ea"/>
                <a:cs typeface="+mn-cs"/>
              </a:rPr>
              <a:t>gmail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ultrasurf</a:t>
            </a:r>
            <a:r>
              <a:rPr lang="en-US" sz="1200" kern="1200" dirty="0" smtClean="0">
                <a:solidFill>
                  <a:schemeClr val="tx1"/>
                </a:solidFill>
                <a:effectLst/>
                <a:latin typeface="+mn-lt"/>
                <a:ea typeface="+mn-ea"/>
                <a:cs typeface="+mn-cs"/>
              </a:rPr>
              <a:t>, tor as examples of applications you would allow</a:t>
            </a:r>
            <a:r>
              <a:rPr lang="en-US" sz="1200" kern="1200" baseline="0" dirty="0" smtClean="0">
                <a:solidFill>
                  <a:schemeClr val="tx1"/>
                </a:solidFill>
                <a:effectLst/>
                <a:latin typeface="+mn-lt"/>
                <a:ea typeface="+mn-ea"/>
                <a:cs typeface="+mn-cs"/>
              </a:rPr>
              <a:t> and scan for threats; or outright block</a:t>
            </a:r>
            <a:r>
              <a:rPr lang="en-US" sz="1200" kern="1200" dirty="0" smtClean="0">
                <a:solidFill>
                  <a:schemeClr val="tx1"/>
                </a:solidFill>
                <a:effectLst/>
                <a:latin typeface="+mn-lt"/>
                <a:ea typeface="+mn-ea"/>
                <a:cs typeface="+mn-cs"/>
              </a:rPr>
              <a:t>&gt;</a:t>
            </a:r>
          </a:p>
          <a:p>
            <a:pPr marL="171450" indent="-171450">
              <a:buFont typeface="Arial" pitchFamily="34" charset="0"/>
              <a:buChar char="•"/>
            </a:pPr>
            <a:r>
              <a:rPr lang="en-US" sz="1200" kern="1200" dirty="0" smtClean="0">
                <a:solidFill>
                  <a:schemeClr val="tx1"/>
                </a:solidFill>
                <a:effectLst/>
                <a:latin typeface="+mn-lt"/>
                <a:ea typeface="+mn-ea"/>
                <a:cs typeface="+mn-cs"/>
              </a:rPr>
              <a:t>In the datacenter, application enablement translates to confirming the applications users and content are allowed and protected from threats while simultaneously finding rogue, misconfigured applications - all at multi-</a:t>
            </a:r>
            <a:r>
              <a:rPr lang="en-US" sz="1200" kern="1200" dirty="0" err="1" smtClean="0">
                <a:solidFill>
                  <a:schemeClr val="tx1"/>
                </a:solidFill>
                <a:effectLst/>
                <a:latin typeface="+mn-lt"/>
                <a:ea typeface="+mn-ea"/>
                <a:cs typeface="+mn-cs"/>
              </a:rPr>
              <a:t>Gbps</a:t>
            </a:r>
            <a:r>
              <a:rPr lang="en-US" sz="1200" kern="1200" dirty="0" smtClean="0">
                <a:solidFill>
                  <a:schemeClr val="tx1"/>
                </a:solidFill>
                <a:effectLst/>
                <a:latin typeface="+mn-lt"/>
                <a:ea typeface="+mn-ea"/>
                <a:cs typeface="+mn-cs"/>
              </a:rPr>
              <a:t> speeds. In virtualized datacenter environments, organizations can apply consistent application enablement policies while addressing security challenges introduced by virtual machine movement and orchestration. </a:t>
            </a:r>
          </a:p>
          <a:p>
            <a:pPr marL="0" indent="0">
              <a:buFont typeface="Arial" pitchFamily="34" charset="0"/>
              <a:buNone/>
            </a:pPr>
            <a:r>
              <a:rPr lang="en-US" sz="1200" kern="1200" dirty="0" smtClean="0">
                <a:solidFill>
                  <a:schemeClr val="tx1"/>
                </a:solidFill>
                <a:effectLst/>
                <a:latin typeface="+mn-lt"/>
                <a:ea typeface="+mn-ea"/>
                <a:cs typeface="+mn-cs"/>
              </a:rPr>
              <a:t>&lt;point</a:t>
            </a:r>
            <a:r>
              <a:rPr lang="en-US" sz="1200" kern="1200" baseline="0" dirty="0" smtClean="0">
                <a:solidFill>
                  <a:schemeClr val="tx1"/>
                </a:solidFill>
                <a:effectLst/>
                <a:latin typeface="+mn-lt"/>
                <a:ea typeface="+mn-ea"/>
                <a:cs typeface="+mn-cs"/>
              </a:rPr>
              <a:t> out Oracle and </a:t>
            </a:r>
            <a:r>
              <a:rPr lang="en-US" sz="1200" kern="1200" baseline="0" dirty="0" err="1" smtClean="0">
                <a:solidFill>
                  <a:schemeClr val="tx1"/>
                </a:solidFill>
                <a:effectLst/>
                <a:latin typeface="+mn-lt"/>
                <a:ea typeface="+mn-ea"/>
                <a:cs typeface="+mn-cs"/>
              </a:rPr>
              <a:t>Sharepoint</a:t>
            </a:r>
            <a:r>
              <a:rPr lang="en-US" sz="1200" kern="1200" baseline="0" dirty="0" smtClean="0">
                <a:solidFill>
                  <a:schemeClr val="tx1"/>
                </a:solidFill>
                <a:effectLst/>
                <a:latin typeface="+mn-lt"/>
                <a:ea typeface="+mn-ea"/>
                <a:cs typeface="+mn-cs"/>
              </a:rPr>
              <a:t> as examples&gt;</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Expanding outwards to enterprise branch offices and remote users, enablement is delivered through policy consistency - the same policy deployed at the corporate location and is extended, seamlessly to other locations.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short, our technology allows you to enable applications for users and protect the associated content – without hindering your business.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E1868A37-018F-8B43-8C0C-36107DAB25CC}" type="slidenum">
              <a:rPr lang="en-US" smtClean="0"/>
              <a:t>6</a:t>
            </a:fld>
            <a:endParaRPr lang="en-US"/>
          </a:p>
        </p:txBody>
      </p:sp>
    </p:spTree>
    <p:extLst>
      <p:ext uri="{BB962C8B-B14F-4D97-AF65-F5344CB8AC3E}">
        <p14:creationId xmlns:p14="http://schemas.microsoft.com/office/powerpoint/2010/main" val="109315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0"/>
            <a:ext cx="7658100" cy="4308475"/>
          </a:xfrm>
          <a:prstGeom prst="rect">
            <a:avLst/>
          </a:prstGeom>
        </p:spPr>
      </p:sp>
      <p:sp>
        <p:nvSpPr>
          <p:cNvPr id="3" name="Notes Placeholder 2"/>
          <p:cNvSpPr>
            <a:spLocks noGrp="1"/>
          </p:cNvSpPr>
          <p:nvPr>
            <p:ph type="body" idx="1"/>
          </p:nvPr>
        </p:nvSpPr>
        <p:spPr/>
        <p:txBody>
          <a:bodyPr/>
          <a:lstStyle/>
          <a:p>
            <a:r>
              <a:rPr lang="en-US" dirty="0"/>
              <a:t>The Palo Alto Networks firewall allows you to specify security policies based on a more accurate identification of each application seeking access to your network. Unlike traditional firewalls that identify applications only by protocol and port number, the firewall uses packet inspection and a library of application signatures to distinguish between applications that have the same protocol and port, and to identify potentially malicious applications that use non-standard ports.</a:t>
            </a:r>
          </a:p>
          <a:p>
            <a:endParaRPr lang="en-US" dirty="0"/>
          </a:p>
          <a:p>
            <a:r>
              <a:rPr lang="en-US" dirty="0" smtClean="0"/>
              <a:t>The</a:t>
            </a:r>
            <a:r>
              <a:rPr lang="en-US" baseline="0" dirty="0" smtClean="0"/>
              <a:t> strength</a:t>
            </a:r>
            <a:r>
              <a:rPr lang="en-US" dirty="0" smtClean="0"/>
              <a:t> of the Palo Alto Networks firewall is its Single Pass Parallel Processing</a:t>
            </a:r>
            <a:r>
              <a:rPr lang="en-US" dirty="0"/>
              <a:t>™</a:t>
            </a:r>
            <a:r>
              <a:rPr lang="en-US" dirty="0" smtClean="0"/>
              <a:t> (SP3) engine. Each of the current protection features in the device (Anti Virus, Spyware, Data Filtering and vulnerability protection) utilize the same stream-based signature format. As a result, the SP3 engine can search for all of these risks simultaneously. </a:t>
            </a:r>
          </a:p>
          <a:p>
            <a:endParaRPr lang="en-US" dirty="0" smtClean="0"/>
          </a:p>
          <a:p>
            <a:r>
              <a:rPr lang="en-US" dirty="0" smtClean="0"/>
              <a:t>The advantage of providing a stream based engine is that the traffic is scanned as it crosses the box with a minimal amount of buffering.</a:t>
            </a:r>
          </a:p>
          <a:p>
            <a:endParaRPr lang="en-US" dirty="0" smtClean="0"/>
          </a:p>
          <a:p>
            <a:r>
              <a:rPr lang="en-US" dirty="0" smtClean="0"/>
              <a:t>For further</a:t>
            </a:r>
            <a:r>
              <a:rPr lang="en-US" baseline="0" dirty="0" smtClean="0"/>
              <a:t> explanation, refer to </a:t>
            </a:r>
            <a:r>
              <a:rPr lang="en-US" dirty="0" smtClean="0"/>
              <a:t>the document</a:t>
            </a:r>
            <a:r>
              <a:rPr lang="en-US" baseline="0" dirty="0" smtClean="0"/>
              <a:t> </a:t>
            </a:r>
            <a:r>
              <a:rPr lang="en-US" i="1" dirty="0" smtClean="0"/>
              <a:t>Single_Pass_Parallel_</a:t>
            </a:r>
            <a:r>
              <a:rPr lang="en-US" i="1" baseline="0" dirty="0" smtClean="0"/>
              <a:t>Processing</a:t>
            </a:r>
            <a:r>
              <a:rPr lang="en-US" i="1" dirty="0" smtClean="0"/>
              <a:t>_</a:t>
            </a:r>
            <a:r>
              <a:rPr lang="en-US" i="1" baseline="0" dirty="0" smtClean="0"/>
              <a:t>Architecture.pdf </a:t>
            </a:r>
            <a:r>
              <a:rPr lang="en-US" i="0" baseline="0" dirty="0" smtClean="0"/>
              <a:t> on the Palo Alto Networks website.</a:t>
            </a:r>
            <a:r>
              <a:rPr lang="en-US" baseline="0" dirty="0" smtClean="0"/>
              <a:t> </a:t>
            </a:r>
            <a:endParaRPr lang="en-US" dirty="0"/>
          </a:p>
        </p:txBody>
      </p:sp>
      <p:sp>
        <p:nvSpPr>
          <p:cNvPr id="4" name="Footer Placeholder 3"/>
          <p:cNvSpPr>
            <a:spLocks noGrp="1"/>
          </p:cNvSpPr>
          <p:nvPr>
            <p:ph type="ftr" sz="quarter" idx="10"/>
          </p:nvPr>
        </p:nvSpPr>
        <p:spPr/>
        <p:txBody>
          <a:bodyPr/>
          <a:lstStyle/>
          <a:p>
            <a:pPr algn="just">
              <a:defRPr/>
            </a:pPr>
            <a:r>
              <a:rPr lang="en-US" smtClean="0"/>
              <a:t>PAN-EDU-SE                                                    Palo Alto Networks. Confidential and Proprietary. </a:t>
            </a:r>
            <a:endParaRPr lang="en-US" i="1" dirty="0"/>
          </a:p>
        </p:txBody>
      </p:sp>
      <p:sp>
        <p:nvSpPr>
          <p:cNvPr id="7" name="Slide Number Placeholder 6"/>
          <p:cNvSpPr>
            <a:spLocks noGrp="1"/>
          </p:cNvSpPr>
          <p:nvPr>
            <p:ph type="sldNum" sz="quarter" idx="11"/>
          </p:nvPr>
        </p:nvSpPr>
        <p:spPr>
          <a:xfrm>
            <a:off x="3884613" y="8685213"/>
            <a:ext cx="2971800" cy="458787"/>
          </a:xfrm>
          <a:prstGeom prst="rect">
            <a:avLst/>
          </a:prstGeom>
        </p:spPr>
        <p:txBody>
          <a:bodyPr/>
          <a:lstStyle/>
          <a:p>
            <a:r>
              <a:rPr lang="en-US" smtClean="0"/>
              <a:t>Mod 1-page</a:t>
            </a:r>
            <a:fld id="{E1868A37-018F-8B43-8C0C-36107DAB25CC}" type="slidenum">
              <a:rPr lang="en-US" smtClean="0"/>
              <a:pPr/>
              <a:t>7</a:t>
            </a:fld>
            <a:endParaRPr lang="en-US" dirty="0"/>
          </a:p>
        </p:txBody>
      </p:sp>
    </p:spTree>
    <p:extLst>
      <p:ext uri="{BB962C8B-B14F-4D97-AF65-F5344CB8AC3E}">
        <p14:creationId xmlns:p14="http://schemas.microsoft.com/office/powerpoint/2010/main" val="1738126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 gain a better understanding of these exploit techniques and</a:t>
            </a:r>
            <a:r>
              <a:rPr lang="en-US" baseline="0" dirty="0" smtClean="0"/>
              <a:t> how they are used by attackers, let’s walk through an example:</a:t>
            </a:r>
          </a:p>
          <a:p>
            <a:endParaRPr lang="en-US" baseline="0" dirty="0" smtClean="0"/>
          </a:p>
          <a:p>
            <a:r>
              <a:rPr lang="en-US" baseline="0" dirty="0" smtClean="0"/>
              <a:t>The graphic here represents an application – Adobe acrobat reader, for example.  As with most applications, this application has a certain number of vulnerabilities. Some may be known, in which case patches might be available. Other vulnerabilities have yet to be discovered.</a:t>
            </a:r>
          </a:p>
          <a:p>
            <a:r>
              <a:rPr lang="en-US" baseline="0" dirty="0" smtClean="0"/>
              <a:t>The application normally runs its normal functions (for example, display a document, print, etc.). </a:t>
            </a:r>
          </a:p>
          <a:p>
            <a:r>
              <a:rPr lang="en-US" baseline="0" dirty="0" smtClean="0"/>
              <a:t>The attacker’s goal is to cause the application to do something it is not meant to do (</a:t>
            </a:r>
            <a:r>
              <a:rPr lang="en-US" baseline="0" dirty="0" err="1" smtClean="0"/>
              <a:t>ie</a:t>
            </a:r>
            <a:r>
              <a:rPr lang="en-US" baseline="0" dirty="0" smtClean="0"/>
              <a:t>, run a piece of code supplied by the attacker). In order to make that happen, the attacker needs to use a </a:t>
            </a:r>
            <a:r>
              <a:rPr lang="en-US" b="1" baseline="0" dirty="0" smtClean="0"/>
              <a:t>series of exploit techniques, in a particular order</a:t>
            </a:r>
            <a:r>
              <a:rPr lang="en-US" baseline="0" dirty="0" smtClean="0"/>
              <a:t>. If those techniques succeed, the attacker can exploit a vulnerability in the application.</a:t>
            </a:r>
          </a:p>
          <a:p>
            <a:endParaRPr lang="en-US" baseline="0" dirty="0" smtClean="0"/>
          </a:p>
          <a:p>
            <a:r>
              <a:rPr lang="en-US" baseline="0" dirty="0" smtClean="0"/>
              <a:t>So the user in this example opens the PDF document, the document displays as it normally would, but in the background these techniques are set in motion.</a:t>
            </a:r>
          </a:p>
          <a:p>
            <a:endParaRPr lang="en-US" baseline="0" dirty="0" smtClean="0"/>
          </a:p>
          <a:p>
            <a:r>
              <a:rPr lang="en-US" baseline="0" dirty="0" smtClean="0"/>
              <a:t>Click forward, showing the 3 exploit techniques…</a:t>
            </a:r>
          </a:p>
          <a:p>
            <a:endParaRPr lang="en-US" baseline="0" dirty="0" smtClean="0"/>
          </a:p>
          <a:p>
            <a:r>
              <a:rPr lang="en-US" baseline="0" dirty="0" smtClean="0"/>
              <a:t>If all three of these techniques succeed (and they often do because anti-virus is not good at detecting them), the acrobat reader software is exploited and malware can be executed.</a:t>
            </a:r>
          </a:p>
          <a:p>
            <a:endParaRPr lang="en-US" baseline="0" dirty="0" smtClean="0"/>
          </a:p>
          <a:p>
            <a:r>
              <a:rPr lang="en-US" baseline="0" dirty="0" smtClean="0"/>
              <a:t>Click forward to “Begin Malicious Activity”</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B2935C0-02D8-4A7B-A79C-885415BB4527}" type="slidenum">
              <a:rPr lang="en-US" smtClean="0"/>
              <a:t>10</a:t>
            </a:fld>
            <a:endParaRPr lang="en-US"/>
          </a:p>
        </p:txBody>
      </p:sp>
    </p:spTree>
    <p:extLst>
      <p:ext uri="{BB962C8B-B14F-4D97-AF65-F5344CB8AC3E}">
        <p14:creationId xmlns:p14="http://schemas.microsoft.com/office/powerpoint/2010/main" val="1350063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let’s look at the same scenario again, this time with our</a:t>
            </a:r>
            <a:r>
              <a:rPr lang="en-US" baseline="0" dirty="0" smtClean="0"/>
              <a:t> Traps Exploit Prevention Modules in place</a:t>
            </a:r>
            <a:r>
              <a:rPr lang="en-US" dirty="0" smtClean="0"/>
              <a:t>.</a:t>
            </a:r>
          </a:p>
          <a:p>
            <a:r>
              <a:rPr lang="en-US" dirty="0" smtClean="0"/>
              <a:t>Our Traps</a:t>
            </a:r>
            <a:r>
              <a:rPr lang="en-US" baseline="0" dirty="0" smtClean="0"/>
              <a:t> Advanced Endpoint Protection agent runs on the endpoint and injects these exploit prevention modules into each application that runs. This process is seamless and transparent to the end-user.</a:t>
            </a:r>
          </a:p>
          <a:p>
            <a:endParaRPr lang="en-US" baseline="0" dirty="0" smtClean="0"/>
          </a:p>
          <a:p>
            <a:r>
              <a:rPr lang="en-US" baseline="0" dirty="0" smtClean="0"/>
              <a:t>Note that the exploit prevention modules require no knowledge of where the vulnerabilities are in the application. So you are protected from exploitation of both known and unknown vulnerabilities.</a:t>
            </a:r>
          </a:p>
          <a:p>
            <a:endParaRPr lang="en-US" baseline="0" dirty="0" smtClean="0"/>
          </a:p>
          <a:p>
            <a:r>
              <a:rPr lang="en-US" baseline="0" dirty="0" smtClean="0"/>
              <a:t>Click forward: Exploit Technique Blocked.</a:t>
            </a:r>
          </a:p>
          <a:p>
            <a:endParaRPr lang="en-US" baseline="0" dirty="0" smtClean="0"/>
          </a:p>
          <a:p>
            <a:r>
              <a:rPr lang="en-US" baseline="0" dirty="0" smtClean="0"/>
              <a:t>As you can see, as soon as the exploit technique is attempted, it is blocked by Traps. At this point Traps would terminate the application and send a notification to the end-user and the administrator console with detailed information about the attempted attack. </a:t>
            </a:r>
          </a:p>
          <a:p>
            <a:endParaRPr lang="en-US" baseline="0" dirty="0" smtClean="0"/>
          </a:p>
          <a:p>
            <a:r>
              <a:rPr lang="en-US" baseline="0" dirty="0" smtClean="0"/>
              <a:t>No malicious code was allowed to execute so no harm has been done.</a:t>
            </a:r>
          </a:p>
          <a:p>
            <a:endParaRPr lang="en-US" baseline="0" dirty="0" smtClean="0"/>
          </a:p>
          <a:p>
            <a:r>
              <a:rPr lang="en-US" baseline="0" dirty="0" smtClean="0"/>
              <a:t>Now – You might be wondering: “What if the attacker invents a new exploit technique? Or What if the attacker is able to circumvent one of the exploit prevention modules?”   Click forward…</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B2935C0-02D8-4A7B-A79C-885415BB4527}" type="slidenum">
              <a:rPr lang="en-US" smtClean="0"/>
              <a:t>11</a:t>
            </a:fld>
            <a:endParaRPr lang="en-US"/>
          </a:p>
        </p:txBody>
      </p:sp>
    </p:spTree>
    <p:extLst>
      <p:ext uri="{BB962C8B-B14F-4D97-AF65-F5344CB8AC3E}">
        <p14:creationId xmlns:p14="http://schemas.microsoft.com/office/powerpoint/2010/main" val="590861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a:t>
            </a:r>
            <a:r>
              <a:rPr lang="en-US" baseline="0" dirty="0" smtClean="0"/>
              <a:t> mentioned previously, an attack will only be successful if a series of exploit techniques succeed – usually 3-5. </a:t>
            </a:r>
          </a:p>
          <a:p>
            <a:endParaRPr lang="en-US" baseline="0" dirty="0" smtClean="0"/>
          </a:p>
          <a:p>
            <a:r>
              <a:rPr lang="en-US" baseline="0" dirty="0" smtClean="0"/>
              <a:t>So let’s walk through the scenario where the first exploit prevention module is bypassed and Exploit technique #1 succeeds. </a:t>
            </a:r>
          </a:p>
          <a:p>
            <a:endParaRPr lang="en-US" baseline="0" dirty="0" smtClean="0"/>
          </a:p>
          <a:p>
            <a:r>
              <a:rPr lang="en-US" baseline="0" dirty="0" smtClean="0"/>
              <a:t>Click</a:t>
            </a:r>
          </a:p>
          <a:p>
            <a:r>
              <a:rPr lang="en-US" baseline="0" dirty="0" smtClean="0"/>
              <a:t>Click again to the second exploit technique being blocked.</a:t>
            </a:r>
          </a:p>
          <a:p>
            <a:endParaRPr lang="en-US" baseline="0" dirty="0" smtClean="0"/>
          </a:p>
          <a:p>
            <a:r>
              <a:rPr lang="en-US" baseline="0" dirty="0" smtClean="0"/>
              <a:t>Due to the chain-like nature of exploit techniques, even if one succeeds, the next one will be blocked. This will break the chain and prevent successful exploitation of the vulnerable application. So despite the fact that  one technique succeeded, the exploit still failed and no malicious activity occurred on the system..</a:t>
            </a:r>
          </a:p>
          <a:p>
            <a:endParaRPr lang="en-US" baseline="0" dirty="0" smtClean="0"/>
          </a:p>
          <a:p>
            <a:r>
              <a:rPr lang="en-US" baseline="0" dirty="0" smtClean="0"/>
              <a:t>Click – “No Malicious Activity” comes up and the file type starts changing from PDF to other types</a:t>
            </a:r>
          </a:p>
          <a:p>
            <a:endParaRPr lang="en-US" dirty="0" smtClean="0"/>
          </a:p>
          <a:p>
            <a:r>
              <a:rPr lang="en-US" dirty="0" smtClean="0"/>
              <a:t>Remember,</a:t>
            </a:r>
            <a:r>
              <a:rPr lang="en-US" baseline="0" dirty="0" smtClean="0"/>
              <a:t> we use adobe acrobat as an example here but this can be any application, including proprietary applications. The nature of the Traps exploit prevention modules is such that they do not require any prior knowledge of the application, how it  works, or its vulnerabilities.</a:t>
            </a:r>
            <a:endParaRPr lang="en-US" dirty="0" smtClean="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B2935C0-02D8-4A7B-A79C-885415BB4527}" type="slidenum">
              <a:rPr lang="en-US" smtClean="0"/>
              <a:t>12</a:t>
            </a:fld>
            <a:endParaRPr lang="en-US"/>
          </a:p>
        </p:txBody>
      </p:sp>
    </p:spTree>
    <p:extLst>
      <p:ext uri="{BB962C8B-B14F-4D97-AF65-F5344CB8AC3E}">
        <p14:creationId xmlns:p14="http://schemas.microsoft.com/office/powerpoint/2010/main" val="26699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jp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jp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0.jp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1.jp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2.jp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5.jp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4.jp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17.jp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18.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19.jp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20.jp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2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21.jp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jp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jp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pic>
        <p:nvPicPr>
          <p:cNvPr id="7" name="Picture 6" descr="iStock_000027573818_Medium-concrete wall.jpg"/>
          <p:cNvPicPr>
            <a:picLocks noChangeAspect="1"/>
          </p:cNvPicPr>
          <p:nvPr userDrawn="1"/>
        </p:nvPicPr>
        <p:blipFill rotWithShape="1">
          <a:blip r:embed="rId2">
            <a:extLst>
              <a:ext uri="{28A0092B-C50C-407E-A947-70E740481C1C}">
                <a14:useLocalDpi xmlns:a14="http://schemas.microsoft.com/office/drawing/2010/main" val="0"/>
              </a:ext>
            </a:extLst>
          </a:blip>
          <a:srcRect t="24906" r="5084" b="3854"/>
          <a:stretch/>
        </p:blipFill>
        <p:spPr>
          <a:xfrm>
            <a:off x="1" y="1"/>
            <a:ext cx="9144000" cy="5147300"/>
          </a:xfrm>
          <a:prstGeom prst="rect">
            <a:avLst/>
          </a:prstGeom>
        </p:spPr>
      </p:pic>
      <p:sp>
        <p:nvSpPr>
          <p:cNvPr id="4" name="Slide Number Placeholder 5"/>
          <p:cNvSpPr>
            <a:spLocks noGrp="1"/>
          </p:cNvSpPr>
          <p:nvPr>
            <p:ph type="sldNum" sz="quarter" idx="4"/>
          </p:nvPr>
        </p:nvSpPr>
        <p:spPr>
          <a:xfrm>
            <a:off x="317501" y="4928134"/>
            <a:ext cx="3436878" cy="216167"/>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6"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FFFFFF"/>
                </a:solidFill>
                <a:latin typeface="Arial Black"/>
                <a:cs typeface="Arial Black"/>
              </a:defRPr>
            </a:lvl1pPr>
          </a:lstStyle>
          <a:p>
            <a:r>
              <a:rPr lang="en-US" dirty="0" smtClean="0"/>
              <a:t>PRESENTION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319345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35898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pic>
        <p:nvPicPr>
          <p:cNvPr id="2" name="Picture 1" descr="16_9  Green Splas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5"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chemeClr val="tx1"/>
                </a:solidFill>
                <a:latin typeface="Arial Black"/>
                <a:cs typeface="Arial Black"/>
              </a:defRPr>
            </a:lvl1pPr>
          </a:lstStyle>
          <a:p>
            <a:r>
              <a:rPr lang="en-US" dirty="0" smtClean="0"/>
              <a:t>PRESENTATION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327835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rot="16200000">
            <a:off x="-1215390" y="1208193"/>
            <a:ext cx="2578948" cy="148168"/>
          </a:xfrm>
          <a:prstGeom prst="rect">
            <a:avLst/>
          </a:prstGeom>
          <a:blipFill rotWithShape="1">
            <a:blip r:embed="rId2"/>
            <a:srcRect/>
            <a:stretch>
              <a:fillRect l="-168796" t="-106434" b="1"/>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166948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157316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117731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pic>
        <p:nvPicPr>
          <p:cNvPr id="7" name="Picture 6" descr="PPT_BG_Comic_1280x720_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5"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000000"/>
                </a:solidFill>
                <a:latin typeface="Arial Black"/>
                <a:cs typeface="Arial Black"/>
              </a:defRPr>
            </a:lvl1pPr>
          </a:lstStyle>
          <a:p>
            <a:r>
              <a:rPr lang="en-US" dirty="0" smtClean="0"/>
              <a:t>PRESENTION TITLE, TEXT WILL</a:t>
            </a:r>
            <a:br>
              <a:rPr lang="en-US" dirty="0" smtClean="0"/>
            </a:br>
            <a:r>
              <a:rPr lang="en-US" dirty="0" smtClean="0"/>
              <a:t>AUTOFILL INSIDE THIS BOX</a:t>
            </a:r>
            <a:endParaRPr lang="en-US" dirty="0"/>
          </a:p>
        </p:txBody>
      </p:sp>
      <p:pic>
        <p:nvPicPr>
          <p:cNvPr id="2" name="Picture 1" descr="16_9  Green Swirl.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83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rot="16200000">
            <a:off x="-1264192" y="1159390"/>
            <a:ext cx="2676551" cy="148169"/>
          </a:xfrm>
          <a:prstGeom prst="rect">
            <a:avLst/>
          </a:prstGeom>
          <a:blipFill rotWithShape="1">
            <a:blip r:embed="rId2"/>
            <a:srcRect/>
            <a:stretch>
              <a:fillRect l="-162346" t="-98008" r="3352" b="-8422"/>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205382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sp>
        <p:nvSpPr>
          <p:cNvPr id="5" name="Rectangle 4"/>
          <p:cNvSpPr/>
          <p:nvPr userDrawn="1"/>
        </p:nvSpPr>
        <p:spPr>
          <a:xfrm>
            <a:off x="7" y="20"/>
            <a:ext cx="9241959" cy="5144282"/>
          </a:xfrm>
          <a:prstGeom prst="rect">
            <a:avLst/>
          </a:prstGeom>
          <a:solidFill>
            <a:srgbClr val="7F7F7F"/>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6"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FFFFFF"/>
                </a:solidFill>
                <a:latin typeface="Arial Black"/>
                <a:cs typeface="Arial Black"/>
              </a:defRPr>
            </a:lvl1pPr>
          </a:lstStyle>
          <a:p>
            <a:r>
              <a:rPr lang="en-US" dirty="0" smtClean="0"/>
              <a:t>PRESENTATION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88848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117731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pic>
        <p:nvPicPr>
          <p:cNvPr id="2" name="Picture 1" descr="16_9  Orange Swir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5"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000000"/>
                </a:solidFill>
                <a:latin typeface="Arial Black"/>
                <a:cs typeface="Arial Black"/>
              </a:defRPr>
            </a:lvl1pPr>
          </a:lstStyle>
          <a:p>
            <a:r>
              <a:rPr lang="en-US" dirty="0" smtClean="0"/>
              <a:t>PRESENTATION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383969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rot="16200000">
            <a:off x="-1227665" y="1195916"/>
            <a:ext cx="2571751" cy="179916"/>
          </a:xfrm>
          <a:prstGeom prst="rect">
            <a:avLst/>
          </a:prstGeom>
          <a:blipFill rotWithShape="1">
            <a:blip r:embed="rId2"/>
            <a:srcRect/>
            <a:stretch>
              <a:fillRect l="-169547" t="-70007" r="1" b="2"/>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154152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31748" y="0"/>
            <a:ext cx="179915" cy="2571749"/>
          </a:xfrm>
          <a:prstGeom prst="rect">
            <a:avLst/>
          </a:prstGeom>
          <a:solidFill>
            <a:srgbClr val="7F7E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49975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117731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pic>
        <p:nvPicPr>
          <p:cNvPr id="2" name="Picture 1" descr="16_9  Whirlpool 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5"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FFFFFF"/>
                </a:solidFill>
                <a:latin typeface="Arial Black"/>
                <a:cs typeface="Arial Black"/>
              </a:defRPr>
            </a:lvl1pPr>
          </a:lstStyle>
          <a:p>
            <a:r>
              <a:rPr lang="en-US" dirty="0" smtClean="0"/>
              <a:t>PRESENTATION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102027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rot="16200000">
            <a:off x="-1231525" y="1199775"/>
            <a:ext cx="2571751" cy="172198"/>
          </a:xfrm>
          <a:prstGeom prst="rect">
            <a:avLst/>
          </a:prstGeom>
          <a:blipFill rotWithShape="1">
            <a:blip r:embed="rId2"/>
            <a:srcRect/>
            <a:stretch>
              <a:fillRect l="-169520" t="-2035542" r="-2" b="-1847099"/>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403115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215488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6" name="Title 1"/>
          <p:cNvSpPr>
            <a:spLocks noGrp="1"/>
          </p:cNvSpPr>
          <p:nvPr>
            <p:ph type="ctrTitle" hasCustomPrompt="1"/>
          </p:nvPr>
        </p:nvSpPr>
        <p:spPr>
          <a:xfrm>
            <a:off x="-102807" y="40104"/>
            <a:ext cx="8780540" cy="3318315"/>
          </a:xfrm>
        </p:spPr>
        <p:txBody>
          <a:bodyPr lIns="0" tIns="0" rIns="0" bIns="0" anchor="t" anchorCtr="0">
            <a:normAutofit/>
          </a:bodyPr>
          <a:lstStyle>
            <a:lvl1pPr marL="0" indent="0" algn="l">
              <a:lnSpc>
                <a:spcPct val="75000"/>
              </a:lnSpc>
              <a:defRPr sz="7200" b="0" i="1" spc="-300" baseline="0">
                <a:solidFill>
                  <a:srgbClr val="FFFFFF"/>
                </a:solidFill>
                <a:latin typeface="Arial Black"/>
                <a:cs typeface="Arial Black"/>
              </a:defRPr>
            </a:lvl1pPr>
          </a:lstStyle>
          <a:p>
            <a:r>
              <a:rPr lang="en-US" dirty="0" smtClean="0"/>
              <a:t>PRESENTION TITLE, TEXT WILL</a:t>
            </a:r>
            <a:br>
              <a:rPr lang="en-US" dirty="0" smtClean="0"/>
            </a:br>
            <a:r>
              <a:rPr lang="en-US" dirty="0" smtClean="0"/>
              <a:t>AUTOFILL INSIDE THIS BOX</a:t>
            </a:r>
            <a:endParaRPr lang="en-US" dirty="0"/>
          </a:p>
        </p:txBody>
      </p:sp>
      <p:pic>
        <p:nvPicPr>
          <p:cNvPr id="2" name="Picture 1" descr="16_9  Whirlpool 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83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rot="16200000">
            <a:off x="-1215652" y="1215650"/>
            <a:ext cx="2571753" cy="140450"/>
          </a:xfrm>
          <a:prstGeom prst="rect">
            <a:avLst/>
          </a:prstGeom>
          <a:blipFill rotWithShape="1">
            <a:blip r:embed="rId2"/>
            <a:srcRect/>
            <a:stretch>
              <a:fillRect l="-169522" t="-355743" b="-4427153"/>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5732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7259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117731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6"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FFFFFF"/>
                </a:solidFill>
                <a:latin typeface="Arial Black"/>
                <a:cs typeface="Arial Black"/>
              </a:defRPr>
            </a:lvl1pPr>
          </a:lstStyle>
          <a:p>
            <a:r>
              <a:rPr lang="en-US" dirty="0" smtClean="0"/>
              <a:t>PRESENTION TITLE, TEXT WILL</a:t>
            </a:r>
            <a:br>
              <a:rPr lang="en-US" dirty="0" smtClean="0"/>
            </a:br>
            <a:r>
              <a:rPr lang="en-US" dirty="0" smtClean="0"/>
              <a:t>AUTOFILL INSIDE THIS BOX</a:t>
            </a:r>
            <a:endParaRPr lang="en-US" dirty="0"/>
          </a:p>
        </p:txBody>
      </p:sp>
      <p:pic>
        <p:nvPicPr>
          <p:cNvPr id="2" name="Picture 1" descr="16_9  Whirlpool 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55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PPT_BG_Comic_1280x720_D.jpg"/>
          <p:cNvPicPr>
            <a:picLocks noChangeAspect="1"/>
          </p:cNvPicPr>
          <p:nvPr userDrawn="1"/>
        </p:nvPicPr>
        <p:blipFill rotWithShape="1">
          <a:blip r:embed="rId2">
            <a:extLst>
              <a:ext uri="{28A0092B-C50C-407E-A947-70E740481C1C}">
                <a14:useLocalDpi xmlns:a14="http://schemas.microsoft.com/office/drawing/2010/main" val="0"/>
              </a:ext>
            </a:extLst>
          </a:blip>
          <a:srcRect l="63128" t="38103" r="2806" b="59996"/>
          <a:stretch/>
        </p:blipFill>
        <p:spPr>
          <a:xfrm rot="16200000">
            <a:off x="-1211792" y="1211789"/>
            <a:ext cx="2571751" cy="148169"/>
          </a:xfrm>
          <a:prstGeom prst="rect">
            <a:avLst/>
          </a:prstGeom>
        </p:spPr>
      </p:pic>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24870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6845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6D56DAA-6981-F845-87CF-F32867D6AEA1}" type="datetimeFigureOut">
              <a:rPr lang="en-US" smtClean="0"/>
              <a:t>6/6/16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9C79BB9-2786-544B-A0E3-C2C3606FFE5A}" type="slidenum">
              <a:rPr lang="en-US" smtClean="0"/>
              <a:t>‹#›</a:t>
            </a:fld>
            <a:endParaRPr lang="en-US"/>
          </a:p>
        </p:txBody>
      </p:sp>
    </p:spTree>
    <p:extLst>
      <p:ext uri="{BB962C8B-B14F-4D97-AF65-F5344CB8AC3E}">
        <p14:creationId xmlns:p14="http://schemas.microsoft.com/office/powerpoint/2010/main" val="2726851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6D56DAA-6981-F845-87CF-F32867D6AEA1}" type="datetimeFigureOut">
              <a:rPr lang="en-US" smtClean="0"/>
              <a:t>6/6/16</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9C79BB9-2786-544B-A0E3-C2C3606FFE5A}" type="slidenum">
              <a:rPr lang="en-US" smtClean="0"/>
              <a:t>‹#›</a:t>
            </a:fld>
            <a:endParaRPr lang="en-US"/>
          </a:p>
        </p:txBody>
      </p:sp>
    </p:spTree>
    <p:extLst>
      <p:ext uri="{BB962C8B-B14F-4D97-AF65-F5344CB8AC3E}">
        <p14:creationId xmlns:p14="http://schemas.microsoft.com/office/powerpoint/2010/main" val="122011203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6D56DAA-6981-F845-87CF-F32867D6AEA1}" type="datetimeFigureOut">
              <a:rPr lang="en-US" smtClean="0"/>
              <a:t>6/6/16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9C79BB9-2786-544B-A0E3-C2C3606FFE5A}" type="slidenum">
              <a:rPr lang="en-US" smtClean="0"/>
              <a:t>‹#›</a:t>
            </a:fld>
            <a:endParaRPr lang="en-US"/>
          </a:p>
        </p:txBody>
      </p:sp>
    </p:spTree>
    <p:extLst>
      <p:ext uri="{BB962C8B-B14F-4D97-AF65-F5344CB8AC3E}">
        <p14:creationId xmlns:p14="http://schemas.microsoft.com/office/powerpoint/2010/main" val="88948418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pic>
        <p:nvPicPr>
          <p:cNvPr id="5" name="Picture 4" descr="PPT_BG_Comic_1280x720_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6"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FFFFFF"/>
                </a:solidFill>
                <a:latin typeface="Arial Black"/>
                <a:cs typeface="Arial Black"/>
              </a:defRPr>
            </a:lvl1pPr>
          </a:lstStyle>
          <a:p>
            <a:r>
              <a:rPr lang="en-US" dirty="0" smtClean="0"/>
              <a:t>PRESENTATION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31583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6385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PPT_BG_Comic_1280x720_G.jpg"/>
          <p:cNvPicPr>
            <a:picLocks noChangeAspect="1"/>
          </p:cNvPicPr>
          <p:nvPr userDrawn="1"/>
        </p:nvPicPr>
        <p:blipFill rotWithShape="1">
          <a:blip r:embed="rId2">
            <a:extLst>
              <a:ext uri="{28A0092B-C50C-407E-A947-70E740481C1C}">
                <a14:useLocalDpi xmlns:a14="http://schemas.microsoft.com/office/drawing/2010/main" val="0"/>
              </a:ext>
            </a:extLst>
          </a:blip>
          <a:srcRect l="71879" t="97604" b="495"/>
          <a:stretch/>
        </p:blipFill>
        <p:spPr>
          <a:xfrm rot="16200000">
            <a:off x="-1211793" y="1211787"/>
            <a:ext cx="2571751" cy="148171"/>
          </a:xfrm>
          <a:prstGeom prst="rect">
            <a:avLst/>
          </a:prstGeom>
        </p:spPr>
      </p:pic>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239927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117731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51579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330807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31748" y="0"/>
            <a:ext cx="179915" cy="2571749"/>
          </a:xfrm>
          <a:prstGeom prst="rect">
            <a:avLst/>
          </a:prstGeom>
          <a:solidFill>
            <a:srgbClr val="7F7E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pic>
        <p:nvPicPr>
          <p:cNvPr id="8" name="Picture 7" descr="iStock_000027573818_Medium-concrete wall.jpg"/>
          <p:cNvPicPr>
            <a:picLocks noChangeAspect="1"/>
          </p:cNvPicPr>
          <p:nvPr userDrawn="1"/>
        </p:nvPicPr>
        <p:blipFill rotWithShape="1">
          <a:blip r:embed="rId2">
            <a:extLst>
              <a:ext uri="{28A0092B-C50C-407E-A947-70E740481C1C}">
                <a14:useLocalDpi xmlns:a14="http://schemas.microsoft.com/office/drawing/2010/main" val="0"/>
              </a:ext>
            </a:extLst>
          </a:blip>
          <a:srcRect t="24906" r="97502" b="39501"/>
          <a:stretch/>
        </p:blipFill>
        <p:spPr>
          <a:xfrm>
            <a:off x="1" y="0"/>
            <a:ext cx="140451" cy="2571749"/>
          </a:xfrm>
          <a:prstGeom prst="rect">
            <a:avLst/>
          </a:prstGeom>
        </p:spPr>
      </p:pic>
    </p:spTree>
    <p:extLst>
      <p:ext uri="{BB962C8B-B14F-4D97-AF65-F5344CB8AC3E}">
        <p14:creationId xmlns:p14="http://schemas.microsoft.com/office/powerpoint/2010/main" val="74904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71267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90690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sp>
        <p:nvSpPr>
          <p:cNvPr id="5" name="Rectangle 4"/>
          <p:cNvSpPr/>
          <p:nvPr userDrawn="1"/>
        </p:nvSpPr>
        <p:spPr>
          <a:xfrm>
            <a:off x="7" y="20"/>
            <a:ext cx="9241959" cy="5144282"/>
          </a:xfrm>
          <a:prstGeom prst="rect">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6"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FFFFFF"/>
                </a:solidFill>
                <a:latin typeface="Arial Black"/>
                <a:cs typeface="Arial Black"/>
              </a:defRPr>
            </a:lvl1pPr>
          </a:lstStyle>
          <a:p>
            <a:r>
              <a:rPr lang="en-US" dirty="0" smtClean="0"/>
              <a:t>PRESENTATION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226331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31748" y="0"/>
            <a:ext cx="179915" cy="2571749"/>
          </a:xfrm>
          <a:prstGeom prst="rect">
            <a:avLst/>
          </a:prstGeom>
          <a:solidFill>
            <a:srgbClr val="7F7E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134377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393907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0587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851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851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335653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367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276940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9551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5913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sp>
        <p:nvSpPr>
          <p:cNvPr id="5" name="Rectangle 4"/>
          <p:cNvSpPr/>
          <p:nvPr userDrawn="1"/>
        </p:nvSpPr>
        <p:spPr>
          <a:xfrm>
            <a:off x="7" y="19"/>
            <a:ext cx="9241959" cy="5143481"/>
          </a:xfrm>
          <a:prstGeom prst="rect">
            <a:avLst/>
          </a:prstGeom>
          <a:solidFill>
            <a:srgbClr val="B5D553"/>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6"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000000"/>
                </a:solidFill>
                <a:latin typeface="Arial Black"/>
                <a:cs typeface="Arial Black"/>
              </a:defRPr>
            </a:lvl1pPr>
          </a:lstStyle>
          <a:p>
            <a:r>
              <a:rPr lang="en-US" dirty="0" smtClean="0"/>
              <a:t>PRESENTATION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384611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31748" y="0"/>
            <a:ext cx="179915" cy="2571749"/>
          </a:xfrm>
          <a:prstGeom prst="rect">
            <a:avLst/>
          </a:prstGeom>
          <a:solidFill>
            <a:srgbClr val="B5D45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70711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0"/>
          </p:nvPr>
        </p:nvSpPr>
        <p:spPr>
          <a:xfrm>
            <a:off x="317501" y="4928134"/>
            <a:ext cx="3436878" cy="216167"/>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1100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sp>
        <p:nvSpPr>
          <p:cNvPr id="5" name="Rectangle 4"/>
          <p:cNvSpPr/>
          <p:nvPr userDrawn="1"/>
        </p:nvSpPr>
        <p:spPr>
          <a:xfrm>
            <a:off x="7" y="19"/>
            <a:ext cx="9241959" cy="5143481"/>
          </a:xfrm>
          <a:prstGeom prst="rect">
            <a:avLst/>
          </a:prstGeom>
          <a:solidFill>
            <a:srgbClr val="7FD0DD"/>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7"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000000"/>
                </a:solidFill>
                <a:latin typeface="Arial Black"/>
                <a:cs typeface="Arial Black"/>
              </a:defRPr>
            </a:lvl1pPr>
          </a:lstStyle>
          <a:p>
            <a:r>
              <a:rPr lang="en-US" dirty="0" smtClean="0"/>
              <a:t>PRESENTATION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10923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31748" y="0"/>
            <a:ext cx="179915" cy="25717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186651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928134"/>
            <a:ext cx="3436878" cy="216167"/>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3747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sp>
        <p:nvSpPr>
          <p:cNvPr id="5" name="Rectangle 4"/>
          <p:cNvSpPr/>
          <p:nvPr userDrawn="1"/>
        </p:nvSpPr>
        <p:spPr>
          <a:xfrm>
            <a:off x="7" y="19"/>
            <a:ext cx="9241959" cy="5143481"/>
          </a:xfrm>
          <a:prstGeom prst="rect">
            <a:avLst/>
          </a:prstGeom>
          <a:solidFill>
            <a:srgbClr val="17ACDC"/>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7"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000000"/>
                </a:solidFill>
                <a:latin typeface="Arial Black"/>
                <a:cs typeface="Arial Black"/>
              </a:defRPr>
            </a:lvl1pPr>
          </a:lstStyle>
          <a:p>
            <a:r>
              <a:rPr lang="en-US" dirty="0" smtClean="0"/>
              <a:t>PRESENTATION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8506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31748" y="0"/>
            <a:ext cx="179915" cy="2571749"/>
          </a:xfrm>
          <a:prstGeom prst="rect">
            <a:avLst/>
          </a:prstGeom>
          <a:solidFill>
            <a:srgbClr val="17ACD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406755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3" name="Slide Number Placeholder 5"/>
          <p:cNvSpPr>
            <a:spLocks noGrp="1"/>
          </p:cNvSpPr>
          <p:nvPr>
            <p:ph type="sldNum" sz="quarter" idx="4"/>
          </p:nvPr>
        </p:nvSpPr>
        <p:spPr>
          <a:xfrm>
            <a:off x="317501" y="4928134"/>
            <a:ext cx="3436878" cy="216167"/>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9414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sp>
        <p:nvSpPr>
          <p:cNvPr id="5" name="Rectangle 4"/>
          <p:cNvSpPr/>
          <p:nvPr userDrawn="1"/>
        </p:nvSpPr>
        <p:spPr>
          <a:xfrm>
            <a:off x="7" y="19"/>
            <a:ext cx="9241959" cy="5143481"/>
          </a:xfrm>
          <a:prstGeom prst="rect">
            <a:avLst/>
          </a:prstGeom>
          <a:solidFill>
            <a:srgbClr val="0E6D91"/>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7"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FFFFFF"/>
                </a:solidFill>
                <a:latin typeface="Arial Black"/>
                <a:cs typeface="Arial Black"/>
              </a:defRPr>
            </a:lvl1pPr>
          </a:lstStyle>
          <a:p>
            <a:r>
              <a:rPr lang="en-US" dirty="0" smtClean="0"/>
              <a:t>PRESENTATION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404671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31748" y="0"/>
            <a:ext cx="179915" cy="257174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139246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928134"/>
            <a:ext cx="3436878" cy="216167"/>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1879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sp>
        <p:nvSpPr>
          <p:cNvPr id="5" name="Rectangle 4"/>
          <p:cNvSpPr/>
          <p:nvPr userDrawn="1"/>
        </p:nvSpPr>
        <p:spPr>
          <a:xfrm>
            <a:off x="7" y="19"/>
            <a:ext cx="9241959" cy="514428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solidFill>
                <a:srgbClr val="000000"/>
              </a:solidFill>
              <a:latin typeface="Arial" pitchFamily="34" charset="0"/>
              <a:cs typeface="Arial" pitchFamily="34" charset="0"/>
            </a:endParaRPr>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6"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000000"/>
                </a:solidFill>
                <a:latin typeface="Arial Black"/>
                <a:cs typeface="Arial Black"/>
              </a:defRPr>
            </a:lvl1pPr>
          </a:lstStyle>
          <a:p>
            <a:r>
              <a:rPr lang="en-US" dirty="0" smtClean="0"/>
              <a:t>PRESENTATION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235715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31748" y="0"/>
            <a:ext cx="179915" cy="257174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159235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117731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sp>
        <p:nvSpPr>
          <p:cNvPr id="5" name="Rectangle 4"/>
          <p:cNvSpPr/>
          <p:nvPr userDrawn="1"/>
        </p:nvSpPr>
        <p:spPr>
          <a:xfrm>
            <a:off x="7" y="20"/>
            <a:ext cx="9241959" cy="5143480"/>
          </a:xfrm>
          <a:prstGeom prst="rect">
            <a:avLst/>
          </a:prstGeom>
          <a:solidFill>
            <a:srgbClr val="F9A145"/>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6"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FFFFFF"/>
                </a:solidFill>
                <a:latin typeface="Arial Black"/>
                <a:cs typeface="Arial Black"/>
              </a:defRPr>
            </a:lvl1pPr>
          </a:lstStyle>
          <a:p>
            <a:r>
              <a:rPr lang="en-US" dirty="0" smtClean="0"/>
              <a:t>PRESENTATION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384611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31748" y="0"/>
            <a:ext cx="179915" cy="257174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65111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13906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4" name="Text Placeholder 4"/>
          <p:cNvSpPr>
            <a:spLocks noGrp="1"/>
          </p:cNvSpPr>
          <p:nvPr>
            <p:ph type="body" sz="quarter" idx="13"/>
          </p:nvPr>
        </p:nvSpPr>
        <p:spPr>
          <a:xfrm>
            <a:off x="317512" y="510780"/>
            <a:ext cx="8518525" cy="273844"/>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01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2657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pic>
        <p:nvPicPr>
          <p:cNvPr id="2" name="Picture 1" descr="16_9 Blue Splas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6" name="Title 1"/>
          <p:cNvSpPr>
            <a:spLocks noGrp="1"/>
          </p:cNvSpPr>
          <p:nvPr>
            <p:ph type="ctrTitle" hasCustomPrompt="1"/>
          </p:nvPr>
        </p:nvSpPr>
        <p:spPr>
          <a:xfrm>
            <a:off x="-89439" y="0"/>
            <a:ext cx="8780540" cy="3318315"/>
          </a:xfrm>
        </p:spPr>
        <p:txBody>
          <a:bodyPr lIns="0" tIns="0" rIns="0" bIns="0" anchor="t" anchorCtr="0">
            <a:normAutofit/>
          </a:bodyPr>
          <a:lstStyle>
            <a:lvl1pPr marL="0" indent="0" algn="l">
              <a:lnSpc>
                <a:spcPct val="75000"/>
              </a:lnSpc>
              <a:defRPr sz="7200" b="0" i="1" spc="-300" baseline="0">
                <a:solidFill>
                  <a:srgbClr val="000000"/>
                </a:solidFill>
                <a:latin typeface="Arial Black"/>
                <a:cs typeface="Arial Black"/>
              </a:defRPr>
            </a:lvl1pPr>
          </a:lstStyle>
          <a:p>
            <a:r>
              <a:rPr lang="en-US" dirty="0" smtClean="0"/>
              <a:t>PRESENTATION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31583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7" y="268937"/>
            <a:ext cx="8471427" cy="32742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 2016, Palo Alto Networks. Confidential and Proprietary. </a:t>
            </a:r>
            <a:endParaRPr lang="en-US" dirty="0"/>
          </a:p>
        </p:txBody>
      </p:sp>
      <p:sp>
        <p:nvSpPr>
          <p:cNvPr id="4" name="Rectangle 3"/>
          <p:cNvSpPr/>
          <p:nvPr userDrawn="1"/>
        </p:nvSpPr>
        <p:spPr>
          <a:xfrm>
            <a:off x="148169" y="1"/>
            <a:ext cx="910163" cy="257174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cxnSp>
        <p:nvCxnSpPr>
          <p:cNvPr id="5" name="Straight Connector 4"/>
          <p:cNvCxnSpPr/>
          <p:nvPr userDrawn="1"/>
        </p:nvCxnSpPr>
        <p:spPr>
          <a:xfrm>
            <a:off x="1227668" y="268937"/>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rot="16200000">
            <a:off x="-1227664" y="1195918"/>
            <a:ext cx="2571753" cy="179918"/>
          </a:xfrm>
          <a:prstGeom prst="rect">
            <a:avLst/>
          </a:prstGeom>
          <a:blipFill rotWithShape="1">
            <a:blip r:embed="rId2"/>
            <a:srcRect/>
            <a:stretch>
              <a:fillRect l="-164776" t="-1" r="-4770" b="-70003"/>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56030"/>
            <a:ext cx="917880" cy="257174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254024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720725"/>
            <a:ext cx="8518462" cy="38738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572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726202"/>
            <a:ext cx="4254502"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206022"/>
            <a:ext cx="4254499"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726202"/>
            <a:ext cx="4259510" cy="479822"/>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206022"/>
            <a:ext cx="4259510" cy="338795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95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71383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720725"/>
            <a:ext cx="2815166" cy="3826416"/>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61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713834"/>
            <a:ext cx="2130350" cy="3868749"/>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2016,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05981"/>
            <a:ext cx="8518462" cy="30456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5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940604"/>
            <a:ext cx="8353187" cy="833767"/>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4870458"/>
            <a:ext cx="3436878" cy="273844"/>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12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06000"/>
            <a:ext cx="8518462" cy="45372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2016, Palo Alto Networks. Confidential and Proprietary. </a:t>
            </a:r>
            <a:endParaRPr lang="en-US" dirty="0"/>
          </a:p>
        </p:txBody>
      </p:sp>
    </p:spTree>
    <p:extLst>
      <p:ext uri="{BB962C8B-B14F-4D97-AF65-F5344CB8AC3E}">
        <p14:creationId xmlns:p14="http://schemas.microsoft.com/office/powerpoint/2010/main" val="41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theme" Target="../theme/theme10.xml"/><Relationship Id="rId12" Type="http://schemas.openxmlformats.org/officeDocument/2006/relationships/image" Target="../media/image3.jpg"/><Relationship Id="rId13" Type="http://schemas.openxmlformats.org/officeDocument/2006/relationships/image" Target="../media/image2.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theme" Target="../theme/theme11.xml"/><Relationship Id="rId13" Type="http://schemas.openxmlformats.org/officeDocument/2006/relationships/image" Target="../media/image5.jpg"/><Relationship Id="rId14" Type="http://schemas.openxmlformats.org/officeDocument/2006/relationships/image" Target="../media/image2.png"/><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3.xml"/><Relationship Id="rId12" Type="http://schemas.openxmlformats.org/officeDocument/2006/relationships/theme" Target="../theme/theme12.xml"/><Relationship Id="rId13" Type="http://schemas.openxmlformats.org/officeDocument/2006/relationships/image" Target="../media/image8.jpg"/><Relationship Id="rId14" Type="http://schemas.openxmlformats.org/officeDocument/2006/relationships/image" Target="../media/image2.png"/><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 Id="rId9" Type="http://schemas.openxmlformats.org/officeDocument/2006/relationships/slideLayout" Target="../slideLayouts/slideLayout121.xml"/><Relationship Id="rId10"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4.xml"/><Relationship Id="rId12" Type="http://schemas.openxmlformats.org/officeDocument/2006/relationships/theme" Target="../theme/theme13.xml"/><Relationship Id="rId13" Type="http://schemas.openxmlformats.org/officeDocument/2006/relationships/image" Target="../media/image11.jpg"/><Relationship Id="rId14" Type="http://schemas.openxmlformats.org/officeDocument/2006/relationships/image" Target="../media/image2.png"/><Relationship Id="rId1" Type="http://schemas.openxmlformats.org/officeDocument/2006/relationships/slideLayout" Target="../slideLayouts/slideLayout124.xml"/><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 Id="rId9" Type="http://schemas.openxmlformats.org/officeDocument/2006/relationships/slideLayout" Target="../slideLayouts/slideLayout132.xml"/><Relationship Id="rId10"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11" Type="http://schemas.openxmlformats.org/officeDocument/2006/relationships/theme" Target="../theme/theme14.xml"/><Relationship Id="rId12" Type="http://schemas.openxmlformats.org/officeDocument/2006/relationships/image" Target="../media/image13.jpg"/><Relationship Id="rId13" Type="http://schemas.openxmlformats.org/officeDocument/2006/relationships/image" Target="../media/image14.jpg"/><Relationship Id="rId14" Type="http://schemas.openxmlformats.org/officeDocument/2006/relationships/image" Target="../media/image2.png"/><Relationship Id="rId1" Type="http://schemas.openxmlformats.org/officeDocument/2006/relationships/slideLayout" Target="../slideLayouts/slideLayout135.xml"/><Relationship Id="rId2" Type="http://schemas.openxmlformats.org/officeDocument/2006/relationships/slideLayout" Target="../slideLayouts/slideLayout136.xml"/><Relationship Id="rId3" Type="http://schemas.openxmlformats.org/officeDocument/2006/relationships/slideLayout" Target="../slideLayouts/slideLayout137.xml"/><Relationship Id="rId4" Type="http://schemas.openxmlformats.org/officeDocument/2006/relationships/slideLayout" Target="../slideLayouts/slideLayout138.xml"/><Relationship Id="rId5" Type="http://schemas.openxmlformats.org/officeDocument/2006/relationships/slideLayout" Target="../slideLayouts/slideLayout139.xml"/><Relationship Id="rId6" Type="http://schemas.openxmlformats.org/officeDocument/2006/relationships/slideLayout" Target="../slideLayouts/slideLayout140.xml"/><Relationship Id="rId7" Type="http://schemas.openxmlformats.org/officeDocument/2006/relationships/slideLayout" Target="../slideLayouts/slideLayout141.xml"/><Relationship Id="rId8" Type="http://schemas.openxmlformats.org/officeDocument/2006/relationships/slideLayout" Target="../slideLayouts/slideLayout142.xml"/><Relationship Id="rId9" Type="http://schemas.openxmlformats.org/officeDocument/2006/relationships/slideLayout" Target="../slideLayouts/slideLayout143.xml"/><Relationship Id="rId10"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5.xml"/><Relationship Id="rId13" Type="http://schemas.openxmlformats.org/officeDocument/2006/relationships/image" Target="../media/image16.jpg"/><Relationship Id="rId14" Type="http://schemas.openxmlformats.org/officeDocument/2006/relationships/image" Target="../media/image2.pn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Relationship Id="rId14" Type="http://schemas.openxmlformats.org/officeDocument/2006/relationships/theme" Target="../theme/theme16.xml"/><Relationship Id="rId15" Type="http://schemas.openxmlformats.org/officeDocument/2006/relationships/image" Target="../media/image19.jpg"/><Relationship Id="rId16" Type="http://schemas.openxmlformats.org/officeDocument/2006/relationships/image" Target="../media/image2.pn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3" Type="http://schemas.openxmlformats.org/officeDocument/2006/relationships/image" Target="../media/image21.jpg"/><Relationship Id="rId14" Type="http://schemas.openxmlformats.org/officeDocument/2006/relationships/image" Target="../media/image2.png"/><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2.pn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2.pn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theme" Target="../theme/theme5.xml"/><Relationship Id="rId12" Type="http://schemas.openxmlformats.org/officeDocument/2006/relationships/image" Target="../media/image2.png"/><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6.xml"/><Relationship Id="rId12" Type="http://schemas.openxmlformats.org/officeDocument/2006/relationships/image" Target="../media/image2.png"/><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7.xml"/><Relationship Id="rId12" Type="http://schemas.openxmlformats.org/officeDocument/2006/relationships/image" Target="../media/image2.png"/><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11" Type="http://schemas.openxmlformats.org/officeDocument/2006/relationships/theme" Target="../theme/theme8.xml"/><Relationship Id="rId12" Type="http://schemas.openxmlformats.org/officeDocument/2006/relationships/image" Target="../media/image2.png"/><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11" Type="http://schemas.openxmlformats.org/officeDocument/2006/relationships/theme" Target="../theme/theme9.xml"/><Relationship Id="rId12" Type="http://schemas.openxmlformats.org/officeDocument/2006/relationships/image" Target="../media/image2.png"/><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iStock_000027573818_Medium-concrete wall.jpg"/>
          <p:cNvPicPr>
            <a:picLocks noChangeAspect="1"/>
          </p:cNvPicPr>
          <p:nvPr userDrawn="1"/>
        </p:nvPicPr>
        <p:blipFill rotWithShape="1">
          <a:blip r:embed="rId13">
            <a:extLst>
              <a:ext uri="{28A0092B-C50C-407E-A947-70E740481C1C}">
                <a14:useLocalDpi xmlns:a14="http://schemas.microsoft.com/office/drawing/2010/main" val="0"/>
              </a:ext>
            </a:extLst>
          </a:blip>
          <a:srcRect t="93076" r="5084" b="3854"/>
          <a:stretch/>
        </p:blipFill>
        <p:spPr>
          <a:xfrm>
            <a:off x="1" y="4925483"/>
            <a:ext cx="9144000" cy="221817"/>
          </a:xfrm>
          <a:prstGeom prst="rect">
            <a:avLst/>
          </a:prstGeom>
        </p:spPr>
      </p:pic>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30250"/>
            <a:ext cx="8471427" cy="386437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8" name="Picture 7" descr="PAN_BLACK.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2512569835"/>
      </p:ext>
    </p:extLst>
  </p:cSld>
  <p:clrMap bg1="lt1" tx1="dk1" bg2="lt2" tx2="dk2" accent1="accent1" accent2="accent2" accent3="accent3" accent4="accent4" accent5="accent5" accent6="accent6" hlink="hlink" folHlink="folHlink"/>
  <p:sldLayoutIdLst>
    <p:sldLayoutId id="2147483793" r:id="rId1"/>
    <p:sldLayoutId id="2147483822" r:id="rId2"/>
    <p:sldLayoutId id="2147483858" r:id="rId3"/>
    <p:sldLayoutId id="2147483796" r:id="rId4"/>
    <p:sldLayoutId id="2147483795" r:id="rId5"/>
    <p:sldLayoutId id="2147483859" r:id="rId6"/>
    <p:sldLayoutId id="2147483794" r:id="rId7"/>
    <p:sldLayoutId id="2147483797" r:id="rId8"/>
    <p:sldLayoutId id="2147483857" r:id="rId9"/>
    <p:sldLayoutId id="2147483798" r:id="rId10"/>
    <p:sldLayoutId id="21474839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16_9 Blue Splash.jpg"/>
          <p:cNvPicPr>
            <a:picLocks noChangeAspect="1"/>
          </p:cNvPicPr>
          <p:nvPr userDrawn="1"/>
        </p:nvPicPr>
        <p:blipFill rotWithShape="1">
          <a:blip r:embed="rId12">
            <a:extLst>
              <a:ext uri="{28A0092B-C50C-407E-A947-70E740481C1C}">
                <a14:useLocalDpi xmlns:a14="http://schemas.microsoft.com/office/drawing/2010/main" val="0"/>
              </a:ext>
            </a:extLst>
          </a:blip>
          <a:srcRect t="95761"/>
          <a:stretch/>
        </p:blipFill>
        <p:spPr>
          <a:xfrm>
            <a:off x="0" y="4925484"/>
            <a:ext cx="9144000" cy="218016"/>
          </a:xfrm>
          <a:prstGeom prst="rect">
            <a:avLst/>
          </a:prstGeom>
        </p:spPr>
      </p:pic>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7" name="Picture 6" descr="PAN_BLACK.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3924694432"/>
      </p:ext>
    </p:extLst>
  </p:cSld>
  <p:clrMap bg1="lt1" tx1="dk1" bg2="lt2" tx2="dk2" accent1="accent1" accent2="accent2" accent3="accent3" accent4="accent4" accent5="accent5" accent6="accent6" hlink="hlink" folHlink="folHlink"/>
  <p:sldLayoutIdLst>
    <p:sldLayoutId id="2147483743" r:id="rId1"/>
    <p:sldLayoutId id="2147483838"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PPT_BG_Comic_1280x720_02.jpg"/>
          <p:cNvPicPr>
            <a:picLocks noChangeAspect="1"/>
          </p:cNvPicPr>
          <p:nvPr userDrawn="1"/>
        </p:nvPicPr>
        <p:blipFill rotWithShape="1">
          <a:blip r:embed="rId13">
            <a:extLst>
              <a:ext uri="{28A0092B-C50C-407E-A947-70E740481C1C}">
                <a14:useLocalDpi xmlns:a14="http://schemas.microsoft.com/office/drawing/2010/main" val="0"/>
              </a:ext>
            </a:extLst>
          </a:blip>
          <a:srcRect l="-160" t="59596" r="160" b="35376"/>
          <a:stretch/>
        </p:blipFill>
        <p:spPr>
          <a:xfrm>
            <a:off x="-29196" y="4882590"/>
            <a:ext cx="9255312" cy="261712"/>
          </a:xfrm>
          <a:prstGeom prst="rect">
            <a:avLst/>
          </a:prstGeom>
        </p:spPr>
      </p:pic>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7" name="Picture 6" descr="PAN_BLACK.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49058889"/>
      </p:ext>
    </p:extLst>
  </p:cSld>
  <p:clrMap bg1="lt1" tx1="dk1" bg2="lt2" tx2="dk2" accent1="accent1" accent2="accent2" accent3="accent3" accent4="accent4" accent5="accent5" accent6="accent6" hlink="hlink" folHlink="folHlink"/>
  <p:sldLayoutIdLst>
    <p:sldLayoutId id="2147483671" r:id="rId1"/>
    <p:sldLayoutId id="2147483841"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9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16_9  Green Swirl.jpg"/>
          <p:cNvPicPr>
            <a:picLocks noChangeAspect="1"/>
          </p:cNvPicPr>
          <p:nvPr userDrawn="1"/>
        </p:nvPicPr>
        <p:blipFill rotWithShape="1">
          <a:blip r:embed="rId13">
            <a:extLst>
              <a:ext uri="{28A0092B-C50C-407E-A947-70E740481C1C}">
                <a14:useLocalDpi xmlns:a14="http://schemas.microsoft.com/office/drawing/2010/main" val="0"/>
              </a:ext>
            </a:extLst>
          </a:blip>
          <a:srcRect t="95762"/>
          <a:stretch/>
        </p:blipFill>
        <p:spPr>
          <a:xfrm>
            <a:off x="0" y="4925500"/>
            <a:ext cx="9144000" cy="217999"/>
          </a:xfrm>
          <a:prstGeom prst="rect">
            <a:avLst/>
          </a:prstGeom>
        </p:spPr>
      </p:pic>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7" name="Picture 6" descr="PAN_BLACK.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3924694432"/>
      </p:ext>
    </p:extLst>
  </p:cSld>
  <p:clrMap bg1="lt1" tx1="dk1" bg2="lt2" tx2="dk2" accent1="accent1" accent2="accent2" accent3="accent3" accent4="accent4" accent5="accent5" accent6="accent6" hlink="hlink" folHlink="folHlink"/>
  <p:sldLayoutIdLst>
    <p:sldLayoutId id="2147483763" r:id="rId1"/>
    <p:sldLayoutId id="21474838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16_9  Orange Swirl.jpg"/>
          <p:cNvPicPr>
            <a:picLocks noChangeAspect="1"/>
          </p:cNvPicPr>
          <p:nvPr userDrawn="1"/>
        </p:nvPicPr>
        <p:blipFill rotWithShape="1">
          <a:blip r:embed="rId13">
            <a:extLst>
              <a:ext uri="{28A0092B-C50C-407E-A947-70E740481C1C}">
                <a14:useLocalDpi xmlns:a14="http://schemas.microsoft.com/office/drawing/2010/main" val="0"/>
              </a:ext>
            </a:extLst>
          </a:blip>
          <a:srcRect t="79508" b="16254"/>
          <a:stretch/>
        </p:blipFill>
        <p:spPr>
          <a:xfrm>
            <a:off x="0" y="4925500"/>
            <a:ext cx="9144000" cy="217999"/>
          </a:xfrm>
          <a:prstGeom prst="rect">
            <a:avLst/>
          </a:prstGeom>
        </p:spPr>
      </p:pic>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7" name="Picture 6" descr="PAN_BLACK.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382013647"/>
      </p:ext>
    </p:extLst>
  </p:cSld>
  <p:clrMap bg1="lt1" tx1="dk1" bg2="lt2" tx2="dk2" accent1="accent1" accent2="accent2" accent3="accent3" accent4="accent4" accent5="accent5" accent6="accent6" hlink="hlink" folHlink="folHlink"/>
  <p:sldLayoutIdLst>
    <p:sldLayoutId id="2147483783" r:id="rId1"/>
    <p:sldLayoutId id="2147483840"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descr="PPT_BG_Comic_1280x720_01.jpg"/>
          <p:cNvPicPr>
            <a:picLocks noChangeAspect="1"/>
          </p:cNvPicPr>
          <p:nvPr userDrawn="1"/>
        </p:nvPicPr>
        <p:blipFill rotWithShape="1">
          <a:blip r:embed="rId12">
            <a:extLst>
              <a:ext uri="{28A0092B-C50C-407E-A947-70E740481C1C}">
                <a14:useLocalDpi xmlns:a14="http://schemas.microsoft.com/office/drawing/2010/main" val="0"/>
              </a:ext>
            </a:extLst>
          </a:blip>
          <a:srcRect t="49733" b="44400"/>
          <a:stretch/>
        </p:blipFill>
        <p:spPr>
          <a:xfrm>
            <a:off x="0" y="4906810"/>
            <a:ext cx="9144000" cy="301752"/>
          </a:xfrm>
          <a:prstGeom prst="rect">
            <a:avLst/>
          </a:prstGeom>
        </p:spPr>
      </p:pic>
      <p:sp>
        <p:nvSpPr>
          <p:cNvPr id="8" name="Rectangle 7"/>
          <p:cNvSpPr/>
          <p:nvPr userDrawn="1"/>
        </p:nvSpPr>
        <p:spPr>
          <a:xfrm>
            <a:off x="-53239" y="4925483"/>
            <a:ext cx="9241959" cy="274320"/>
          </a:xfrm>
          <a:prstGeom prst="rect">
            <a:avLst/>
          </a:prstGeom>
          <a:blipFill rotWithShape="1">
            <a:blip r:embed="rId13"/>
            <a:srcRect/>
            <a:stretch>
              <a:fillRect t="-949234" b="-825774"/>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9" name="Picture 8" descr="PAN_BLACK.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1712896286"/>
      </p:ext>
    </p:extLst>
  </p:cSld>
  <p:clrMap bg1="lt1" tx1="dk1" bg2="lt2" tx2="dk2" accent1="accent1" accent2="accent2" accent3="accent3" accent4="accent4" accent5="accent5" accent6="accent6" hlink="hlink" folHlink="folHlink"/>
  <p:sldLayoutIdLst>
    <p:sldLayoutId id="2147483662" r:id="rId1"/>
    <p:sldLayoutId id="2147483842"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_BG_Comic_1280x720_E.jpg"/>
          <p:cNvPicPr>
            <a:picLocks noChangeAspect="1"/>
          </p:cNvPicPr>
          <p:nvPr userDrawn="1"/>
        </p:nvPicPr>
        <p:blipFill rotWithShape="1">
          <a:blip r:embed="rId13">
            <a:extLst>
              <a:ext uri="{28A0092B-C50C-407E-A947-70E740481C1C}">
                <a14:useLocalDpi xmlns:a14="http://schemas.microsoft.com/office/drawing/2010/main" val="0"/>
              </a:ext>
            </a:extLst>
          </a:blip>
          <a:srcRect t="53955" b="40769"/>
          <a:stretch/>
        </p:blipFill>
        <p:spPr>
          <a:xfrm>
            <a:off x="0" y="4925501"/>
            <a:ext cx="9144000" cy="274321"/>
          </a:xfrm>
          <a:prstGeom prst="rect">
            <a:avLst/>
          </a:prstGeom>
        </p:spPr>
      </p:pic>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7" name="Picture 6" descr="PAN_BLACK.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3924694432"/>
      </p:ext>
    </p:extLst>
  </p:cSld>
  <p:clrMap bg1="lt1" tx1="dk1" bg2="lt2" tx2="dk2" accent1="accent1" accent2="accent2" accent3="accent3" accent4="accent4" accent5="accent5" accent6="accent6" hlink="hlink" folHlink="folHlink"/>
  <p:sldLayoutIdLst>
    <p:sldLayoutId id="2147483733" r:id="rId1"/>
    <p:sldLayoutId id="214748384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9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16_9  Whirlpool Orange.jpg"/>
          <p:cNvPicPr>
            <a:picLocks noChangeAspect="1"/>
          </p:cNvPicPr>
          <p:nvPr userDrawn="1"/>
        </p:nvPicPr>
        <p:blipFill rotWithShape="1">
          <a:blip r:embed="rId15">
            <a:extLst>
              <a:ext uri="{28A0092B-C50C-407E-A947-70E740481C1C}">
                <a14:useLocalDpi xmlns:a14="http://schemas.microsoft.com/office/drawing/2010/main" val="0"/>
              </a:ext>
            </a:extLst>
          </a:blip>
          <a:srcRect t="45746" b="50016"/>
          <a:stretch/>
        </p:blipFill>
        <p:spPr>
          <a:xfrm>
            <a:off x="0" y="4925500"/>
            <a:ext cx="9144000" cy="217999"/>
          </a:xfrm>
          <a:prstGeom prst="rect">
            <a:avLst/>
          </a:prstGeom>
        </p:spPr>
      </p:pic>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8" name="Picture 7" descr="PAN_BLACK.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172668740"/>
      </p:ext>
    </p:extLst>
  </p:cSld>
  <p:clrMap bg1="lt1" tx1="dk1" bg2="lt2" tx2="dk2" accent1="accent1" accent2="accent2" accent3="accent3" accent4="accent4" accent5="accent5" accent6="accent6" hlink="hlink" folHlink="folHlink"/>
  <p:sldLayoutIdLst>
    <p:sldLayoutId id="2147483773" r:id="rId1"/>
    <p:sldLayoutId id="2147483844"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94" r:id="rId11"/>
    <p:sldLayoutId id="2147483995" r:id="rId12"/>
    <p:sldLayoutId id="214748399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_BG_Comic_1280x720_G.jpg"/>
          <p:cNvPicPr>
            <a:picLocks noChangeAspect="1"/>
          </p:cNvPicPr>
          <p:nvPr userDrawn="1"/>
        </p:nvPicPr>
        <p:blipFill rotWithShape="1">
          <a:blip r:embed="rId13">
            <a:extLst>
              <a:ext uri="{28A0092B-C50C-407E-A947-70E740481C1C}">
                <a14:useLocalDpi xmlns:a14="http://schemas.microsoft.com/office/drawing/2010/main" val="0"/>
              </a:ext>
            </a:extLst>
          </a:blip>
          <a:srcRect t="31915" b="63846"/>
          <a:stretch/>
        </p:blipFill>
        <p:spPr>
          <a:xfrm>
            <a:off x="0" y="4925501"/>
            <a:ext cx="9144000" cy="218017"/>
          </a:xfrm>
          <a:prstGeom prst="rect">
            <a:avLst/>
          </a:prstGeom>
        </p:spPr>
      </p:pic>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7" name="Picture 6" descr="PAN_BLACK.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3924694432"/>
      </p:ext>
    </p:extLst>
  </p:cSld>
  <p:clrMap bg1="lt1" tx1="dk1" bg2="lt2" tx2="dk2" accent1="accent1" accent2="accent2" accent3="accent3" accent4="accent4" accent5="accent5" accent6="accent6" hlink="hlink" folHlink="folHlink"/>
  <p:sldLayoutIdLst>
    <p:sldLayoutId id="2147483753" r:id="rId1"/>
    <p:sldLayoutId id="2147483821"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980" y="4873891"/>
            <a:ext cx="9241959" cy="282245"/>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8" name="Picture 7" descr="PAN_BLACK.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3684458923"/>
      </p:ext>
    </p:extLst>
  </p:cSld>
  <p:clrMap bg1="lt1" tx1="dk1" bg2="lt2" tx2="dk2" accent1="accent1" accent2="accent2" accent3="accent3" accent4="accent4" accent5="accent5" accent6="accent6" hlink="hlink" folHlink="folHlink"/>
  <p:sldLayoutIdLst>
    <p:sldLayoutId id="2147483690" r:id="rId1"/>
    <p:sldLayoutId id="2147483823"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980" y="4873891"/>
            <a:ext cx="9241959" cy="282245"/>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8" name="Picture 7" descr="PAN_BLACK.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3789443832"/>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980" y="4873891"/>
            <a:ext cx="9241959" cy="282245"/>
          </a:xfrm>
          <a:prstGeom prst="rect">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8" name="Picture 7" descr="PAN_BLACK.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4207282492"/>
      </p:ext>
    </p:extLst>
  </p:cSld>
  <p:clrMap bg1="lt1" tx1="dk1" bg2="lt2" tx2="dk2" accent1="accent1" accent2="accent2" accent3="accent3" accent4="accent4" accent5="accent5" accent6="accent6" hlink="hlink" folHlink="folHlink"/>
  <p:sldLayoutIdLst>
    <p:sldLayoutId id="2147483708" r:id="rId1"/>
    <p:sldLayoutId id="2147483824"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980" y="4873891"/>
            <a:ext cx="9241959" cy="282245"/>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8" name="Picture 7" descr="PAN_BLACK.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2950597199"/>
      </p:ext>
    </p:extLst>
  </p:cSld>
  <p:clrMap bg1="lt1" tx1="dk1" bg2="lt2" tx2="dk2" accent1="accent1" accent2="accent2" accent3="accent3" accent4="accent4" accent5="accent5" accent6="accent6" hlink="hlink" folHlink="folHlink"/>
  <p:sldLayoutIdLst>
    <p:sldLayoutId id="2147483717" r:id="rId1"/>
    <p:sldLayoutId id="2147483825"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980" y="4873891"/>
            <a:ext cx="9241959" cy="282245"/>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8" name="Picture 7" descr="PAN_BLACK.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131329912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980" y="4873891"/>
            <a:ext cx="9241959" cy="282245"/>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8" name="Picture 7" descr="PAN_BLACK.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2922792811"/>
      </p:ext>
    </p:extLst>
  </p:cSld>
  <p:clrMap bg1="lt1" tx1="dk1" bg2="lt2" tx2="dk2" accent1="accent1" accent2="accent2" accent3="accent3" accent4="accent4" accent5="accent5" accent6="accent6" hlink="hlink" folHlink="folHlink"/>
  <p:sldLayoutIdLst>
    <p:sldLayoutId id="2147483813" r:id="rId1"/>
    <p:sldLayoutId id="214748383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980" y="4873891"/>
            <a:ext cx="9241959" cy="28224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8" name="Picture 7" descr="PAN_BLACK.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2684167432"/>
      </p:ext>
    </p:extLst>
  </p:cSld>
  <p:clrMap bg1="lt1" tx1="dk1" bg2="lt2" tx2="dk2" accent1="accent1" accent2="accent2" accent3="accent3" accent4="accent4" accent5="accent5" accent6="accent6" hlink="hlink" folHlink="folHlink"/>
  <p:sldLayoutIdLst>
    <p:sldLayoutId id="2147483687" r:id="rId1"/>
    <p:sldLayoutId id="2147483836"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980" y="4873891"/>
            <a:ext cx="9241959" cy="282245"/>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err="1" smtClean="0">
              <a:latin typeface="Arial" pitchFamily="34" charset="0"/>
              <a:cs typeface="Arial" pitchFamily="34" charset="0"/>
            </a:endParaRPr>
          </a:p>
        </p:txBody>
      </p:sp>
      <p:sp>
        <p:nvSpPr>
          <p:cNvPr id="2" name="Title Placeholder 1"/>
          <p:cNvSpPr>
            <a:spLocks noGrp="1"/>
          </p:cNvSpPr>
          <p:nvPr>
            <p:ph type="title"/>
          </p:nvPr>
        </p:nvSpPr>
        <p:spPr>
          <a:xfrm>
            <a:off x="317539" y="205981"/>
            <a:ext cx="8471427" cy="32742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39" y="720725"/>
            <a:ext cx="8471427" cy="38738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4925484"/>
            <a:ext cx="3436878" cy="218818"/>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dirty="0" smtClean="0"/>
              <a:t>  |  © 2016, Palo Alto Networks. Confidential and Proprietary. </a:t>
            </a:r>
            <a:endParaRPr lang="en-US" dirty="0"/>
          </a:p>
        </p:txBody>
      </p:sp>
      <p:pic>
        <p:nvPicPr>
          <p:cNvPr id="8" name="Picture 7" descr="PAN_BLACK.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39447" y="4626417"/>
            <a:ext cx="928350" cy="496239"/>
          </a:xfrm>
          <a:prstGeom prst="rect">
            <a:avLst/>
          </a:prstGeom>
        </p:spPr>
      </p:pic>
    </p:spTree>
    <p:extLst>
      <p:ext uri="{BB962C8B-B14F-4D97-AF65-F5344CB8AC3E}">
        <p14:creationId xmlns:p14="http://schemas.microsoft.com/office/powerpoint/2010/main" val="4207282492"/>
      </p:ext>
    </p:extLst>
  </p:cSld>
  <p:clrMap bg1="lt1" tx1="dk1" bg2="lt2" tx2="dk2" accent1="accent1" accent2="accent2" accent3="accent3" accent4="accent4" accent5="accent5" accent6="accent6" hlink="hlink" folHlink="folHlink"/>
  <p:sldLayoutIdLst>
    <p:sldLayoutId id="2147483699" r:id="rId1"/>
    <p:sldLayoutId id="2147483846"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jpeg"/><Relationship Id="rId1" Type="http://schemas.openxmlformats.org/officeDocument/2006/relationships/slideLayout" Target="../slideLayouts/slideLayout16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jpeg"/><Relationship Id="rId1" Type="http://schemas.openxmlformats.org/officeDocument/2006/relationships/slideLayout" Target="../slideLayouts/slideLayout16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jpeg"/><Relationship Id="rId5" Type="http://schemas.openxmlformats.org/officeDocument/2006/relationships/image" Target="../media/image67.gif"/><Relationship Id="rId1" Type="http://schemas.openxmlformats.org/officeDocument/2006/relationships/slideLayout" Target="../slideLayouts/slideLayout16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3.png"/><Relationship Id="rId1" Type="http://schemas.openxmlformats.org/officeDocument/2006/relationships/slideLayout" Target="../slideLayouts/slideLayout158.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6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12.xml"/><Relationship Id="rId3"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16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8.xml"/><Relationship Id="rId2" Type="http://schemas.openxmlformats.org/officeDocument/2006/relationships/image" Target="../media/image24.png"/><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6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 Type="http://schemas.openxmlformats.org/officeDocument/2006/relationships/slideLayout" Target="../slideLayouts/slideLayout158.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8.xml"/><Relationship Id="rId2" Type="http://schemas.openxmlformats.org/officeDocument/2006/relationships/notesSlide" Target="../notesSlides/notesSlide5.xml"/><Relationship Id="rId3"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8.xml"/><Relationship Id="rId2" Type="http://schemas.openxmlformats.org/officeDocument/2006/relationships/notesSlide" Target="../notesSlides/notesSlide6.xml"/><Relationship Id="rId3" Type="http://schemas.openxmlformats.org/officeDocument/2006/relationships/image" Target="../media/image39.png"/></Relationships>
</file>

<file path=ppt/slides/_rels/slide8.xml.rels><?xml version="1.0" encoding="UTF-8" standalone="yes"?>
<Relationships xmlns="http://schemas.openxmlformats.org/package/2006/relationships"><Relationship Id="rId11" Type="http://schemas.openxmlformats.org/officeDocument/2006/relationships/image" Target="../media/image49.png"/><Relationship Id="rId12" Type="http://schemas.openxmlformats.org/officeDocument/2006/relationships/image" Target="../media/image50.png"/><Relationship Id="rId13" Type="http://schemas.openxmlformats.org/officeDocument/2006/relationships/image" Target="../media/image51.png"/><Relationship Id="rId14" Type="http://schemas.openxmlformats.org/officeDocument/2006/relationships/image" Target="../media/image52.png"/><Relationship Id="rId15" Type="http://schemas.openxmlformats.org/officeDocument/2006/relationships/image" Target="../media/image35.png"/><Relationship Id="rId16" Type="http://schemas.openxmlformats.org/officeDocument/2006/relationships/image" Target="../media/image53.png"/><Relationship Id="rId17" Type="http://schemas.openxmlformats.org/officeDocument/2006/relationships/image" Target="../media/image54.png"/><Relationship Id="rId1" Type="http://schemas.openxmlformats.org/officeDocument/2006/relationships/slideLayout" Target="../slideLayouts/slideLayout167.xml"/><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png"/></Relationships>
</file>

<file path=ppt/slides/_rels/slide9.xml.rels><?xml version="1.0" encoding="UTF-8" standalone="yes"?>
<Relationships xmlns="http://schemas.openxmlformats.org/package/2006/relationships"><Relationship Id="rId11" Type="http://schemas.openxmlformats.org/officeDocument/2006/relationships/image" Target="../media/image59.png"/><Relationship Id="rId12" Type="http://schemas.openxmlformats.org/officeDocument/2006/relationships/image" Target="../media/image60.png"/><Relationship Id="rId13" Type="http://schemas.openxmlformats.org/officeDocument/2006/relationships/image" Target="../media/image61.png"/><Relationship Id="rId14" Type="http://schemas.openxmlformats.org/officeDocument/2006/relationships/image" Target="../media/image62.png"/><Relationship Id="rId15" Type="http://schemas.openxmlformats.org/officeDocument/2006/relationships/image" Target="../media/image63.png"/><Relationship Id="rId16" Type="http://schemas.openxmlformats.org/officeDocument/2006/relationships/image" Target="../media/image64.jpeg"/><Relationship Id="rId1" Type="http://schemas.openxmlformats.org/officeDocument/2006/relationships/slideLayout" Target="../slideLayouts/slideLayout158.xml"/><Relationship Id="rId2" Type="http://schemas.openxmlformats.org/officeDocument/2006/relationships/image" Target="../media/image55.png"/><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6.png"/><Relationship Id="rId9" Type="http://schemas.openxmlformats.org/officeDocument/2006/relationships/image" Target="../media/image57.png"/><Relationship Id="rId10"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C554286-7533-EE42-97A4-CEB8D6639D11}" type="slidenum">
              <a:rPr lang="en-US" smtClean="0"/>
              <a:pPr/>
              <a:t>1</a:t>
            </a:fld>
            <a:r>
              <a:rPr lang="en-US" dirty="0" smtClean="0"/>
              <a:t>  |  © 2016, Palo Alto Networks. Confidential and Proprietary. </a:t>
            </a:r>
            <a:endParaRPr lang="en-US" dirty="0"/>
          </a:p>
        </p:txBody>
      </p:sp>
      <p:sp>
        <p:nvSpPr>
          <p:cNvPr id="5" name="Title 4"/>
          <p:cNvSpPr>
            <a:spLocks noGrp="1"/>
          </p:cNvSpPr>
          <p:nvPr>
            <p:ph type="ctrTitle"/>
          </p:nvPr>
        </p:nvSpPr>
        <p:spPr>
          <a:xfrm>
            <a:off x="-1" y="0"/>
            <a:ext cx="8691101" cy="3318315"/>
          </a:xfrm>
        </p:spPr>
        <p:txBody>
          <a:bodyPr>
            <a:noAutofit/>
          </a:bodyPr>
          <a:lstStyle/>
          <a:p>
            <a:pPr algn="ctr"/>
            <a:r>
              <a:rPr lang="en-US" sz="6600" cap="small" dirty="0" smtClean="0"/>
              <a:t/>
            </a:r>
            <a:br>
              <a:rPr lang="en-US" sz="6600" cap="small" dirty="0" smtClean="0"/>
            </a:br>
            <a:r>
              <a:rPr lang="en-US" sz="6600" cap="small" dirty="0" smtClean="0"/>
              <a:t>Palo </a:t>
            </a:r>
            <a:r>
              <a:rPr lang="en-US" sz="6600" cap="small" dirty="0" smtClean="0"/>
              <a:t>Alto </a:t>
            </a:r>
            <a:r>
              <a:rPr lang="en-US" sz="6600" cap="small" dirty="0" smtClean="0"/>
              <a:t>Networks</a:t>
            </a:r>
            <a:br>
              <a:rPr lang="en-US" sz="6600" cap="small" dirty="0" smtClean="0"/>
            </a:br>
            <a:r>
              <a:rPr lang="en-US" sz="6600" cap="small" dirty="0"/>
              <a:t>-</a:t>
            </a:r>
            <a:r>
              <a:rPr lang="en-US" sz="6600" cap="small" dirty="0" smtClean="0"/>
              <a:t/>
            </a:r>
            <a:br>
              <a:rPr lang="en-US" sz="6600" cap="small" dirty="0" smtClean="0"/>
            </a:br>
            <a:r>
              <a:rPr lang="en-US" sz="6600" cap="small" dirty="0" smtClean="0"/>
              <a:t>Next Generation Security Platform</a:t>
            </a:r>
            <a:r>
              <a:rPr lang="en-US" sz="6600" cap="small" dirty="0" smtClean="0"/>
              <a:t/>
            </a:r>
            <a:br>
              <a:rPr lang="en-US" sz="6600" cap="small" dirty="0" smtClean="0"/>
            </a:br>
            <a:r>
              <a:rPr lang="en-US" sz="6600" cap="small" dirty="0" smtClean="0"/>
              <a:t>     	        </a:t>
            </a:r>
            <a:br>
              <a:rPr lang="en-US" sz="6600" cap="small" dirty="0" smtClean="0"/>
            </a:br>
            <a:endParaRPr lang="en-US" sz="6600" cap="small"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317" y="3090530"/>
            <a:ext cx="2413951" cy="1288748"/>
          </a:xfrm>
          <a:prstGeom prst="rect">
            <a:avLst/>
          </a:prstGeom>
        </p:spPr>
      </p:pic>
      <p:sp>
        <p:nvSpPr>
          <p:cNvPr id="7" name="TextBox 6"/>
          <p:cNvSpPr txBox="1"/>
          <p:nvPr/>
        </p:nvSpPr>
        <p:spPr>
          <a:xfrm>
            <a:off x="317501" y="3960891"/>
            <a:ext cx="4637957" cy="810399"/>
          </a:xfrm>
          <a:prstGeom prst="rect">
            <a:avLst/>
          </a:prstGeom>
          <a:noFill/>
        </p:spPr>
        <p:txBody>
          <a:bodyPr wrap="non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kumimoji="0" lang="en-US" b="1" i="0" u="none" strike="noStrike" kern="1200" cap="none" spc="0" normalizeH="0" noProof="0" dirty="0" smtClean="0">
                <a:ln>
                  <a:noFill/>
                </a:ln>
                <a:solidFill>
                  <a:sysClr val="window" lastClr="FFFFFF"/>
                </a:solidFill>
                <a:effectLst/>
                <a:uLnTx/>
                <a:uFillTx/>
                <a:latin typeface="Arial Black" panose="020B0A04020102020204" pitchFamily="34" charset="0"/>
              </a:rPr>
              <a:t>Mikko </a:t>
            </a:r>
            <a:r>
              <a:rPr kumimoji="0" lang="en-US" b="1" i="0" u="none" strike="noStrike" kern="1200" cap="none" spc="0" normalizeH="0" noProof="0" dirty="0" err="1" smtClean="0">
                <a:ln>
                  <a:noFill/>
                </a:ln>
                <a:solidFill>
                  <a:sysClr val="window" lastClr="FFFFFF"/>
                </a:solidFill>
                <a:effectLst/>
                <a:uLnTx/>
                <a:uFillTx/>
                <a:latin typeface="Arial Black" panose="020B0A04020102020204" pitchFamily="34" charset="0"/>
              </a:rPr>
              <a:t>Kuljukka</a:t>
            </a:r>
            <a:endParaRPr kumimoji="0" lang="en-US" b="1" i="0" u="none" strike="noStrike" kern="1200" cap="none" spc="0" normalizeH="0" noProof="0" dirty="0" smtClean="0">
              <a:ln>
                <a:noFill/>
              </a:ln>
              <a:solidFill>
                <a:sysClr val="window" lastClr="FFFFFF"/>
              </a:solidFill>
              <a:effectLst/>
              <a:uLnTx/>
              <a:uFillTx/>
              <a:latin typeface="Arial Black" panose="020B0A04020102020204" pitchFamily="34" charset="0"/>
            </a:endParaRPr>
          </a:p>
          <a:p>
            <a:pPr lvl="0">
              <a:defRPr/>
            </a:pPr>
            <a:r>
              <a:rPr lang="en-US" b="1" dirty="0" err="1" smtClean="0">
                <a:solidFill>
                  <a:sysClr val="window" lastClr="FFFFFF"/>
                </a:solidFill>
                <a:latin typeface="Arial Black" panose="020B0A04020102020204" pitchFamily="34" charset="0"/>
              </a:rPr>
              <a:t>Janne</a:t>
            </a:r>
            <a:r>
              <a:rPr lang="en-US" b="1" dirty="0" smtClean="0">
                <a:solidFill>
                  <a:sysClr val="window" lastClr="FFFFFF"/>
                </a:solidFill>
                <a:latin typeface="Arial Black" panose="020B0A04020102020204" pitchFamily="34" charset="0"/>
              </a:rPr>
              <a:t> </a:t>
            </a:r>
            <a:r>
              <a:rPr lang="en-US" b="1" smtClean="0">
                <a:solidFill>
                  <a:sysClr val="window" lastClr="FFFFFF"/>
                </a:solidFill>
                <a:latin typeface="Arial Black" panose="020B0A04020102020204" pitchFamily="34" charset="0"/>
              </a:rPr>
              <a:t>Volotinen</a:t>
            </a:r>
            <a:endParaRPr kumimoji="0" lang="en-US" b="1" i="0" u="none" strike="noStrike" kern="1200" cap="none" spc="0" normalizeH="0" noProof="0" dirty="0" smtClean="0">
              <a:ln>
                <a:noFill/>
              </a:ln>
              <a:solidFill>
                <a:sysClr val="window" lastClr="FFFFFF"/>
              </a:solidFill>
              <a:effectLst/>
              <a:uLnTx/>
              <a:uFillTx/>
              <a:latin typeface="Arial Black" panose="020B0A04020102020204" pitchFamily="34" charset="0"/>
            </a:endParaRPr>
          </a:p>
        </p:txBody>
      </p:sp>
    </p:spTree>
    <p:extLst>
      <p:ext uri="{BB962C8B-B14F-4D97-AF65-F5344CB8AC3E}">
        <p14:creationId xmlns:p14="http://schemas.microsoft.com/office/powerpoint/2010/main" val="163263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p:cNvSpPr txBox="1"/>
          <p:nvPr/>
        </p:nvSpPr>
        <p:spPr>
          <a:xfrm>
            <a:off x="397306" y="980116"/>
            <a:ext cx="2515598" cy="293602"/>
          </a:xfrm>
          <a:prstGeom prst="rect">
            <a:avLst/>
          </a:prstGeom>
          <a:noFill/>
        </p:spPr>
        <p:txBody>
          <a:bodyPr wrap="square" lIns="82292" tIns="41146" rIns="82292" bIns="41146" rtlCol="0">
            <a:spAutoFit/>
          </a:bodyPr>
          <a:lstStyle/>
          <a:p>
            <a:pPr>
              <a:lnSpc>
                <a:spcPct val="95000"/>
              </a:lnSpc>
              <a:spcAft>
                <a:spcPts val="450"/>
              </a:spcAft>
            </a:pPr>
            <a:r>
              <a:rPr lang="en-US" sz="1440" b="1" dirty="0">
                <a:solidFill>
                  <a:schemeClr val="tx2"/>
                </a:solidFill>
              </a:rPr>
              <a:t>Exploit Attack</a:t>
            </a:r>
            <a:endParaRPr lang="en-US" sz="1080" dirty="0"/>
          </a:p>
        </p:txBody>
      </p:sp>
      <p:sp>
        <p:nvSpPr>
          <p:cNvPr id="15" name="Line 8"/>
          <p:cNvSpPr>
            <a:spLocks noChangeShapeType="1"/>
          </p:cNvSpPr>
          <p:nvPr/>
        </p:nvSpPr>
        <p:spPr bwMode="auto">
          <a:xfrm>
            <a:off x="5329239" y="2317433"/>
            <a:ext cx="630079" cy="0"/>
          </a:xfrm>
          <a:prstGeom prst="line">
            <a:avLst/>
          </a:prstGeom>
          <a:noFill/>
          <a:ln w="25400" cap="rnd">
            <a:solidFill>
              <a:srgbClr val="EA0000"/>
            </a:solidFill>
            <a:prstDash val="solid"/>
            <a:round/>
            <a:headEnd/>
            <a:tailEnd/>
          </a:ln>
          <a:extLst>
            <a:ext uri="{909E8E84-426E-40dd-AFC4-6F175D3DCCD1}">
              <a14:hiddenFill xmlns:a14="http://schemas.microsoft.com/office/drawing/2010/main" xmlns="">
                <a:noFill/>
              </a14:hiddenFill>
            </a:ext>
          </a:extLst>
        </p:spPr>
        <p:txBody>
          <a:bodyPr vert="horz" wrap="square" lIns="82296" tIns="41148" rIns="82296" bIns="41148" numCol="1" anchor="t" anchorCtr="0" compatLnSpc="1">
            <a:prstTxWarp prst="textNoShape">
              <a:avLst/>
            </a:prstTxWarp>
          </a:bodyPr>
          <a:lstStyle/>
          <a:p>
            <a:endParaRPr lang="en-US" sz="1620"/>
          </a:p>
        </p:txBody>
      </p:sp>
      <p:sp>
        <p:nvSpPr>
          <p:cNvPr id="75" name="Arc 74"/>
          <p:cNvSpPr/>
          <p:nvPr/>
        </p:nvSpPr>
        <p:spPr>
          <a:xfrm>
            <a:off x="3223988" y="1154609"/>
            <a:ext cx="3110804" cy="3110804"/>
          </a:xfrm>
          <a:prstGeom prst="arc">
            <a:avLst>
              <a:gd name="adj1" fmla="val 15054812"/>
              <a:gd name="adj2" fmla="val 18203132"/>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76" name="Arc 75"/>
          <p:cNvSpPr/>
          <p:nvPr/>
        </p:nvSpPr>
        <p:spPr>
          <a:xfrm>
            <a:off x="3535066" y="1465687"/>
            <a:ext cx="2488644" cy="2488644"/>
          </a:xfrm>
          <a:prstGeom prst="arc">
            <a:avLst>
              <a:gd name="adj1" fmla="val 20913742"/>
              <a:gd name="adj2" fmla="val 3056676"/>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2" name="Title 1"/>
          <p:cNvSpPr>
            <a:spLocks noGrp="1"/>
          </p:cNvSpPr>
          <p:nvPr>
            <p:ph type="title"/>
          </p:nvPr>
        </p:nvSpPr>
        <p:spPr/>
        <p:txBody>
          <a:bodyPr/>
          <a:lstStyle/>
          <a:p>
            <a:r>
              <a:rPr lang="en-US" dirty="0" smtClean="0"/>
              <a:t>Exploit Techniques</a:t>
            </a:r>
            <a:endParaRPr lang="en-US" dirty="0"/>
          </a:p>
        </p:txBody>
      </p:sp>
      <p:sp>
        <p:nvSpPr>
          <p:cNvPr id="64" name="TextBox 63"/>
          <p:cNvSpPr txBox="1"/>
          <p:nvPr/>
        </p:nvSpPr>
        <p:spPr>
          <a:xfrm>
            <a:off x="7556203" y="1465688"/>
            <a:ext cx="903573" cy="714615"/>
          </a:xfrm>
          <a:prstGeom prst="rect">
            <a:avLst/>
          </a:prstGeom>
          <a:noFill/>
        </p:spPr>
        <p:txBody>
          <a:bodyPr wrap="none" lIns="82292" tIns="41146" rIns="82292" bIns="41146" rtlCol="0" anchor="t" anchorCtr="1">
            <a:spAutoFit/>
          </a:bodyPr>
          <a:lstStyle/>
          <a:p>
            <a:pPr algn="ctr">
              <a:lnSpc>
                <a:spcPct val="95000"/>
              </a:lnSpc>
            </a:pPr>
            <a:r>
              <a:rPr lang="en-US" sz="1440" b="1" dirty="0">
                <a:solidFill>
                  <a:schemeClr val="tx2"/>
                </a:solidFill>
              </a:rPr>
              <a:t>Begin</a:t>
            </a:r>
          </a:p>
          <a:p>
            <a:pPr algn="ctr">
              <a:lnSpc>
                <a:spcPct val="95000"/>
              </a:lnSpc>
            </a:pPr>
            <a:r>
              <a:rPr lang="en-US" sz="1440" b="1" dirty="0">
                <a:solidFill>
                  <a:schemeClr val="tx2"/>
                </a:solidFill>
              </a:rPr>
              <a:t>Malicious</a:t>
            </a:r>
            <a:br>
              <a:rPr lang="en-US" sz="1440" b="1" dirty="0">
                <a:solidFill>
                  <a:schemeClr val="tx2"/>
                </a:solidFill>
              </a:rPr>
            </a:br>
            <a:r>
              <a:rPr lang="en-US" sz="1440" b="1" dirty="0" err="1">
                <a:solidFill>
                  <a:schemeClr val="tx2"/>
                </a:solidFill>
              </a:rPr>
              <a:t>Activitiy</a:t>
            </a:r>
            <a:endParaRPr lang="en-US" sz="1440" b="1" dirty="0">
              <a:solidFill>
                <a:schemeClr val="tx2"/>
              </a:solidFill>
            </a:endParaRPr>
          </a:p>
        </p:txBody>
      </p:sp>
      <p:sp>
        <p:nvSpPr>
          <p:cNvPr id="27" name="TextBox 26"/>
          <p:cNvSpPr txBox="1"/>
          <p:nvPr/>
        </p:nvSpPr>
        <p:spPr>
          <a:xfrm>
            <a:off x="3951378" y="3035969"/>
            <a:ext cx="1656023" cy="504108"/>
          </a:xfrm>
          <a:prstGeom prst="rect">
            <a:avLst/>
          </a:prstGeom>
          <a:noFill/>
        </p:spPr>
        <p:txBody>
          <a:bodyPr wrap="none" lIns="82292" tIns="41146" rIns="82292" bIns="41146" rtlCol="0" anchor="t" anchorCtr="1">
            <a:spAutoFit/>
          </a:bodyPr>
          <a:lstStyle/>
          <a:p>
            <a:pPr algn="ctr">
              <a:lnSpc>
                <a:spcPct val="95000"/>
              </a:lnSpc>
            </a:pPr>
            <a:r>
              <a:rPr lang="en-US" sz="1440" b="1" dirty="0">
                <a:solidFill>
                  <a:schemeClr val="tx2"/>
                </a:solidFill>
              </a:rPr>
              <a:t>Normal Application</a:t>
            </a:r>
            <a:br>
              <a:rPr lang="en-US" sz="1440" b="1" dirty="0">
                <a:solidFill>
                  <a:schemeClr val="tx2"/>
                </a:solidFill>
              </a:rPr>
            </a:br>
            <a:r>
              <a:rPr lang="en-US" sz="1440" b="1" dirty="0">
                <a:solidFill>
                  <a:schemeClr val="tx2"/>
                </a:solidFill>
              </a:rPr>
              <a:t>Execution</a:t>
            </a:r>
          </a:p>
        </p:txBody>
      </p:sp>
      <p:grpSp>
        <p:nvGrpSpPr>
          <p:cNvPr id="128" name="Group 127"/>
          <p:cNvGrpSpPr/>
          <p:nvPr/>
        </p:nvGrpSpPr>
        <p:grpSpPr>
          <a:xfrm>
            <a:off x="4144927" y="2293810"/>
            <a:ext cx="991842" cy="665785"/>
            <a:chOff x="4605474" y="2587080"/>
            <a:chExt cx="1102047" cy="739761"/>
          </a:xfrm>
        </p:grpSpPr>
        <p:sp>
          <p:nvSpPr>
            <p:cNvPr id="23" name="Freeform 5"/>
            <p:cNvSpPr>
              <a:spLocks/>
            </p:cNvSpPr>
            <p:nvPr/>
          </p:nvSpPr>
          <p:spPr bwMode="auto">
            <a:xfrm>
              <a:off x="4605474" y="2587080"/>
              <a:ext cx="453784" cy="724428"/>
            </a:xfrm>
            <a:custGeom>
              <a:avLst/>
              <a:gdLst>
                <a:gd name="T0" fmla="*/ 94 w 138"/>
                <a:gd name="T1" fmla="*/ 190 h 237"/>
                <a:gd name="T2" fmla="*/ 94 w 138"/>
                <a:gd name="T3" fmla="*/ 147 h 237"/>
                <a:gd name="T4" fmla="*/ 14 w 138"/>
                <a:gd name="T5" fmla="*/ 147 h 237"/>
                <a:gd name="T6" fmla="*/ 14 w 138"/>
                <a:gd name="T7" fmla="*/ 15 h 237"/>
                <a:gd name="T8" fmla="*/ 15 w 138"/>
                <a:gd name="T9" fmla="*/ 14 h 237"/>
                <a:gd name="T10" fmla="*/ 124 w 138"/>
                <a:gd name="T11" fmla="*/ 14 h 237"/>
                <a:gd name="T12" fmla="*/ 124 w 138"/>
                <a:gd name="T13" fmla="*/ 15 h 237"/>
                <a:gd name="T14" fmla="*/ 124 w 138"/>
                <a:gd name="T15" fmla="*/ 24 h 237"/>
                <a:gd name="T16" fmla="*/ 138 w 138"/>
                <a:gd name="T17" fmla="*/ 24 h 237"/>
                <a:gd name="T18" fmla="*/ 138 w 138"/>
                <a:gd name="T19" fmla="*/ 15 h 237"/>
                <a:gd name="T20" fmla="*/ 124 w 138"/>
                <a:gd name="T21" fmla="*/ 0 h 237"/>
                <a:gd name="T22" fmla="*/ 15 w 138"/>
                <a:gd name="T23" fmla="*/ 0 h 237"/>
                <a:gd name="T24" fmla="*/ 0 w 138"/>
                <a:gd name="T25" fmla="*/ 15 h 237"/>
                <a:gd name="T26" fmla="*/ 0 w 138"/>
                <a:gd name="T27" fmla="*/ 222 h 237"/>
                <a:gd name="T28" fmla="*/ 15 w 138"/>
                <a:gd name="T29" fmla="*/ 237 h 237"/>
                <a:gd name="T30" fmla="*/ 124 w 138"/>
                <a:gd name="T31" fmla="*/ 237 h 237"/>
                <a:gd name="T32" fmla="*/ 138 w 138"/>
                <a:gd name="T33" fmla="*/ 222 h 237"/>
                <a:gd name="T34" fmla="*/ 138 w 138"/>
                <a:gd name="T35" fmla="*/ 215 h 237"/>
                <a:gd name="T36" fmla="*/ 118 w 138"/>
                <a:gd name="T37" fmla="*/ 215 h 237"/>
                <a:gd name="T38" fmla="*/ 94 w 138"/>
                <a:gd name="T39" fmla="*/ 19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237">
                  <a:moveTo>
                    <a:pt x="94" y="190"/>
                  </a:moveTo>
                  <a:cubicBezTo>
                    <a:pt x="94" y="147"/>
                    <a:pt x="94" y="147"/>
                    <a:pt x="94" y="147"/>
                  </a:cubicBezTo>
                  <a:cubicBezTo>
                    <a:pt x="14" y="147"/>
                    <a:pt x="14" y="147"/>
                    <a:pt x="14" y="147"/>
                  </a:cubicBezTo>
                  <a:cubicBezTo>
                    <a:pt x="14" y="15"/>
                    <a:pt x="14" y="15"/>
                    <a:pt x="14" y="15"/>
                  </a:cubicBezTo>
                  <a:cubicBezTo>
                    <a:pt x="14" y="14"/>
                    <a:pt x="14" y="14"/>
                    <a:pt x="15" y="14"/>
                  </a:cubicBezTo>
                  <a:cubicBezTo>
                    <a:pt x="124" y="14"/>
                    <a:pt x="124" y="14"/>
                    <a:pt x="124" y="14"/>
                  </a:cubicBezTo>
                  <a:cubicBezTo>
                    <a:pt x="124" y="14"/>
                    <a:pt x="124" y="14"/>
                    <a:pt x="124" y="15"/>
                  </a:cubicBezTo>
                  <a:cubicBezTo>
                    <a:pt x="124" y="24"/>
                    <a:pt x="124" y="24"/>
                    <a:pt x="124" y="24"/>
                  </a:cubicBezTo>
                  <a:cubicBezTo>
                    <a:pt x="138" y="24"/>
                    <a:pt x="138" y="24"/>
                    <a:pt x="138" y="24"/>
                  </a:cubicBezTo>
                  <a:cubicBezTo>
                    <a:pt x="138" y="15"/>
                    <a:pt x="138" y="15"/>
                    <a:pt x="138" y="15"/>
                  </a:cubicBezTo>
                  <a:cubicBezTo>
                    <a:pt x="138" y="6"/>
                    <a:pt x="132" y="0"/>
                    <a:pt x="124" y="0"/>
                  </a:cubicBezTo>
                  <a:cubicBezTo>
                    <a:pt x="15" y="0"/>
                    <a:pt x="15" y="0"/>
                    <a:pt x="15" y="0"/>
                  </a:cubicBezTo>
                  <a:cubicBezTo>
                    <a:pt x="7" y="0"/>
                    <a:pt x="0" y="6"/>
                    <a:pt x="0" y="15"/>
                  </a:cubicBezTo>
                  <a:cubicBezTo>
                    <a:pt x="0" y="222"/>
                    <a:pt x="0" y="222"/>
                    <a:pt x="0" y="222"/>
                  </a:cubicBezTo>
                  <a:cubicBezTo>
                    <a:pt x="0" y="230"/>
                    <a:pt x="7" y="237"/>
                    <a:pt x="15" y="237"/>
                  </a:cubicBezTo>
                  <a:cubicBezTo>
                    <a:pt x="124" y="237"/>
                    <a:pt x="124" y="237"/>
                    <a:pt x="124" y="237"/>
                  </a:cubicBezTo>
                  <a:cubicBezTo>
                    <a:pt x="132" y="237"/>
                    <a:pt x="138" y="230"/>
                    <a:pt x="138" y="222"/>
                  </a:cubicBezTo>
                  <a:cubicBezTo>
                    <a:pt x="138" y="215"/>
                    <a:pt x="138" y="215"/>
                    <a:pt x="138" y="215"/>
                  </a:cubicBezTo>
                  <a:cubicBezTo>
                    <a:pt x="118" y="215"/>
                    <a:pt x="118" y="215"/>
                    <a:pt x="118" y="215"/>
                  </a:cubicBezTo>
                  <a:cubicBezTo>
                    <a:pt x="105" y="215"/>
                    <a:pt x="94" y="204"/>
                    <a:pt x="94" y="190"/>
                  </a:cubicBezTo>
                  <a:close/>
                </a:path>
              </a:pathLst>
            </a:custGeom>
            <a:solidFill>
              <a:srgbClr val="43A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US" sz="1620"/>
            </a:p>
          </p:txBody>
        </p:sp>
        <p:sp>
          <p:nvSpPr>
            <p:cNvPr id="24" name="Rectangle 6"/>
            <p:cNvSpPr>
              <a:spLocks noChangeArrowheads="1"/>
            </p:cNvSpPr>
            <p:nvPr/>
          </p:nvSpPr>
          <p:spPr bwMode="auto">
            <a:xfrm>
              <a:off x="4733747" y="2749341"/>
              <a:ext cx="182065" cy="54938"/>
            </a:xfrm>
            <a:prstGeom prst="rect">
              <a:avLst/>
            </a:prstGeom>
            <a:solidFill>
              <a:srgbClr val="43A53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US" sz="1620"/>
            </a:p>
          </p:txBody>
        </p:sp>
        <p:sp>
          <p:nvSpPr>
            <p:cNvPr id="25" name="Freeform 7"/>
            <p:cNvSpPr>
              <a:spLocks noEditPoints="1"/>
            </p:cNvSpPr>
            <p:nvPr/>
          </p:nvSpPr>
          <p:spPr bwMode="auto">
            <a:xfrm>
              <a:off x="4954431" y="2700790"/>
              <a:ext cx="753090" cy="626051"/>
            </a:xfrm>
            <a:custGeom>
              <a:avLst/>
              <a:gdLst>
                <a:gd name="T0" fmla="*/ 217 w 229"/>
                <a:gd name="T1" fmla="*/ 0 h 205"/>
                <a:gd name="T2" fmla="*/ 12 w 229"/>
                <a:gd name="T3" fmla="*/ 0 h 205"/>
                <a:gd name="T4" fmla="*/ 0 w 229"/>
                <a:gd name="T5" fmla="*/ 12 h 205"/>
                <a:gd name="T6" fmla="*/ 0 w 229"/>
                <a:gd name="T7" fmla="*/ 153 h 205"/>
                <a:gd name="T8" fmla="*/ 12 w 229"/>
                <a:gd name="T9" fmla="*/ 165 h 205"/>
                <a:gd name="T10" fmla="*/ 88 w 229"/>
                <a:gd name="T11" fmla="*/ 165 h 205"/>
                <a:gd name="T12" fmla="*/ 88 w 229"/>
                <a:gd name="T13" fmla="*/ 186 h 205"/>
                <a:gd name="T14" fmla="*/ 62 w 229"/>
                <a:gd name="T15" fmla="*/ 186 h 205"/>
                <a:gd name="T16" fmla="*/ 62 w 229"/>
                <a:gd name="T17" fmla="*/ 205 h 205"/>
                <a:gd name="T18" fmla="*/ 167 w 229"/>
                <a:gd name="T19" fmla="*/ 205 h 205"/>
                <a:gd name="T20" fmla="*/ 167 w 229"/>
                <a:gd name="T21" fmla="*/ 186 h 205"/>
                <a:gd name="T22" fmla="*/ 142 w 229"/>
                <a:gd name="T23" fmla="*/ 186 h 205"/>
                <a:gd name="T24" fmla="*/ 142 w 229"/>
                <a:gd name="T25" fmla="*/ 165 h 205"/>
                <a:gd name="T26" fmla="*/ 217 w 229"/>
                <a:gd name="T27" fmla="*/ 165 h 205"/>
                <a:gd name="T28" fmla="*/ 229 w 229"/>
                <a:gd name="T29" fmla="*/ 153 h 205"/>
                <a:gd name="T30" fmla="*/ 229 w 229"/>
                <a:gd name="T31" fmla="*/ 12 h 205"/>
                <a:gd name="T32" fmla="*/ 217 w 229"/>
                <a:gd name="T33" fmla="*/ 0 h 205"/>
                <a:gd name="T34" fmla="*/ 213 w 229"/>
                <a:gd name="T35" fmla="*/ 129 h 205"/>
                <a:gd name="T36" fmla="*/ 16 w 229"/>
                <a:gd name="T37" fmla="*/ 129 h 205"/>
                <a:gd name="T38" fmla="*/ 16 w 229"/>
                <a:gd name="T39" fmla="*/ 16 h 205"/>
                <a:gd name="T40" fmla="*/ 213 w 229"/>
                <a:gd name="T41" fmla="*/ 16 h 205"/>
                <a:gd name="T42" fmla="*/ 213 w 229"/>
                <a:gd name="T43" fmla="*/ 12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9" h="205">
                  <a:moveTo>
                    <a:pt x="217" y="0"/>
                  </a:moveTo>
                  <a:cubicBezTo>
                    <a:pt x="12" y="0"/>
                    <a:pt x="12" y="0"/>
                    <a:pt x="12" y="0"/>
                  </a:cubicBezTo>
                  <a:cubicBezTo>
                    <a:pt x="6" y="0"/>
                    <a:pt x="0" y="5"/>
                    <a:pt x="0" y="12"/>
                  </a:cubicBezTo>
                  <a:cubicBezTo>
                    <a:pt x="0" y="153"/>
                    <a:pt x="0" y="153"/>
                    <a:pt x="0" y="153"/>
                  </a:cubicBezTo>
                  <a:cubicBezTo>
                    <a:pt x="0" y="160"/>
                    <a:pt x="6" y="165"/>
                    <a:pt x="12" y="165"/>
                  </a:cubicBezTo>
                  <a:cubicBezTo>
                    <a:pt x="88" y="165"/>
                    <a:pt x="88" y="165"/>
                    <a:pt x="88" y="165"/>
                  </a:cubicBezTo>
                  <a:cubicBezTo>
                    <a:pt x="88" y="186"/>
                    <a:pt x="88" y="186"/>
                    <a:pt x="88" y="186"/>
                  </a:cubicBezTo>
                  <a:cubicBezTo>
                    <a:pt x="62" y="186"/>
                    <a:pt x="62" y="186"/>
                    <a:pt x="62" y="186"/>
                  </a:cubicBezTo>
                  <a:cubicBezTo>
                    <a:pt x="62" y="205"/>
                    <a:pt x="62" y="205"/>
                    <a:pt x="62" y="205"/>
                  </a:cubicBezTo>
                  <a:cubicBezTo>
                    <a:pt x="167" y="205"/>
                    <a:pt x="167" y="205"/>
                    <a:pt x="167" y="205"/>
                  </a:cubicBezTo>
                  <a:cubicBezTo>
                    <a:pt x="167" y="186"/>
                    <a:pt x="167" y="186"/>
                    <a:pt x="167" y="186"/>
                  </a:cubicBezTo>
                  <a:cubicBezTo>
                    <a:pt x="142" y="186"/>
                    <a:pt x="142" y="186"/>
                    <a:pt x="142" y="186"/>
                  </a:cubicBezTo>
                  <a:cubicBezTo>
                    <a:pt x="142" y="165"/>
                    <a:pt x="142" y="165"/>
                    <a:pt x="142" y="165"/>
                  </a:cubicBezTo>
                  <a:cubicBezTo>
                    <a:pt x="217" y="165"/>
                    <a:pt x="217" y="165"/>
                    <a:pt x="217" y="165"/>
                  </a:cubicBezTo>
                  <a:cubicBezTo>
                    <a:pt x="224" y="165"/>
                    <a:pt x="229" y="160"/>
                    <a:pt x="229" y="153"/>
                  </a:cubicBezTo>
                  <a:cubicBezTo>
                    <a:pt x="229" y="12"/>
                    <a:pt x="229" y="12"/>
                    <a:pt x="229" y="12"/>
                  </a:cubicBezTo>
                  <a:cubicBezTo>
                    <a:pt x="229" y="5"/>
                    <a:pt x="224" y="0"/>
                    <a:pt x="217" y="0"/>
                  </a:cubicBezTo>
                  <a:close/>
                  <a:moveTo>
                    <a:pt x="213" y="129"/>
                  </a:moveTo>
                  <a:cubicBezTo>
                    <a:pt x="16" y="129"/>
                    <a:pt x="16" y="129"/>
                    <a:pt x="16" y="129"/>
                  </a:cubicBezTo>
                  <a:cubicBezTo>
                    <a:pt x="16" y="16"/>
                    <a:pt x="16" y="16"/>
                    <a:pt x="16" y="16"/>
                  </a:cubicBezTo>
                  <a:cubicBezTo>
                    <a:pt x="213" y="16"/>
                    <a:pt x="213" y="16"/>
                    <a:pt x="213" y="16"/>
                  </a:cubicBezTo>
                  <a:lnTo>
                    <a:pt x="213" y="129"/>
                  </a:lnTo>
                  <a:close/>
                </a:path>
              </a:pathLst>
            </a:custGeom>
            <a:solidFill>
              <a:srgbClr val="43A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US" sz="1620"/>
            </a:p>
          </p:txBody>
        </p:sp>
      </p:grpSp>
      <p:sp>
        <p:nvSpPr>
          <p:cNvPr id="4" name="Arc 3"/>
          <p:cNvSpPr/>
          <p:nvPr/>
        </p:nvSpPr>
        <p:spPr>
          <a:xfrm>
            <a:off x="2912904" y="843525"/>
            <a:ext cx="3732966" cy="3732966"/>
          </a:xfrm>
          <a:prstGeom prst="arc">
            <a:avLst>
              <a:gd name="adj1" fmla="val 12910851"/>
              <a:gd name="adj2" fmla="val 21417744"/>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78" name="Arc 77"/>
          <p:cNvSpPr/>
          <p:nvPr/>
        </p:nvSpPr>
        <p:spPr>
          <a:xfrm>
            <a:off x="2912904" y="843525"/>
            <a:ext cx="3732966" cy="3732966"/>
          </a:xfrm>
          <a:prstGeom prst="arc">
            <a:avLst>
              <a:gd name="adj1" fmla="val 506338"/>
              <a:gd name="adj2" fmla="val 8566224"/>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79" name="Arc 78"/>
          <p:cNvSpPr/>
          <p:nvPr/>
        </p:nvSpPr>
        <p:spPr>
          <a:xfrm>
            <a:off x="2912904" y="843525"/>
            <a:ext cx="3732966" cy="3732966"/>
          </a:xfrm>
          <a:prstGeom prst="arc">
            <a:avLst>
              <a:gd name="adj1" fmla="val 8978733"/>
              <a:gd name="adj2" fmla="val 12488571"/>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81" name="Arc 80"/>
          <p:cNvSpPr/>
          <p:nvPr/>
        </p:nvSpPr>
        <p:spPr>
          <a:xfrm>
            <a:off x="3223988" y="1154609"/>
            <a:ext cx="3110804" cy="3110804"/>
          </a:xfrm>
          <a:prstGeom prst="arc">
            <a:avLst>
              <a:gd name="adj1" fmla="val 5700886"/>
              <a:gd name="adj2" fmla="val 14498583"/>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82" name="Arc 81"/>
          <p:cNvSpPr/>
          <p:nvPr/>
        </p:nvSpPr>
        <p:spPr>
          <a:xfrm>
            <a:off x="3535066" y="1465687"/>
            <a:ext cx="2488644" cy="2488644"/>
          </a:xfrm>
          <a:prstGeom prst="arc">
            <a:avLst>
              <a:gd name="adj1" fmla="val 12141387"/>
              <a:gd name="adj2" fmla="val 20052399"/>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83" name="Arc 82"/>
          <p:cNvSpPr/>
          <p:nvPr/>
        </p:nvSpPr>
        <p:spPr>
          <a:xfrm>
            <a:off x="3535066" y="1465687"/>
            <a:ext cx="2488644" cy="2488644"/>
          </a:xfrm>
          <a:prstGeom prst="arc">
            <a:avLst>
              <a:gd name="adj1" fmla="val 3689439"/>
              <a:gd name="adj2" fmla="val 11331753"/>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8" name="Line 5"/>
          <p:cNvSpPr>
            <a:spLocks noChangeShapeType="1"/>
          </p:cNvSpPr>
          <p:nvPr/>
        </p:nvSpPr>
        <p:spPr bwMode="auto">
          <a:xfrm>
            <a:off x="6662264" y="2780348"/>
            <a:ext cx="758667" cy="0"/>
          </a:xfrm>
          <a:prstGeom prst="line">
            <a:avLst/>
          </a:prstGeom>
          <a:noFill/>
          <a:ln w="25400" cap="rnd">
            <a:solidFill>
              <a:srgbClr val="EA0000"/>
            </a:solidFill>
            <a:prstDash val="solid"/>
            <a:round/>
            <a:headEnd type="none" w="med" len="med"/>
            <a:tailEnd type="arrow" w="med" len="med"/>
          </a:ln>
          <a:extLst>
            <a:ext uri="{909E8E84-426E-40dd-AFC4-6F175D3DCCD1}">
              <a14:hiddenFill xmlns:a14="http://schemas.microsoft.com/office/drawing/2010/main" xmlns="">
                <a:noFill/>
              </a14:hiddenFill>
            </a:ext>
          </a:extLst>
        </p:spPr>
        <p:txBody>
          <a:bodyPr vert="horz" wrap="square" lIns="82296" tIns="41148" rIns="82296" bIns="41148" numCol="1" anchor="t" anchorCtr="0" compatLnSpc="1">
            <a:prstTxWarp prst="textNoShape">
              <a:avLst/>
            </a:prstTxWarp>
          </a:bodyPr>
          <a:lstStyle/>
          <a:p>
            <a:endParaRPr lang="en-US" sz="1620"/>
          </a:p>
        </p:txBody>
      </p:sp>
      <p:sp>
        <p:nvSpPr>
          <p:cNvPr id="9" name="Freeform 6"/>
          <p:cNvSpPr>
            <a:spLocks/>
          </p:cNvSpPr>
          <p:nvPr/>
        </p:nvSpPr>
        <p:spPr bwMode="auto">
          <a:xfrm>
            <a:off x="5755007" y="1398747"/>
            <a:ext cx="907257" cy="1381601"/>
          </a:xfrm>
          <a:custGeom>
            <a:avLst/>
            <a:gdLst>
              <a:gd name="T0" fmla="*/ 0 w 351"/>
              <a:gd name="T1" fmla="*/ 41 h 534"/>
              <a:gd name="T2" fmla="*/ 34 w 351"/>
              <a:gd name="T3" fmla="*/ 7 h 534"/>
              <a:gd name="T4" fmla="*/ 60 w 351"/>
              <a:gd name="T5" fmla="*/ 7 h 534"/>
              <a:gd name="T6" fmla="*/ 288 w 351"/>
              <a:gd name="T7" fmla="*/ 516 h 534"/>
              <a:gd name="T8" fmla="*/ 306 w 351"/>
              <a:gd name="T9" fmla="*/ 534 h 534"/>
              <a:gd name="T10" fmla="*/ 351 w 351"/>
              <a:gd name="T11" fmla="*/ 534 h 534"/>
            </a:gdLst>
            <a:ahLst/>
            <a:cxnLst>
              <a:cxn ang="0">
                <a:pos x="T0" y="T1"/>
              </a:cxn>
              <a:cxn ang="0">
                <a:pos x="T2" y="T3"/>
              </a:cxn>
              <a:cxn ang="0">
                <a:pos x="T4" y="T5"/>
              </a:cxn>
              <a:cxn ang="0">
                <a:pos x="T6" y="T7"/>
              </a:cxn>
              <a:cxn ang="0">
                <a:pos x="T8" y="T9"/>
              </a:cxn>
              <a:cxn ang="0">
                <a:pos x="T10" y="T11"/>
              </a:cxn>
            </a:cxnLst>
            <a:rect l="0" t="0" r="r" b="b"/>
            <a:pathLst>
              <a:path w="351" h="534">
                <a:moveTo>
                  <a:pt x="0" y="41"/>
                </a:moveTo>
                <a:cubicBezTo>
                  <a:pt x="34" y="7"/>
                  <a:pt x="34" y="7"/>
                  <a:pt x="34" y="7"/>
                </a:cubicBezTo>
                <a:cubicBezTo>
                  <a:pt x="41" y="0"/>
                  <a:pt x="53" y="0"/>
                  <a:pt x="60" y="7"/>
                </a:cubicBezTo>
                <a:cubicBezTo>
                  <a:pt x="200" y="132"/>
                  <a:pt x="288" y="313"/>
                  <a:pt x="288" y="516"/>
                </a:cubicBezTo>
                <a:cubicBezTo>
                  <a:pt x="288" y="526"/>
                  <a:pt x="296" y="534"/>
                  <a:pt x="306" y="534"/>
                </a:cubicBezTo>
                <a:cubicBezTo>
                  <a:pt x="351" y="534"/>
                  <a:pt x="351" y="534"/>
                  <a:pt x="351" y="534"/>
                </a:cubicBezTo>
              </a:path>
            </a:pathLst>
          </a:custGeom>
          <a:noFill/>
          <a:ln w="25400" cap="rnd">
            <a:solidFill>
              <a:srgbClr val="E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82296" tIns="41148" rIns="82296" bIns="41148" numCol="1" anchor="t" anchorCtr="0" compatLnSpc="1">
            <a:prstTxWarp prst="textNoShape">
              <a:avLst/>
            </a:prstTxWarp>
          </a:bodyPr>
          <a:lstStyle/>
          <a:p>
            <a:endParaRPr lang="en-US" sz="1620"/>
          </a:p>
        </p:txBody>
      </p:sp>
      <p:sp>
        <p:nvSpPr>
          <p:cNvPr id="14" name="Freeform 7"/>
          <p:cNvSpPr>
            <a:spLocks/>
          </p:cNvSpPr>
          <p:nvPr/>
        </p:nvSpPr>
        <p:spPr bwMode="auto">
          <a:xfrm>
            <a:off x="5664994" y="1504475"/>
            <a:ext cx="434340" cy="812958"/>
          </a:xfrm>
          <a:custGeom>
            <a:avLst/>
            <a:gdLst>
              <a:gd name="T0" fmla="*/ 114 w 168"/>
              <a:gd name="T1" fmla="*/ 314 h 314"/>
              <a:gd name="T2" fmla="*/ 149 w 168"/>
              <a:gd name="T3" fmla="*/ 314 h 314"/>
              <a:gd name="T4" fmla="*/ 168 w 168"/>
              <a:gd name="T5" fmla="*/ 296 h 314"/>
              <a:gd name="T6" fmla="*/ 167 w 168"/>
              <a:gd name="T7" fmla="*/ 289 h 314"/>
              <a:gd name="T8" fmla="*/ 7 w 168"/>
              <a:gd name="T9" fmla="*/ 54 h 314"/>
              <a:gd name="T10" fmla="*/ 7 w 168"/>
              <a:gd name="T11" fmla="*/ 28 h 314"/>
              <a:gd name="T12" fmla="*/ 35 w 168"/>
              <a:gd name="T13" fmla="*/ 0 h 314"/>
            </a:gdLst>
            <a:ahLst/>
            <a:cxnLst>
              <a:cxn ang="0">
                <a:pos x="T0" y="T1"/>
              </a:cxn>
              <a:cxn ang="0">
                <a:pos x="T2" y="T3"/>
              </a:cxn>
              <a:cxn ang="0">
                <a:pos x="T4" y="T5"/>
              </a:cxn>
              <a:cxn ang="0">
                <a:pos x="T6" y="T7"/>
              </a:cxn>
              <a:cxn ang="0">
                <a:pos x="T8" y="T9"/>
              </a:cxn>
              <a:cxn ang="0">
                <a:pos x="T10" y="T11"/>
              </a:cxn>
              <a:cxn ang="0">
                <a:pos x="T12" y="T13"/>
              </a:cxn>
            </a:cxnLst>
            <a:rect l="0" t="0" r="r" b="b"/>
            <a:pathLst>
              <a:path w="168" h="314">
                <a:moveTo>
                  <a:pt x="114" y="314"/>
                </a:moveTo>
                <a:cubicBezTo>
                  <a:pt x="149" y="314"/>
                  <a:pt x="149" y="314"/>
                  <a:pt x="149" y="314"/>
                </a:cubicBezTo>
                <a:cubicBezTo>
                  <a:pt x="160" y="314"/>
                  <a:pt x="168" y="306"/>
                  <a:pt x="168" y="296"/>
                </a:cubicBezTo>
                <a:cubicBezTo>
                  <a:pt x="168" y="294"/>
                  <a:pt x="167" y="291"/>
                  <a:pt x="167" y="289"/>
                </a:cubicBezTo>
                <a:cubicBezTo>
                  <a:pt x="134" y="197"/>
                  <a:pt x="79" y="117"/>
                  <a:pt x="7" y="54"/>
                </a:cubicBezTo>
                <a:cubicBezTo>
                  <a:pt x="0" y="47"/>
                  <a:pt x="0" y="35"/>
                  <a:pt x="7" y="28"/>
                </a:cubicBezTo>
                <a:cubicBezTo>
                  <a:pt x="35" y="0"/>
                  <a:pt x="35" y="0"/>
                  <a:pt x="35" y="0"/>
                </a:cubicBezTo>
              </a:path>
            </a:pathLst>
          </a:custGeom>
          <a:noFill/>
          <a:ln w="25400" cap="rnd">
            <a:solidFill>
              <a:srgbClr val="E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82296" tIns="41148" rIns="82296" bIns="41148" numCol="1" anchor="t" anchorCtr="0" compatLnSpc="1">
            <a:prstTxWarp prst="textNoShape">
              <a:avLst/>
            </a:prstTxWarp>
          </a:bodyPr>
          <a:lstStyle/>
          <a:p>
            <a:endParaRPr lang="en-US" sz="1620"/>
          </a:p>
        </p:txBody>
      </p:sp>
      <p:grpSp>
        <p:nvGrpSpPr>
          <p:cNvPr id="17" name="Group 16"/>
          <p:cNvGrpSpPr/>
          <p:nvPr/>
        </p:nvGrpSpPr>
        <p:grpSpPr>
          <a:xfrm>
            <a:off x="5406174" y="2264072"/>
            <a:ext cx="617532" cy="565072"/>
            <a:chOff x="6006863" y="2515640"/>
            <a:chExt cx="686147" cy="627858"/>
          </a:xfrm>
        </p:grpSpPr>
        <p:sp>
          <p:nvSpPr>
            <p:cNvPr id="119" name="TextBox 118"/>
            <p:cNvSpPr txBox="1"/>
            <p:nvPr/>
          </p:nvSpPr>
          <p:spPr>
            <a:xfrm>
              <a:off x="6006863" y="2626433"/>
              <a:ext cx="637355" cy="517065"/>
            </a:xfrm>
            <a:prstGeom prst="rect">
              <a:avLst/>
            </a:prstGeom>
            <a:noFill/>
            <a:effectLst/>
          </p:spPr>
          <p:txBody>
            <a:bodyPr wrap="none" lIns="41148" tIns="24689" rIns="41148" bIns="24689" anchorCtr="1">
              <a:spAutoFit/>
            </a:bodyPr>
            <a:lstStyle>
              <a:defPPr>
                <a:defRPr lang="en-US"/>
              </a:defPPr>
              <a:lvl1pPr algn="ctr">
                <a:defRPr sz="1000">
                  <a:solidFill>
                    <a:schemeClr val="tx2"/>
                  </a:solidFill>
                  <a:effectLst>
                    <a:glow rad="228600">
                      <a:schemeClr val="bg1"/>
                    </a:glow>
                  </a:effectLst>
                  <a:ea typeface="MS PGothic" pitchFamily="34" charset="-128"/>
                </a:defRPr>
              </a:lvl1pPr>
            </a:lstStyle>
            <a:p>
              <a:r>
                <a:rPr lang="en-US" sz="900" dirty="0">
                  <a:solidFill>
                    <a:schemeClr val="tx1"/>
                  </a:solidFill>
                  <a:effectLst/>
                </a:rPr>
                <a:t>Exploit</a:t>
              </a:r>
              <a:br>
                <a:rPr lang="en-US" sz="900" dirty="0">
                  <a:solidFill>
                    <a:schemeClr val="tx1"/>
                  </a:solidFill>
                  <a:effectLst/>
                </a:rPr>
              </a:br>
              <a:r>
                <a:rPr lang="en-US" sz="900" dirty="0">
                  <a:solidFill>
                    <a:schemeClr val="tx1"/>
                  </a:solidFill>
                  <a:effectLst/>
                </a:rPr>
                <a:t>Technique</a:t>
              </a:r>
            </a:p>
            <a:p>
              <a:r>
                <a:rPr lang="en-US" sz="900" dirty="0">
                  <a:solidFill>
                    <a:schemeClr val="tx1"/>
                  </a:solidFill>
                  <a:effectLst/>
                </a:rPr>
                <a:t>1</a:t>
              </a:r>
              <a:endParaRPr lang="en-US" sz="900" dirty="0">
                <a:solidFill>
                  <a:schemeClr val="tx1"/>
                </a:solidFill>
                <a:effectLst/>
              </a:endParaRPr>
            </a:p>
          </p:txBody>
        </p:sp>
        <p:sp>
          <p:nvSpPr>
            <p:cNvPr id="13" name="Oval 12"/>
            <p:cNvSpPr/>
            <p:nvPr/>
          </p:nvSpPr>
          <p:spPr>
            <a:xfrm>
              <a:off x="6577795" y="2515640"/>
              <a:ext cx="115215" cy="115215"/>
            </a:xfrm>
            <a:prstGeom prst="ellipse">
              <a:avLst/>
            </a:prstGeom>
            <a:solidFill>
              <a:srgbClr val="FFC000"/>
            </a:solidFill>
            <a:ln w="63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18" name="Group 17"/>
          <p:cNvGrpSpPr/>
          <p:nvPr/>
        </p:nvGrpSpPr>
        <p:grpSpPr>
          <a:xfrm>
            <a:off x="5693453" y="907219"/>
            <a:ext cx="853941" cy="661275"/>
            <a:chOff x="6326055" y="1008021"/>
            <a:chExt cx="948823" cy="734750"/>
          </a:xfrm>
        </p:grpSpPr>
        <p:sp>
          <p:nvSpPr>
            <p:cNvPr id="120" name="TextBox 119"/>
            <p:cNvSpPr txBox="1"/>
            <p:nvPr/>
          </p:nvSpPr>
          <p:spPr>
            <a:xfrm>
              <a:off x="6637524" y="1008021"/>
              <a:ext cx="637354" cy="517066"/>
            </a:xfrm>
            <a:prstGeom prst="rect">
              <a:avLst/>
            </a:prstGeom>
            <a:noFill/>
            <a:effectLst/>
          </p:spPr>
          <p:txBody>
            <a:bodyPr wrap="none" lIns="41148" tIns="24689" rIns="41148" bIns="24689" anchorCtr="1">
              <a:spAutoFit/>
            </a:bodyPr>
            <a:lstStyle>
              <a:defPPr>
                <a:defRPr lang="en-US"/>
              </a:defPPr>
              <a:lvl1pPr algn="ctr">
                <a:defRPr sz="1000">
                  <a:solidFill>
                    <a:schemeClr val="tx2"/>
                  </a:solidFill>
                  <a:effectLst>
                    <a:glow rad="228600">
                      <a:schemeClr val="bg1"/>
                    </a:glow>
                  </a:effectLst>
                  <a:ea typeface="MS PGothic" pitchFamily="34" charset="-128"/>
                </a:defRPr>
              </a:lvl1pPr>
            </a:lstStyle>
            <a:p>
              <a:r>
                <a:rPr lang="en-US" sz="900" dirty="0">
                  <a:solidFill>
                    <a:schemeClr val="tx1"/>
                  </a:solidFill>
                  <a:effectLst/>
                </a:rPr>
                <a:t>Exploit</a:t>
              </a:r>
              <a:br>
                <a:rPr lang="en-US" sz="900" dirty="0">
                  <a:solidFill>
                    <a:schemeClr val="tx1"/>
                  </a:solidFill>
                  <a:effectLst/>
                </a:rPr>
              </a:br>
              <a:r>
                <a:rPr lang="en-US" sz="900" dirty="0">
                  <a:solidFill>
                    <a:schemeClr val="tx1"/>
                  </a:solidFill>
                  <a:effectLst/>
                </a:rPr>
                <a:t>Technique</a:t>
              </a:r>
            </a:p>
            <a:p>
              <a:r>
                <a:rPr lang="en-US" sz="900" dirty="0">
                  <a:solidFill>
                    <a:schemeClr val="tx1"/>
                  </a:solidFill>
                  <a:effectLst/>
                </a:rPr>
                <a:t>2</a:t>
              </a:r>
              <a:endParaRPr lang="en-US" sz="900" dirty="0">
                <a:solidFill>
                  <a:schemeClr val="tx1"/>
                </a:solidFill>
                <a:effectLst/>
              </a:endParaRPr>
            </a:p>
          </p:txBody>
        </p:sp>
        <p:sp>
          <p:nvSpPr>
            <p:cNvPr id="122" name="Diamond 121"/>
            <p:cNvSpPr/>
            <p:nvPr/>
          </p:nvSpPr>
          <p:spPr>
            <a:xfrm>
              <a:off x="6326055" y="1597025"/>
              <a:ext cx="145746" cy="145746"/>
            </a:xfrm>
            <a:prstGeom prst="diamond">
              <a:avLst/>
            </a:prstGeom>
            <a:solidFill>
              <a:srgbClr val="FFC000"/>
            </a:solidFill>
            <a:ln w="63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19" name="Group 18"/>
          <p:cNvGrpSpPr/>
          <p:nvPr/>
        </p:nvGrpSpPr>
        <p:grpSpPr>
          <a:xfrm>
            <a:off x="6587855" y="2289250"/>
            <a:ext cx="693153" cy="532222"/>
            <a:chOff x="7319830" y="2543611"/>
            <a:chExt cx="770169" cy="591358"/>
          </a:xfrm>
        </p:grpSpPr>
        <p:sp>
          <p:nvSpPr>
            <p:cNvPr id="121" name="TextBox 120"/>
            <p:cNvSpPr txBox="1"/>
            <p:nvPr/>
          </p:nvSpPr>
          <p:spPr>
            <a:xfrm>
              <a:off x="7452645" y="2543611"/>
              <a:ext cx="637354" cy="517066"/>
            </a:xfrm>
            <a:prstGeom prst="rect">
              <a:avLst/>
            </a:prstGeom>
            <a:noFill/>
            <a:effectLst/>
          </p:spPr>
          <p:txBody>
            <a:bodyPr wrap="none" lIns="41148" tIns="24689" rIns="41148" bIns="24689" anchorCtr="1">
              <a:spAutoFit/>
            </a:bodyPr>
            <a:lstStyle>
              <a:defPPr>
                <a:defRPr lang="en-US"/>
              </a:defPPr>
              <a:lvl1pPr algn="ctr">
                <a:defRPr sz="1000">
                  <a:solidFill>
                    <a:schemeClr val="tx2"/>
                  </a:solidFill>
                  <a:effectLst>
                    <a:glow rad="228600">
                      <a:schemeClr val="bg1"/>
                    </a:glow>
                  </a:effectLst>
                  <a:ea typeface="MS PGothic" pitchFamily="34" charset="-128"/>
                </a:defRPr>
              </a:lvl1pPr>
            </a:lstStyle>
            <a:p>
              <a:r>
                <a:rPr lang="en-US" sz="900" dirty="0">
                  <a:solidFill>
                    <a:schemeClr val="tx1"/>
                  </a:solidFill>
                  <a:effectLst/>
                </a:rPr>
                <a:t>Exploit</a:t>
              </a:r>
              <a:br>
                <a:rPr lang="en-US" sz="900" dirty="0">
                  <a:solidFill>
                    <a:schemeClr val="tx1"/>
                  </a:solidFill>
                  <a:effectLst/>
                </a:rPr>
              </a:br>
              <a:r>
                <a:rPr lang="en-US" sz="900" dirty="0">
                  <a:solidFill>
                    <a:schemeClr val="tx1"/>
                  </a:solidFill>
                  <a:effectLst/>
                </a:rPr>
                <a:t>Technique</a:t>
              </a:r>
            </a:p>
            <a:p>
              <a:r>
                <a:rPr lang="en-US" sz="900" dirty="0">
                  <a:solidFill>
                    <a:schemeClr val="tx1"/>
                  </a:solidFill>
                  <a:effectLst/>
                </a:rPr>
                <a:t>3</a:t>
              </a:r>
              <a:endParaRPr lang="en-US" sz="900" dirty="0">
                <a:solidFill>
                  <a:schemeClr val="tx1"/>
                </a:solidFill>
                <a:effectLst/>
              </a:endParaRPr>
            </a:p>
          </p:txBody>
        </p:sp>
        <p:sp>
          <p:nvSpPr>
            <p:cNvPr id="125" name="Isosceles Triangle 124"/>
            <p:cNvSpPr/>
            <p:nvPr/>
          </p:nvSpPr>
          <p:spPr>
            <a:xfrm>
              <a:off x="7319830" y="3009914"/>
              <a:ext cx="138245" cy="125055"/>
            </a:xfrm>
            <a:prstGeom prst="triangle">
              <a:avLst/>
            </a:prstGeom>
            <a:solidFill>
              <a:srgbClr val="FFC000"/>
            </a:solidFill>
            <a:ln w="63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sp>
        <p:nvSpPr>
          <p:cNvPr id="63" name="Arc 62"/>
          <p:cNvSpPr/>
          <p:nvPr/>
        </p:nvSpPr>
        <p:spPr>
          <a:xfrm>
            <a:off x="3223988" y="1154609"/>
            <a:ext cx="3110804" cy="3110804"/>
          </a:xfrm>
          <a:prstGeom prst="arc">
            <a:avLst>
              <a:gd name="adj1" fmla="val 18897780"/>
              <a:gd name="adj2" fmla="val 5021329"/>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117" name="TextBox 116"/>
          <p:cNvSpPr txBox="1"/>
          <p:nvPr/>
        </p:nvSpPr>
        <p:spPr>
          <a:xfrm>
            <a:off x="2401230" y="3712379"/>
            <a:ext cx="785215" cy="326859"/>
          </a:xfrm>
          <a:prstGeom prst="rect">
            <a:avLst/>
          </a:prstGeom>
          <a:noFill/>
          <a:effectLst/>
        </p:spPr>
        <p:txBody>
          <a:bodyPr wrap="none" lIns="41148" tIns="24689" rIns="41148" bIns="24689" anchorCtr="1">
            <a:spAutoFit/>
          </a:bodyPr>
          <a:lstStyle>
            <a:defPPr>
              <a:defRPr lang="en-US"/>
            </a:defPPr>
            <a:lvl1pPr algn="ctr">
              <a:defRPr sz="1000">
                <a:solidFill>
                  <a:schemeClr val="tx2"/>
                </a:solidFill>
                <a:effectLst>
                  <a:glow rad="228600">
                    <a:schemeClr val="bg1"/>
                  </a:glow>
                </a:effectLst>
                <a:ea typeface="MS PGothic" pitchFamily="34" charset="-128"/>
              </a:defRPr>
            </a:lvl1pPr>
          </a:lstStyle>
          <a:p>
            <a:r>
              <a:rPr lang="en-US" sz="900" b="1" dirty="0">
                <a:solidFill>
                  <a:schemeClr val="tx1"/>
                </a:solidFill>
                <a:effectLst/>
              </a:rPr>
              <a:t>Gaps </a:t>
            </a:r>
            <a:r>
              <a:rPr lang="en-US" sz="900" b="1" dirty="0">
                <a:solidFill>
                  <a:schemeClr val="tx1"/>
                </a:solidFill>
                <a:effectLst/>
              </a:rPr>
              <a:t>Are</a:t>
            </a:r>
            <a:r>
              <a:rPr lang="en-US" sz="900" b="1" dirty="0">
                <a:solidFill>
                  <a:schemeClr val="tx1"/>
                </a:solidFill>
                <a:effectLst/>
              </a:rPr>
              <a:t/>
            </a:r>
            <a:br>
              <a:rPr lang="en-US" sz="900" b="1" dirty="0">
                <a:solidFill>
                  <a:schemeClr val="tx1"/>
                </a:solidFill>
                <a:effectLst/>
              </a:rPr>
            </a:br>
            <a:r>
              <a:rPr lang="en-US" sz="900" b="1" dirty="0">
                <a:solidFill>
                  <a:schemeClr val="tx1"/>
                </a:solidFill>
                <a:effectLst/>
              </a:rPr>
              <a:t>Vulnerabilities</a:t>
            </a:r>
          </a:p>
        </p:txBody>
      </p:sp>
      <p:grpSp>
        <p:nvGrpSpPr>
          <p:cNvPr id="80" name="Group 79"/>
          <p:cNvGrpSpPr/>
          <p:nvPr/>
        </p:nvGrpSpPr>
        <p:grpSpPr>
          <a:xfrm>
            <a:off x="7666699" y="2329799"/>
            <a:ext cx="682578" cy="753937"/>
            <a:chOff x="5464333" y="2433408"/>
            <a:chExt cx="316920" cy="350052"/>
          </a:xfrm>
        </p:grpSpPr>
        <p:sp>
          <p:nvSpPr>
            <p:cNvPr id="84" name="Freeform 5"/>
            <p:cNvSpPr>
              <a:spLocks noEditPoints="1"/>
            </p:cNvSpPr>
            <p:nvPr/>
          </p:nvSpPr>
          <p:spPr bwMode="auto">
            <a:xfrm>
              <a:off x="5464333" y="2433408"/>
              <a:ext cx="316920" cy="350052"/>
            </a:xfrm>
            <a:custGeom>
              <a:avLst/>
              <a:gdLst>
                <a:gd name="T0" fmla="*/ 801 w 833"/>
                <a:gd name="T1" fmla="*/ 669 h 921"/>
                <a:gd name="T2" fmla="*/ 622 w 833"/>
                <a:gd name="T3" fmla="*/ 451 h 921"/>
                <a:gd name="T4" fmla="*/ 652 w 833"/>
                <a:gd name="T5" fmla="*/ 341 h 921"/>
                <a:gd name="T6" fmla="*/ 755 w 833"/>
                <a:gd name="T7" fmla="*/ 408 h 921"/>
                <a:gd name="T8" fmla="*/ 723 w 833"/>
                <a:gd name="T9" fmla="*/ 433 h 921"/>
                <a:gd name="T10" fmla="*/ 791 w 833"/>
                <a:gd name="T11" fmla="*/ 553 h 921"/>
                <a:gd name="T12" fmla="*/ 825 w 833"/>
                <a:gd name="T13" fmla="*/ 497 h 921"/>
                <a:gd name="T14" fmla="*/ 794 w 833"/>
                <a:gd name="T15" fmla="*/ 423 h 921"/>
                <a:gd name="T16" fmla="*/ 539 w 833"/>
                <a:gd name="T17" fmla="*/ 289 h 921"/>
                <a:gd name="T18" fmla="*/ 544 w 833"/>
                <a:gd name="T19" fmla="*/ 217 h 921"/>
                <a:gd name="T20" fmla="*/ 573 w 833"/>
                <a:gd name="T21" fmla="*/ 72 h 921"/>
                <a:gd name="T22" fmla="*/ 575 w 833"/>
                <a:gd name="T23" fmla="*/ 87 h 921"/>
                <a:gd name="T24" fmla="*/ 692 w 833"/>
                <a:gd name="T25" fmla="*/ 87 h 921"/>
                <a:gd name="T26" fmla="*/ 662 w 833"/>
                <a:gd name="T27" fmla="*/ 8 h 921"/>
                <a:gd name="T28" fmla="*/ 599 w 833"/>
                <a:gd name="T29" fmla="*/ 32 h 921"/>
                <a:gd name="T30" fmla="*/ 440 w 833"/>
                <a:gd name="T31" fmla="*/ 257 h 921"/>
                <a:gd name="T32" fmla="*/ 294 w 833"/>
                <a:gd name="T33" fmla="*/ 32 h 921"/>
                <a:gd name="T34" fmla="*/ 179 w 833"/>
                <a:gd name="T35" fmla="*/ 32 h 921"/>
                <a:gd name="T36" fmla="*/ 264 w 833"/>
                <a:gd name="T37" fmla="*/ 111 h 921"/>
                <a:gd name="T38" fmla="*/ 322 w 833"/>
                <a:gd name="T39" fmla="*/ 78 h 921"/>
                <a:gd name="T40" fmla="*/ 404 w 833"/>
                <a:gd name="T41" fmla="*/ 182 h 921"/>
                <a:gd name="T42" fmla="*/ 350 w 833"/>
                <a:gd name="T43" fmla="*/ 227 h 921"/>
                <a:gd name="T44" fmla="*/ 294 w 833"/>
                <a:gd name="T45" fmla="*/ 289 h 921"/>
                <a:gd name="T46" fmla="*/ 39 w 833"/>
                <a:gd name="T47" fmla="*/ 423 h 921"/>
                <a:gd name="T48" fmla="*/ 8 w 833"/>
                <a:gd name="T49" fmla="*/ 497 h 921"/>
                <a:gd name="T50" fmla="*/ 41 w 833"/>
                <a:gd name="T51" fmla="*/ 553 h 921"/>
                <a:gd name="T52" fmla="*/ 110 w 833"/>
                <a:gd name="T53" fmla="*/ 433 h 921"/>
                <a:gd name="T54" fmla="*/ 77 w 833"/>
                <a:gd name="T55" fmla="*/ 408 h 921"/>
                <a:gd name="T56" fmla="*/ 181 w 833"/>
                <a:gd name="T57" fmla="*/ 341 h 921"/>
                <a:gd name="T58" fmla="*/ 247 w 833"/>
                <a:gd name="T59" fmla="*/ 378 h 921"/>
                <a:gd name="T60" fmla="*/ 39 w 833"/>
                <a:gd name="T61" fmla="*/ 658 h 921"/>
                <a:gd name="T62" fmla="*/ 8 w 833"/>
                <a:gd name="T63" fmla="*/ 732 h 921"/>
                <a:gd name="T64" fmla="*/ 41 w 833"/>
                <a:gd name="T65" fmla="*/ 788 h 921"/>
                <a:gd name="T66" fmla="*/ 110 w 833"/>
                <a:gd name="T67" fmla="*/ 668 h 921"/>
                <a:gd name="T68" fmla="*/ 77 w 833"/>
                <a:gd name="T69" fmla="*/ 643 h 921"/>
                <a:gd name="T70" fmla="*/ 181 w 833"/>
                <a:gd name="T71" fmla="*/ 576 h 921"/>
                <a:gd name="T72" fmla="*/ 292 w 833"/>
                <a:gd name="T73" fmla="*/ 608 h 921"/>
                <a:gd name="T74" fmla="*/ 316 w 833"/>
                <a:gd name="T75" fmla="*/ 620 h 921"/>
                <a:gd name="T76" fmla="*/ 170 w 833"/>
                <a:gd name="T77" fmla="*/ 873 h 921"/>
                <a:gd name="T78" fmla="*/ 208 w 833"/>
                <a:gd name="T79" fmla="*/ 919 h 921"/>
                <a:gd name="T80" fmla="*/ 260 w 833"/>
                <a:gd name="T81" fmla="*/ 805 h 921"/>
                <a:gd name="T82" fmla="*/ 289 w 833"/>
                <a:gd name="T83" fmla="*/ 661 h 921"/>
                <a:gd name="T84" fmla="*/ 292 w 833"/>
                <a:gd name="T85" fmla="*/ 676 h 921"/>
                <a:gd name="T86" fmla="*/ 408 w 833"/>
                <a:gd name="T87" fmla="*/ 675 h 921"/>
                <a:gd name="T88" fmla="*/ 507 w 833"/>
                <a:gd name="T89" fmla="*/ 699 h 921"/>
                <a:gd name="T90" fmla="*/ 565 w 833"/>
                <a:gd name="T91" fmla="*/ 666 h 921"/>
                <a:gd name="T92" fmla="*/ 647 w 833"/>
                <a:gd name="T93" fmla="*/ 771 h 921"/>
                <a:gd name="T94" fmla="*/ 593 w 833"/>
                <a:gd name="T95" fmla="*/ 816 h 921"/>
                <a:gd name="T96" fmla="*/ 684 w 833"/>
                <a:gd name="T97" fmla="*/ 883 h 921"/>
                <a:gd name="T98" fmla="*/ 549 w 833"/>
                <a:gd name="T99" fmla="*/ 627 h 921"/>
                <a:gd name="T100" fmla="*/ 530 w 833"/>
                <a:gd name="T101" fmla="*/ 617 h 921"/>
                <a:gd name="T102" fmla="*/ 616 w 833"/>
                <a:gd name="T103" fmla="*/ 614 h 921"/>
                <a:gd name="T104" fmla="*/ 761 w 833"/>
                <a:gd name="T105" fmla="*/ 643 h 921"/>
                <a:gd name="T106" fmla="*/ 746 w 833"/>
                <a:gd name="T107" fmla="*/ 646 h 921"/>
                <a:gd name="T108" fmla="*/ 746 w 833"/>
                <a:gd name="T109" fmla="*/ 762 h 921"/>
                <a:gd name="T110" fmla="*/ 825 w 833"/>
                <a:gd name="T111" fmla="*/ 732 h 921"/>
                <a:gd name="T112" fmla="*/ 390 w 833"/>
                <a:gd name="T113" fmla="*/ 425 h 921"/>
                <a:gd name="T114" fmla="*/ 307 w 833"/>
                <a:gd name="T115" fmla="*/ 369 h 921"/>
                <a:gd name="T116" fmla="*/ 398 w 833"/>
                <a:gd name="T117" fmla="*/ 421 h 921"/>
                <a:gd name="T118" fmla="*/ 470 w 833"/>
                <a:gd name="T119" fmla="*/ 425 h 921"/>
                <a:gd name="T120" fmla="*/ 542 w 833"/>
                <a:gd name="T121" fmla="*/ 366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921">
                  <a:moveTo>
                    <a:pt x="825" y="732"/>
                  </a:moveTo>
                  <a:cubicBezTo>
                    <a:pt x="820" y="710"/>
                    <a:pt x="811" y="690"/>
                    <a:pt x="801" y="670"/>
                  </a:cubicBezTo>
                  <a:cubicBezTo>
                    <a:pt x="801" y="669"/>
                    <a:pt x="801" y="669"/>
                    <a:pt x="801" y="669"/>
                  </a:cubicBezTo>
                  <a:cubicBezTo>
                    <a:pt x="799" y="665"/>
                    <a:pt x="797" y="662"/>
                    <a:pt x="794" y="658"/>
                  </a:cubicBezTo>
                  <a:cubicBezTo>
                    <a:pt x="753" y="590"/>
                    <a:pt x="684" y="542"/>
                    <a:pt x="606" y="528"/>
                  </a:cubicBezTo>
                  <a:cubicBezTo>
                    <a:pt x="616" y="504"/>
                    <a:pt x="622" y="479"/>
                    <a:pt x="622" y="451"/>
                  </a:cubicBezTo>
                  <a:cubicBezTo>
                    <a:pt x="622" y="426"/>
                    <a:pt x="617" y="402"/>
                    <a:pt x="608" y="380"/>
                  </a:cubicBezTo>
                  <a:cubicBezTo>
                    <a:pt x="611" y="380"/>
                    <a:pt x="613" y="380"/>
                    <a:pt x="616" y="379"/>
                  </a:cubicBezTo>
                  <a:cubicBezTo>
                    <a:pt x="635" y="376"/>
                    <a:pt x="650" y="361"/>
                    <a:pt x="652" y="341"/>
                  </a:cubicBezTo>
                  <a:cubicBezTo>
                    <a:pt x="653" y="336"/>
                    <a:pt x="652" y="331"/>
                    <a:pt x="651" y="326"/>
                  </a:cubicBezTo>
                  <a:cubicBezTo>
                    <a:pt x="694" y="343"/>
                    <a:pt x="732" y="371"/>
                    <a:pt x="761" y="408"/>
                  </a:cubicBezTo>
                  <a:cubicBezTo>
                    <a:pt x="759" y="408"/>
                    <a:pt x="757" y="408"/>
                    <a:pt x="755" y="408"/>
                  </a:cubicBezTo>
                  <a:cubicBezTo>
                    <a:pt x="755" y="408"/>
                    <a:pt x="755" y="408"/>
                    <a:pt x="755" y="408"/>
                  </a:cubicBezTo>
                  <a:cubicBezTo>
                    <a:pt x="752" y="409"/>
                    <a:pt x="749" y="409"/>
                    <a:pt x="746" y="411"/>
                  </a:cubicBezTo>
                  <a:cubicBezTo>
                    <a:pt x="735" y="415"/>
                    <a:pt x="727" y="423"/>
                    <a:pt x="723" y="433"/>
                  </a:cubicBezTo>
                  <a:cubicBezTo>
                    <a:pt x="718" y="444"/>
                    <a:pt x="718" y="455"/>
                    <a:pt x="722" y="466"/>
                  </a:cubicBezTo>
                  <a:cubicBezTo>
                    <a:pt x="746" y="527"/>
                    <a:pt x="746" y="527"/>
                    <a:pt x="746" y="527"/>
                  </a:cubicBezTo>
                  <a:cubicBezTo>
                    <a:pt x="753" y="545"/>
                    <a:pt x="772" y="556"/>
                    <a:pt x="791" y="553"/>
                  </a:cubicBezTo>
                  <a:cubicBezTo>
                    <a:pt x="795" y="553"/>
                    <a:pt x="798" y="552"/>
                    <a:pt x="801" y="551"/>
                  </a:cubicBezTo>
                  <a:cubicBezTo>
                    <a:pt x="822" y="542"/>
                    <a:pt x="833" y="518"/>
                    <a:pt x="825" y="497"/>
                  </a:cubicBezTo>
                  <a:cubicBezTo>
                    <a:pt x="825" y="497"/>
                    <a:pt x="825" y="497"/>
                    <a:pt x="825" y="497"/>
                  </a:cubicBezTo>
                  <a:cubicBezTo>
                    <a:pt x="820" y="475"/>
                    <a:pt x="811" y="455"/>
                    <a:pt x="801" y="436"/>
                  </a:cubicBezTo>
                  <a:cubicBezTo>
                    <a:pt x="801" y="435"/>
                    <a:pt x="801" y="435"/>
                    <a:pt x="801" y="435"/>
                  </a:cubicBezTo>
                  <a:cubicBezTo>
                    <a:pt x="799" y="430"/>
                    <a:pt x="797" y="427"/>
                    <a:pt x="794" y="423"/>
                  </a:cubicBezTo>
                  <a:cubicBezTo>
                    <a:pt x="743" y="339"/>
                    <a:pt x="650" y="286"/>
                    <a:pt x="548" y="289"/>
                  </a:cubicBezTo>
                  <a:cubicBezTo>
                    <a:pt x="545" y="289"/>
                    <a:pt x="542" y="289"/>
                    <a:pt x="539" y="289"/>
                  </a:cubicBezTo>
                  <a:cubicBezTo>
                    <a:pt x="539" y="289"/>
                    <a:pt x="539" y="289"/>
                    <a:pt x="539" y="289"/>
                  </a:cubicBezTo>
                  <a:cubicBezTo>
                    <a:pt x="538" y="289"/>
                    <a:pt x="538" y="289"/>
                    <a:pt x="538" y="289"/>
                  </a:cubicBezTo>
                  <a:cubicBezTo>
                    <a:pt x="544" y="227"/>
                    <a:pt x="544" y="227"/>
                    <a:pt x="544" y="227"/>
                  </a:cubicBezTo>
                  <a:cubicBezTo>
                    <a:pt x="544" y="224"/>
                    <a:pt x="544" y="220"/>
                    <a:pt x="544" y="217"/>
                  </a:cubicBezTo>
                  <a:cubicBezTo>
                    <a:pt x="541" y="198"/>
                    <a:pt x="526" y="183"/>
                    <a:pt x="506" y="181"/>
                  </a:cubicBezTo>
                  <a:cubicBezTo>
                    <a:pt x="501" y="180"/>
                    <a:pt x="495" y="181"/>
                    <a:pt x="490" y="182"/>
                  </a:cubicBezTo>
                  <a:cubicBezTo>
                    <a:pt x="507" y="139"/>
                    <a:pt x="536" y="101"/>
                    <a:pt x="573" y="72"/>
                  </a:cubicBezTo>
                  <a:cubicBezTo>
                    <a:pt x="573" y="74"/>
                    <a:pt x="573" y="76"/>
                    <a:pt x="573" y="78"/>
                  </a:cubicBezTo>
                  <a:cubicBezTo>
                    <a:pt x="573" y="78"/>
                    <a:pt x="573" y="78"/>
                    <a:pt x="573" y="78"/>
                  </a:cubicBezTo>
                  <a:cubicBezTo>
                    <a:pt x="573" y="81"/>
                    <a:pt x="574" y="84"/>
                    <a:pt x="575" y="87"/>
                  </a:cubicBezTo>
                  <a:cubicBezTo>
                    <a:pt x="580" y="98"/>
                    <a:pt x="588" y="106"/>
                    <a:pt x="598" y="111"/>
                  </a:cubicBezTo>
                  <a:cubicBezTo>
                    <a:pt x="608" y="115"/>
                    <a:pt x="620" y="115"/>
                    <a:pt x="630" y="111"/>
                  </a:cubicBezTo>
                  <a:cubicBezTo>
                    <a:pt x="692" y="87"/>
                    <a:pt x="692" y="87"/>
                    <a:pt x="692" y="87"/>
                  </a:cubicBezTo>
                  <a:cubicBezTo>
                    <a:pt x="710" y="80"/>
                    <a:pt x="721" y="61"/>
                    <a:pt x="718" y="42"/>
                  </a:cubicBezTo>
                  <a:cubicBezTo>
                    <a:pt x="717" y="38"/>
                    <a:pt x="717" y="35"/>
                    <a:pt x="715" y="32"/>
                  </a:cubicBezTo>
                  <a:cubicBezTo>
                    <a:pt x="707" y="11"/>
                    <a:pt x="683" y="0"/>
                    <a:pt x="662" y="8"/>
                  </a:cubicBezTo>
                  <a:cubicBezTo>
                    <a:pt x="662" y="8"/>
                    <a:pt x="662" y="8"/>
                    <a:pt x="662" y="8"/>
                  </a:cubicBezTo>
                  <a:cubicBezTo>
                    <a:pt x="640" y="14"/>
                    <a:pt x="619" y="22"/>
                    <a:pt x="600" y="32"/>
                  </a:cubicBezTo>
                  <a:cubicBezTo>
                    <a:pt x="599" y="32"/>
                    <a:pt x="599" y="32"/>
                    <a:pt x="599" y="32"/>
                  </a:cubicBezTo>
                  <a:cubicBezTo>
                    <a:pt x="595" y="34"/>
                    <a:pt x="591" y="36"/>
                    <a:pt x="588" y="39"/>
                  </a:cubicBezTo>
                  <a:cubicBezTo>
                    <a:pt x="511" y="85"/>
                    <a:pt x="460" y="168"/>
                    <a:pt x="454" y="259"/>
                  </a:cubicBezTo>
                  <a:cubicBezTo>
                    <a:pt x="450" y="258"/>
                    <a:pt x="445" y="258"/>
                    <a:pt x="440" y="257"/>
                  </a:cubicBezTo>
                  <a:cubicBezTo>
                    <a:pt x="434" y="167"/>
                    <a:pt x="383" y="85"/>
                    <a:pt x="306" y="39"/>
                  </a:cubicBezTo>
                  <a:cubicBezTo>
                    <a:pt x="303" y="36"/>
                    <a:pt x="299" y="34"/>
                    <a:pt x="295" y="32"/>
                  </a:cubicBezTo>
                  <a:cubicBezTo>
                    <a:pt x="294" y="32"/>
                    <a:pt x="294" y="32"/>
                    <a:pt x="294" y="32"/>
                  </a:cubicBezTo>
                  <a:cubicBezTo>
                    <a:pt x="275" y="22"/>
                    <a:pt x="255" y="14"/>
                    <a:pt x="233" y="8"/>
                  </a:cubicBezTo>
                  <a:cubicBezTo>
                    <a:pt x="233" y="8"/>
                    <a:pt x="233" y="8"/>
                    <a:pt x="233" y="8"/>
                  </a:cubicBezTo>
                  <a:cubicBezTo>
                    <a:pt x="211" y="0"/>
                    <a:pt x="187" y="11"/>
                    <a:pt x="179" y="32"/>
                  </a:cubicBezTo>
                  <a:cubicBezTo>
                    <a:pt x="178" y="35"/>
                    <a:pt x="177" y="38"/>
                    <a:pt x="177" y="42"/>
                  </a:cubicBezTo>
                  <a:cubicBezTo>
                    <a:pt x="174" y="61"/>
                    <a:pt x="185" y="80"/>
                    <a:pt x="203" y="87"/>
                  </a:cubicBezTo>
                  <a:cubicBezTo>
                    <a:pt x="264" y="111"/>
                    <a:pt x="264" y="111"/>
                    <a:pt x="264" y="111"/>
                  </a:cubicBezTo>
                  <a:cubicBezTo>
                    <a:pt x="275" y="115"/>
                    <a:pt x="286" y="115"/>
                    <a:pt x="297" y="111"/>
                  </a:cubicBezTo>
                  <a:cubicBezTo>
                    <a:pt x="307" y="106"/>
                    <a:pt x="315" y="98"/>
                    <a:pt x="319" y="87"/>
                  </a:cubicBezTo>
                  <a:cubicBezTo>
                    <a:pt x="320" y="84"/>
                    <a:pt x="321" y="81"/>
                    <a:pt x="322" y="78"/>
                  </a:cubicBezTo>
                  <a:cubicBezTo>
                    <a:pt x="322" y="78"/>
                    <a:pt x="322" y="78"/>
                    <a:pt x="322" y="78"/>
                  </a:cubicBezTo>
                  <a:cubicBezTo>
                    <a:pt x="322" y="76"/>
                    <a:pt x="322" y="74"/>
                    <a:pt x="322" y="72"/>
                  </a:cubicBezTo>
                  <a:cubicBezTo>
                    <a:pt x="359" y="101"/>
                    <a:pt x="387" y="139"/>
                    <a:pt x="404" y="182"/>
                  </a:cubicBezTo>
                  <a:cubicBezTo>
                    <a:pt x="399" y="181"/>
                    <a:pt x="394" y="180"/>
                    <a:pt x="388" y="181"/>
                  </a:cubicBezTo>
                  <a:cubicBezTo>
                    <a:pt x="369" y="183"/>
                    <a:pt x="353" y="198"/>
                    <a:pt x="351" y="217"/>
                  </a:cubicBezTo>
                  <a:cubicBezTo>
                    <a:pt x="350" y="220"/>
                    <a:pt x="350" y="224"/>
                    <a:pt x="350" y="227"/>
                  </a:cubicBezTo>
                  <a:cubicBezTo>
                    <a:pt x="355" y="271"/>
                    <a:pt x="355" y="271"/>
                    <a:pt x="355" y="271"/>
                  </a:cubicBezTo>
                  <a:cubicBezTo>
                    <a:pt x="339" y="277"/>
                    <a:pt x="324" y="285"/>
                    <a:pt x="311" y="295"/>
                  </a:cubicBezTo>
                  <a:cubicBezTo>
                    <a:pt x="306" y="292"/>
                    <a:pt x="300" y="290"/>
                    <a:pt x="294" y="289"/>
                  </a:cubicBezTo>
                  <a:cubicBezTo>
                    <a:pt x="294" y="289"/>
                    <a:pt x="294" y="289"/>
                    <a:pt x="294" y="289"/>
                  </a:cubicBezTo>
                  <a:cubicBezTo>
                    <a:pt x="291" y="289"/>
                    <a:pt x="288" y="289"/>
                    <a:pt x="285" y="289"/>
                  </a:cubicBezTo>
                  <a:cubicBezTo>
                    <a:pt x="183" y="286"/>
                    <a:pt x="90" y="339"/>
                    <a:pt x="39" y="423"/>
                  </a:cubicBezTo>
                  <a:cubicBezTo>
                    <a:pt x="36" y="427"/>
                    <a:pt x="34" y="430"/>
                    <a:pt x="32" y="435"/>
                  </a:cubicBezTo>
                  <a:cubicBezTo>
                    <a:pt x="32" y="436"/>
                    <a:pt x="32" y="436"/>
                    <a:pt x="32" y="436"/>
                  </a:cubicBezTo>
                  <a:cubicBezTo>
                    <a:pt x="21" y="455"/>
                    <a:pt x="13" y="475"/>
                    <a:pt x="8" y="497"/>
                  </a:cubicBezTo>
                  <a:cubicBezTo>
                    <a:pt x="8" y="497"/>
                    <a:pt x="8" y="497"/>
                    <a:pt x="8" y="497"/>
                  </a:cubicBezTo>
                  <a:cubicBezTo>
                    <a:pt x="0" y="518"/>
                    <a:pt x="11" y="542"/>
                    <a:pt x="32" y="551"/>
                  </a:cubicBezTo>
                  <a:cubicBezTo>
                    <a:pt x="35" y="552"/>
                    <a:pt x="38" y="553"/>
                    <a:pt x="41" y="553"/>
                  </a:cubicBezTo>
                  <a:cubicBezTo>
                    <a:pt x="61" y="556"/>
                    <a:pt x="80" y="545"/>
                    <a:pt x="87" y="527"/>
                  </a:cubicBezTo>
                  <a:cubicBezTo>
                    <a:pt x="111" y="466"/>
                    <a:pt x="111" y="466"/>
                    <a:pt x="111" y="466"/>
                  </a:cubicBezTo>
                  <a:cubicBezTo>
                    <a:pt x="115" y="455"/>
                    <a:pt x="115" y="444"/>
                    <a:pt x="110" y="433"/>
                  </a:cubicBezTo>
                  <a:cubicBezTo>
                    <a:pt x="106" y="423"/>
                    <a:pt x="97" y="415"/>
                    <a:pt x="87" y="411"/>
                  </a:cubicBezTo>
                  <a:cubicBezTo>
                    <a:pt x="84" y="409"/>
                    <a:pt x="81" y="409"/>
                    <a:pt x="77" y="408"/>
                  </a:cubicBezTo>
                  <a:cubicBezTo>
                    <a:pt x="77" y="408"/>
                    <a:pt x="77" y="408"/>
                    <a:pt x="77" y="408"/>
                  </a:cubicBezTo>
                  <a:cubicBezTo>
                    <a:pt x="76" y="408"/>
                    <a:pt x="74" y="408"/>
                    <a:pt x="72" y="408"/>
                  </a:cubicBezTo>
                  <a:cubicBezTo>
                    <a:pt x="101" y="371"/>
                    <a:pt x="139" y="343"/>
                    <a:pt x="182" y="326"/>
                  </a:cubicBezTo>
                  <a:cubicBezTo>
                    <a:pt x="181" y="331"/>
                    <a:pt x="180" y="336"/>
                    <a:pt x="181" y="341"/>
                  </a:cubicBezTo>
                  <a:cubicBezTo>
                    <a:pt x="183" y="361"/>
                    <a:pt x="197" y="376"/>
                    <a:pt x="217" y="379"/>
                  </a:cubicBezTo>
                  <a:cubicBezTo>
                    <a:pt x="220" y="380"/>
                    <a:pt x="223" y="380"/>
                    <a:pt x="227" y="379"/>
                  </a:cubicBezTo>
                  <a:cubicBezTo>
                    <a:pt x="247" y="378"/>
                    <a:pt x="247" y="378"/>
                    <a:pt x="247" y="378"/>
                  </a:cubicBezTo>
                  <a:cubicBezTo>
                    <a:pt x="237" y="400"/>
                    <a:pt x="232" y="425"/>
                    <a:pt x="232" y="451"/>
                  </a:cubicBezTo>
                  <a:cubicBezTo>
                    <a:pt x="232" y="478"/>
                    <a:pt x="237" y="502"/>
                    <a:pt x="247" y="525"/>
                  </a:cubicBezTo>
                  <a:cubicBezTo>
                    <a:pt x="160" y="535"/>
                    <a:pt x="83" y="585"/>
                    <a:pt x="39" y="658"/>
                  </a:cubicBezTo>
                  <a:cubicBezTo>
                    <a:pt x="36" y="662"/>
                    <a:pt x="34" y="665"/>
                    <a:pt x="32" y="669"/>
                  </a:cubicBezTo>
                  <a:cubicBezTo>
                    <a:pt x="32" y="670"/>
                    <a:pt x="32" y="670"/>
                    <a:pt x="32" y="670"/>
                  </a:cubicBezTo>
                  <a:cubicBezTo>
                    <a:pt x="21" y="690"/>
                    <a:pt x="13" y="710"/>
                    <a:pt x="8" y="732"/>
                  </a:cubicBezTo>
                  <a:cubicBezTo>
                    <a:pt x="8" y="732"/>
                    <a:pt x="8" y="732"/>
                    <a:pt x="8" y="732"/>
                  </a:cubicBezTo>
                  <a:cubicBezTo>
                    <a:pt x="0" y="753"/>
                    <a:pt x="11" y="777"/>
                    <a:pt x="32" y="785"/>
                  </a:cubicBezTo>
                  <a:cubicBezTo>
                    <a:pt x="35" y="787"/>
                    <a:pt x="38" y="788"/>
                    <a:pt x="41" y="788"/>
                  </a:cubicBezTo>
                  <a:cubicBezTo>
                    <a:pt x="61" y="791"/>
                    <a:pt x="80" y="780"/>
                    <a:pt x="87" y="762"/>
                  </a:cubicBezTo>
                  <a:cubicBezTo>
                    <a:pt x="111" y="700"/>
                    <a:pt x="111" y="700"/>
                    <a:pt x="111" y="700"/>
                  </a:cubicBezTo>
                  <a:cubicBezTo>
                    <a:pt x="115" y="690"/>
                    <a:pt x="115" y="678"/>
                    <a:pt x="110" y="668"/>
                  </a:cubicBezTo>
                  <a:cubicBezTo>
                    <a:pt x="106" y="658"/>
                    <a:pt x="97" y="650"/>
                    <a:pt x="87" y="646"/>
                  </a:cubicBezTo>
                  <a:cubicBezTo>
                    <a:pt x="84" y="644"/>
                    <a:pt x="81" y="643"/>
                    <a:pt x="77" y="643"/>
                  </a:cubicBezTo>
                  <a:cubicBezTo>
                    <a:pt x="77" y="643"/>
                    <a:pt x="77" y="643"/>
                    <a:pt x="77" y="643"/>
                  </a:cubicBezTo>
                  <a:cubicBezTo>
                    <a:pt x="76" y="643"/>
                    <a:pt x="74" y="643"/>
                    <a:pt x="72" y="643"/>
                  </a:cubicBezTo>
                  <a:cubicBezTo>
                    <a:pt x="101" y="606"/>
                    <a:pt x="139" y="577"/>
                    <a:pt x="182" y="560"/>
                  </a:cubicBezTo>
                  <a:cubicBezTo>
                    <a:pt x="181" y="565"/>
                    <a:pt x="180" y="571"/>
                    <a:pt x="181" y="576"/>
                  </a:cubicBezTo>
                  <a:cubicBezTo>
                    <a:pt x="183" y="596"/>
                    <a:pt x="197" y="611"/>
                    <a:pt x="217" y="614"/>
                  </a:cubicBezTo>
                  <a:cubicBezTo>
                    <a:pt x="220" y="615"/>
                    <a:pt x="223" y="615"/>
                    <a:pt x="227" y="614"/>
                  </a:cubicBezTo>
                  <a:cubicBezTo>
                    <a:pt x="292" y="608"/>
                    <a:pt x="292" y="608"/>
                    <a:pt x="292" y="608"/>
                  </a:cubicBezTo>
                  <a:cubicBezTo>
                    <a:pt x="297" y="607"/>
                    <a:pt x="302" y="606"/>
                    <a:pt x="306" y="604"/>
                  </a:cubicBezTo>
                  <a:cubicBezTo>
                    <a:pt x="312" y="609"/>
                    <a:pt x="318" y="613"/>
                    <a:pt x="324" y="617"/>
                  </a:cubicBezTo>
                  <a:cubicBezTo>
                    <a:pt x="321" y="618"/>
                    <a:pt x="319" y="619"/>
                    <a:pt x="316" y="620"/>
                  </a:cubicBezTo>
                  <a:cubicBezTo>
                    <a:pt x="315" y="621"/>
                    <a:pt x="315" y="621"/>
                    <a:pt x="315" y="621"/>
                  </a:cubicBezTo>
                  <a:cubicBezTo>
                    <a:pt x="311" y="622"/>
                    <a:pt x="308" y="625"/>
                    <a:pt x="304" y="627"/>
                  </a:cubicBezTo>
                  <a:cubicBezTo>
                    <a:pt x="220" y="678"/>
                    <a:pt x="166" y="772"/>
                    <a:pt x="170" y="873"/>
                  </a:cubicBezTo>
                  <a:cubicBezTo>
                    <a:pt x="170" y="877"/>
                    <a:pt x="170" y="880"/>
                    <a:pt x="170" y="883"/>
                  </a:cubicBezTo>
                  <a:cubicBezTo>
                    <a:pt x="170" y="883"/>
                    <a:pt x="170" y="883"/>
                    <a:pt x="170" y="883"/>
                  </a:cubicBezTo>
                  <a:cubicBezTo>
                    <a:pt x="173" y="902"/>
                    <a:pt x="188" y="917"/>
                    <a:pt x="208" y="919"/>
                  </a:cubicBezTo>
                  <a:cubicBezTo>
                    <a:pt x="231" y="921"/>
                    <a:pt x="252" y="904"/>
                    <a:pt x="254" y="881"/>
                  </a:cubicBezTo>
                  <a:cubicBezTo>
                    <a:pt x="260" y="816"/>
                    <a:pt x="260" y="816"/>
                    <a:pt x="260" y="816"/>
                  </a:cubicBezTo>
                  <a:cubicBezTo>
                    <a:pt x="261" y="812"/>
                    <a:pt x="261" y="809"/>
                    <a:pt x="260" y="805"/>
                  </a:cubicBezTo>
                  <a:cubicBezTo>
                    <a:pt x="257" y="786"/>
                    <a:pt x="242" y="771"/>
                    <a:pt x="222" y="769"/>
                  </a:cubicBezTo>
                  <a:cubicBezTo>
                    <a:pt x="217" y="769"/>
                    <a:pt x="212" y="769"/>
                    <a:pt x="206" y="771"/>
                  </a:cubicBezTo>
                  <a:cubicBezTo>
                    <a:pt x="224" y="728"/>
                    <a:pt x="252" y="689"/>
                    <a:pt x="289" y="661"/>
                  </a:cubicBezTo>
                  <a:cubicBezTo>
                    <a:pt x="289" y="663"/>
                    <a:pt x="289" y="664"/>
                    <a:pt x="289" y="666"/>
                  </a:cubicBezTo>
                  <a:cubicBezTo>
                    <a:pt x="289" y="666"/>
                    <a:pt x="289" y="666"/>
                    <a:pt x="289" y="666"/>
                  </a:cubicBezTo>
                  <a:cubicBezTo>
                    <a:pt x="290" y="669"/>
                    <a:pt x="290" y="673"/>
                    <a:pt x="292" y="676"/>
                  </a:cubicBezTo>
                  <a:cubicBezTo>
                    <a:pt x="296" y="686"/>
                    <a:pt x="304" y="694"/>
                    <a:pt x="314" y="699"/>
                  </a:cubicBezTo>
                  <a:cubicBezTo>
                    <a:pt x="324" y="703"/>
                    <a:pt x="336" y="704"/>
                    <a:pt x="346" y="699"/>
                  </a:cubicBezTo>
                  <a:cubicBezTo>
                    <a:pt x="408" y="675"/>
                    <a:pt x="408" y="675"/>
                    <a:pt x="408" y="675"/>
                  </a:cubicBezTo>
                  <a:cubicBezTo>
                    <a:pt x="416" y="672"/>
                    <a:pt x="422" y="667"/>
                    <a:pt x="427" y="660"/>
                  </a:cubicBezTo>
                  <a:cubicBezTo>
                    <a:pt x="431" y="667"/>
                    <a:pt x="438" y="672"/>
                    <a:pt x="446" y="675"/>
                  </a:cubicBezTo>
                  <a:cubicBezTo>
                    <a:pt x="507" y="699"/>
                    <a:pt x="507" y="699"/>
                    <a:pt x="507" y="699"/>
                  </a:cubicBezTo>
                  <a:cubicBezTo>
                    <a:pt x="518" y="704"/>
                    <a:pt x="529" y="703"/>
                    <a:pt x="540" y="699"/>
                  </a:cubicBezTo>
                  <a:cubicBezTo>
                    <a:pt x="550" y="694"/>
                    <a:pt x="558" y="686"/>
                    <a:pt x="562" y="676"/>
                  </a:cubicBezTo>
                  <a:cubicBezTo>
                    <a:pt x="563" y="673"/>
                    <a:pt x="564" y="669"/>
                    <a:pt x="565" y="666"/>
                  </a:cubicBezTo>
                  <a:cubicBezTo>
                    <a:pt x="565" y="666"/>
                    <a:pt x="565" y="666"/>
                    <a:pt x="565" y="666"/>
                  </a:cubicBezTo>
                  <a:cubicBezTo>
                    <a:pt x="565" y="664"/>
                    <a:pt x="565" y="663"/>
                    <a:pt x="565" y="661"/>
                  </a:cubicBezTo>
                  <a:cubicBezTo>
                    <a:pt x="602" y="689"/>
                    <a:pt x="630" y="728"/>
                    <a:pt x="647" y="771"/>
                  </a:cubicBezTo>
                  <a:cubicBezTo>
                    <a:pt x="642" y="769"/>
                    <a:pt x="637" y="769"/>
                    <a:pt x="631" y="769"/>
                  </a:cubicBezTo>
                  <a:cubicBezTo>
                    <a:pt x="612" y="771"/>
                    <a:pt x="596" y="786"/>
                    <a:pt x="593" y="805"/>
                  </a:cubicBezTo>
                  <a:cubicBezTo>
                    <a:pt x="593" y="809"/>
                    <a:pt x="593" y="812"/>
                    <a:pt x="593" y="816"/>
                  </a:cubicBezTo>
                  <a:cubicBezTo>
                    <a:pt x="600" y="881"/>
                    <a:pt x="600" y="881"/>
                    <a:pt x="600" y="881"/>
                  </a:cubicBezTo>
                  <a:cubicBezTo>
                    <a:pt x="602" y="904"/>
                    <a:pt x="623" y="921"/>
                    <a:pt x="646" y="919"/>
                  </a:cubicBezTo>
                  <a:cubicBezTo>
                    <a:pt x="665" y="917"/>
                    <a:pt x="681" y="902"/>
                    <a:pt x="684" y="883"/>
                  </a:cubicBezTo>
                  <a:cubicBezTo>
                    <a:pt x="684" y="883"/>
                    <a:pt x="684" y="883"/>
                    <a:pt x="684" y="883"/>
                  </a:cubicBezTo>
                  <a:cubicBezTo>
                    <a:pt x="684" y="880"/>
                    <a:pt x="684" y="877"/>
                    <a:pt x="684" y="873"/>
                  </a:cubicBezTo>
                  <a:cubicBezTo>
                    <a:pt x="687" y="772"/>
                    <a:pt x="633" y="678"/>
                    <a:pt x="549" y="627"/>
                  </a:cubicBezTo>
                  <a:cubicBezTo>
                    <a:pt x="546" y="625"/>
                    <a:pt x="542" y="622"/>
                    <a:pt x="538" y="621"/>
                  </a:cubicBezTo>
                  <a:cubicBezTo>
                    <a:pt x="537" y="620"/>
                    <a:pt x="537" y="620"/>
                    <a:pt x="537" y="620"/>
                  </a:cubicBezTo>
                  <a:cubicBezTo>
                    <a:pt x="535" y="619"/>
                    <a:pt x="532" y="618"/>
                    <a:pt x="530" y="617"/>
                  </a:cubicBezTo>
                  <a:cubicBezTo>
                    <a:pt x="534" y="614"/>
                    <a:pt x="538" y="611"/>
                    <a:pt x="542" y="608"/>
                  </a:cubicBezTo>
                  <a:cubicBezTo>
                    <a:pt x="606" y="614"/>
                    <a:pt x="606" y="614"/>
                    <a:pt x="606" y="614"/>
                  </a:cubicBezTo>
                  <a:cubicBezTo>
                    <a:pt x="609" y="615"/>
                    <a:pt x="613" y="615"/>
                    <a:pt x="616" y="614"/>
                  </a:cubicBezTo>
                  <a:cubicBezTo>
                    <a:pt x="635" y="611"/>
                    <a:pt x="650" y="596"/>
                    <a:pt x="652" y="576"/>
                  </a:cubicBezTo>
                  <a:cubicBezTo>
                    <a:pt x="653" y="571"/>
                    <a:pt x="652" y="565"/>
                    <a:pt x="651" y="560"/>
                  </a:cubicBezTo>
                  <a:cubicBezTo>
                    <a:pt x="694" y="577"/>
                    <a:pt x="732" y="606"/>
                    <a:pt x="761" y="643"/>
                  </a:cubicBezTo>
                  <a:cubicBezTo>
                    <a:pt x="759" y="643"/>
                    <a:pt x="757" y="643"/>
                    <a:pt x="755" y="643"/>
                  </a:cubicBezTo>
                  <a:cubicBezTo>
                    <a:pt x="755" y="643"/>
                    <a:pt x="755" y="643"/>
                    <a:pt x="755" y="643"/>
                  </a:cubicBezTo>
                  <a:cubicBezTo>
                    <a:pt x="752" y="643"/>
                    <a:pt x="749" y="644"/>
                    <a:pt x="746" y="646"/>
                  </a:cubicBezTo>
                  <a:cubicBezTo>
                    <a:pt x="735" y="650"/>
                    <a:pt x="727" y="658"/>
                    <a:pt x="723" y="668"/>
                  </a:cubicBezTo>
                  <a:cubicBezTo>
                    <a:pt x="718" y="678"/>
                    <a:pt x="718" y="690"/>
                    <a:pt x="722" y="700"/>
                  </a:cubicBezTo>
                  <a:cubicBezTo>
                    <a:pt x="746" y="762"/>
                    <a:pt x="746" y="762"/>
                    <a:pt x="746" y="762"/>
                  </a:cubicBezTo>
                  <a:cubicBezTo>
                    <a:pt x="753" y="780"/>
                    <a:pt x="772" y="791"/>
                    <a:pt x="791" y="788"/>
                  </a:cubicBezTo>
                  <a:cubicBezTo>
                    <a:pt x="795" y="788"/>
                    <a:pt x="798" y="787"/>
                    <a:pt x="801" y="785"/>
                  </a:cubicBezTo>
                  <a:cubicBezTo>
                    <a:pt x="822" y="777"/>
                    <a:pt x="833" y="753"/>
                    <a:pt x="825" y="732"/>
                  </a:cubicBezTo>
                  <a:cubicBezTo>
                    <a:pt x="825" y="732"/>
                    <a:pt x="825" y="732"/>
                    <a:pt x="825" y="732"/>
                  </a:cubicBezTo>
                  <a:close/>
                  <a:moveTo>
                    <a:pt x="398" y="421"/>
                  </a:moveTo>
                  <a:cubicBezTo>
                    <a:pt x="396" y="424"/>
                    <a:pt x="393" y="425"/>
                    <a:pt x="390" y="425"/>
                  </a:cubicBezTo>
                  <a:cubicBezTo>
                    <a:pt x="389" y="425"/>
                    <a:pt x="387" y="425"/>
                    <a:pt x="386" y="424"/>
                  </a:cubicBezTo>
                  <a:cubicBezTo>
                    <a:pt x="310" y="381"/>
                    <a:pt x="310" y="381"/>
                    <a:pt x="310" y="381"/>
                  </a:cubicBezTo>
                  <a:cubicBezTo>
                    <a:pt x="306" y="379"/>
                    <a:pt x="305" y="373"/>
                    <a:pt x="307" y="369"/>
                  </a:cubicBezTo>
                  <a:cubicBezTo>
                    <a:pt x="309" y="365"/>
                    <a:pt x="315" y="364"/>
                    <a:pt x="319" y="366"/>
                  </a:cubicBezTo>
                  <a:cubicBezTo>
                    <a:pt x="395" y="409"/>
                    <a:pt x="395" y="409"/>
                    <a:pt x="395" y="409"/>
                  </a:cubicBezTo>
                  <a:cubicBezTo>
                    <a:pt x="399" y="412"/>
                    <a:pt x="400" y="417"/>
                    <a:pt x="398" y="421"/>
                  </a:cubicBezTo>
                  <a:close/>
                  <a:moveTo>
                    <a:pt x="551" y="381"/>
                  </a:moveTo>
                  <a:cubicBezTo>
                    <a:pt x="475" y="424"/>
                    <a:pt x="475" y="424"/>
                    <a:pt x="475" y="424"/>
                  </a:cubicBezTo>
                  <a:cubicBezTo>
                    <a:pt x="473" y="425"/>
                    <a:pt x="472" y="425"/>
                    <a:pt x="470" y="425"/>
                  </a:cubicBezTo>
                  <a:cubicBezTo>
                    <a:pt x="467" y="425"/>
                    <a:pt x="464" y="424"/>
                    <a:pt x="463" y="421"/>
                  </a:cubicBezTo>
                  <a:cubicBezTo>
                    <a:pt x="461" y="417"/>
                    <a:pt x="462" y="412"/>
                    <a:pt x="466" y="409"/>
                  </a:cubicBezTo>
                  <a:cubicBezTo>
                    <a:pt x="542" y="366"/>
                    <a:pt x="542" y="366"/>
                    <a:pt x="542" y="366"/>
                  </a:cubicBezTo>
                  <a:cubicBezTo>
                    <a:pt x="546" y="364"/>
                    <a:pt x="551" y="365"/>
                    <a:pt x="554" y="369"/>
                  </a:cubicBezTo>
                  <a:cubicBezTo>
                    <a:pt x="556" y="373"/>
                    <a:pt x="555" y="379"/>
                    <a:pt x="551" y="381"/>
                  </a:cubicBezTo>
                  <a:close/>
                </a:path>
              </a:pathLst>
            </a:custGeom>
            <a:solidFill>
              <a:schemeClr val="bg1"/>
            </a:solidFill>
            <a:ln w="57150">
              <a:solidFill>
                <a:schemeClr val="bg1"/>
              </a:solidFill>
            </a:ln>
            <a:effectLst>
              <a:glow rad="127000">
                <a:schemeClr val="accent6">
                  <a:lumMod val="50000"/>
                  <a:alpha val="40000"/>
                </a:schemeClr>
              </a:glow>
            </a:effectLst>
          </p:spPr>
          <p:txBody>
            <a:bodyPr vert="horz" wrap="square" lIns="82292" tIns="41146" rIns="82292" bIns="41146" numCol="1" anchor="t" anchorCtr="0" compatLnSpc="1">
              <a:prstTxWarp prst="textNoShape">
                <a:avLst/>
              </a:prstTxWarp>
            </a:bodyPr>
            <a:lstStyle/>
            <a:p>
              <a:endParaRPr lang="en-US" sz="1620"/>
            </a:p>
          </p:txBody>
        </p:sp>
        <p:sp>
          <p:nvSpPr>
            <p:cNvPr id="85" name="Freeform 5"/>
            <p:cNvSpPr>
              <a:spLocks noEditPoints="1"/>
            </p:cNvSpPr>
            <p:nvPr/>
          </p:nvSpPr>
          <p:spPr bwMode="auto">
            <a:xfrm>
              <a:off x="5464333" y="2433408"/>
              <a:ext cx="316920" cy="350052"/>
            </a:xfrm>
            <a:custGeom>
              <a:avLst/>
              <a:gdLst>
                <a:gd name="T0" fmla="*/ 801 w 833"/>
                <a:gd name="T1" fmla="*/ 669 h 921"/>
                <a:gd name="T2" fmla="*/ 622 w 833"/>
                <a:gd name="T3" fmla="*/ 451 h 921"/>
                <a:gd name="T4" fmla="*/ 652 w 833"/>
                <a:gd name="T5" fmla="*/ 341 h 921"/>
                <a:gd name="T6" fmla="*/ 755 w 833"/>
                <a:gd name="T7" fmla="*/ 408 h 921"/>
                <a:gd name="T8" fmla="*/ 723 w 833"/>
                <a:gd name="T9" fmla="*/ 433 h 921"/>
                <a:gd name="T10" fmla="*/ 791 w 833"/>
                <a:gd name="T11" fmla="*/ 553 h 921"/>
                <a:gd name="T12" fmla="*/ 825 w 833"/>
                <a:gd name="T13" fmla="*/ 497 h 921"/>
                <a:gd name="T14" fmla="*/ 794 w 833"/>
                <a:gd name="T15" fmla="*/ 423 h 921"/>
                <a:gd name="T16" fmla="*/ 539 w 833"/>
                <a:gd name="T17" fmla="*/ 289 h 921"/>
                <a:gd name="T18" fmla="*/ 544 w 833"/>
                <a:gd name="T19" fmla="*/ 217 h 921"/>
                <a:gd name="T20" fmla="*/ 573 w 833"/>
                <a:gd name="T21" fmla="*/ 72 h 921"/>
                <a:gd name="T22" fmla="*/ 575 w 833"/>
                <a:gd name="T23" fmla="*/ 87 h 921"/>
                <a:gd name="T24" fmla="*/ 692 w 833"/>
                <a:gd name="T25" fmla="*/ 87 h 921"/>
                <a:gd name="T26" fmla="*/ 662 w 833"/>
                <a:gd name="T27" fmla="*/ 8 h 921"/>
                <a:gd name="T28" fmla="*/ 599 w 833"/>
                <a:gd name="T29" fmla="*/ 32 h 921"/>
                <a:gd name="T30" fmla="*/ 440 w 833"/>
                <a:gd name="T31" fmla="*/ 257 h 921"/>
                <a:gd name="T32" fmla="*/ 294 w 833"/>
                <a:gd name="T33" fmla="*/ 32 h 921"/>
                <a:gd name="T34" fmla="*/ 179 w 833"/>
                <a:gd name="T35" fmla="*/ 32 h 921"/>
                <a:gd name="T36" fmla="*/ 264 w 833"/>
                <a:gd name="T37" fmla="*/ 111 h 921"/>
                <a:gd name="T38" fmla="*/ 322 w 833"/>
                <a:gd name="T39" fmla="*/ 78 h 921"/>
                <a:gd name="T40" fmla="*/ 404 w 833"/>
                <a:gd name="T41" fmla="*/ 182 h 921"/>
                <a:gd name="T42" fmla="*/ 350 w 833"/>
                <a:gd name="T43" fmla="*/ 227 h 921"/>
                <a:gd name="T44" fmla="*/ 294 w 833"/>
                <a:gd name="T45" fmla="*/ 289 h 921"/>
                <a:gd name="T46" fmla="*/ 39 w 833"/>
                <a:gd name="T47" fmla="*/ 423 h 921"/>
                <a:gd name="T48" fmla="*/ 8 w 833"/>
                <a:gd name="T49" fmla="*/ 497 h 921"/>
                <a:gd name="T50" fmla="*/ 41 w 833"/>
                <a:gd name="T51" fmla="*/ 553 h 921"/>
                <a:gd name="T52" fmla="*/ 110 w 833"/>
                <a:gd name="T53" fmla="*/ 433 h 921"/>
                <a:gd name="T54" fmla="*/ 77 w 833"/>
                <a:gd name="T55" fmla="*/ 408 h 921"/>
                <a:gd name="T56" fmla="*/ 181 w 833"/>
                <a:gd name="T57" fmla="*/ 341 h 921"/>
                <a:gd name="T58" fmla="*/ 247 w 833"/>
                <a:gd name="T59" fmla="*/ 378 h 921"/>
                <a:gd name="T60" fmla="*/ 39 w 833"/>
                <a:gd name="T61" fmla="*/ 658 h 921"/>
                <a:gd name="T62" fmla="*/ 8 w 833"/>
                <a:gd name="T63" fmla="*/ 732 h 921"/>
                <a:gd name="T64" fmla="*/ 41 w 833"/>
                <a:gd name="T65" fmla="*/ 788 h 921"/>
                <a:gd name="T66" fmla="*/ 110 w 833"/>
                <a:gd name="T67" fmla="*/ 668 h 921"/>
                <a:gd name="T68" fmla="*/ 77 w 833"/>
                <a:gd name="T69" fmla="*/ 643 h 921"/>
                <a:gd name="T70" fmla="*/ 181 w 833"/>
                <a:gd name="T71" fmla="*/ 576 h 921"/>
                <a:gd name="T72" fmla="*/ 292 w 833"/>
                <a:gd name="T73" fmla="*/ 608 h 921"/>
                <a:gd name="T74" fmla="*/ 316 w 833"/>
                <a:gd name="T75" fmla="*/ 620 h 921"/>
                <a:gd name="T76" fmla="*/ 170 w 833"/>
                <a:gd name="T77" fmla="*/ 873 h 921"/>
                <a:gd name="T78" fmla="*/ 208 w 833"/>
                <a:gd name="T79" fmla="*/ 919 h 921"/>
                <a:gd name="T80" fmla="*/ 260 w 833"/>
                <a:gd name="T81" fmla="*/ 805 h 921"/>
                <a:gd name="T82" fmla="*/ 289 w 833"/>
                <a:gd name="T83" fmla="*/ 661 h 921"/>
                <a:gd name="T84" fmla="*/ 292 w 833"/>
                <a:gd name="T85" fmla="*/ 676 h 921"/>
                <a:gd name="T86" fmla="*/ 408 w 833"/>
                <a:gd name="T87" fmla="*/ 675 h 921"/>
                <a:gd name="T88" fmla="*/ 507 w 833"/>
                <a:gd name="T89" fmla="*/ 699 h 921"/>
                <a:gd name="T90" fmla="*/ 565 w 833"/>
                <a:gd name="T91" fmla="*/ 666 h 921"/>
                <a:gd name="T92" fmla="*/ 647 w 833"/>
                <a:gd name="T93" fmla="*/ 771 h 921"/>
                <a:gd name="T94" fmla="*/ 593 w 833"/>
                <a:gd name="T95" fmla="*/ 816 h 921"/>
                <a:gd name="T96" fmla="*/ 684 w 833"/>
                <a:gd name="T97" fmla="*/ 883 h 921"/>
                <a:gd name="T98" fmla="*/ 549 w 833"/>
                <a:gd name="T99" fmla="*/ 627 h 921"/>
                <a:gd name="T100" fmla="*/ 530 w 833"/>
                <a:gd name="T101" fmla="*/ 617 h 921"/>
                <a:gd name="T102" fmla="*/ 616 w 833"/>
                <a:gd name="T103" fmla="*/ 614 h 921"/>
                <a:gd name="T104" fmla="*/ 761 w 833"/>
                <a:gd name="T105" fmla="*/ 643 h 921"/>
                <a:gd name="T106" fmla="*/ 746 w 833"/>
                <a:gd name="T107" fmla="*/ 646 h 921"/>
                <a:gd name="T108" fmla="*/ 746 w 833"/>
                <a:gd name="T109" fmla="*/ 762 h 921"/>
                <a:gd name="T110" fmla="*/ 825 w 833"/>
                <a:gd name="T111" fmla="*/ 732 h 921"/>
                <a:gd name="T112" fmla="*/ 390 w 833"/>
                <a:gd name="T113" fmla="*/ 425 h 921"/>
                <a:gd name="T114" fmla="*/ 307 w 833"/>
                <a:gd name="T115" fmla="*/ 369 h 921"/>
                <a:gd name="T116" fmla="*/ 398 w 833"/>
                <a:gd name="T117" fmla="*/ 421 h 921"/>
                <a:gd name="T118" fmla="*/ 470 w 833"/>
                <a:gd name="T119" fmla="*/ 425 h 921"/>
                <a:gd name="T120" fmla="*/ 542 w 833"/>
                <a:gd name="T121" fmla="*/ 366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921">
                  <a:moveTo>
                    <a:pt x="825" y="732"/>
                  </a:moveTo>
                  <a:cubicBezTo>
                    <a:pt x="820" y="710"/>
                    <a:pt x="811" y="690"/>
                    <a:pt x="801" y="670"/>
                  </a:cubicBezTo>
                  <a:cubicBezTo>
                    <a:pt x="801" y="669"/>
                    <a:pt x="801" y="669"/>
                    <a:pt x="801" y="669"/>
                  </a:cubicBezTo>
                  <a:cubicBezTo>
                    <a:pt x="799" y="665"/>
                    <a:pt x="797" y="662"/>
                    <a:pt x="794" y="658"/>
                  </a:cubicBezTo>
                  <a:cubicBezTo>
                    <a:pt x="753" y="590"/>
                    <a:pt x="684" y="542"/>
                    <a:pt x="606" y="528"/>
                  </a:cubicBezTo>
                  <a:cubicBezTo>
                    <a:pt x="616" y="504"/>
                    <a:pt x="622" y="479"/>
                    <a:pt x="622" y="451"/>
                  </a:cubicBezTo>
                  <a:cubicBezTo>
                    <a:pt x="622" y="426"/>
                    <a:pt x="617" y="402"/>
                    <a:pt x="608" y="380"/>
                  </a:cubicBezTo>
                  <a:cubicBezTo>
                    <a:pt x="611" y="380"/>
                    <a:pt x="613" y="380"/>
                    <a:pt x="616" y="379"/>
                  </a:cubicBezTo>
                  <a:cubicBezTo>
                    <a:pt x="635" y="376"/>
                    <a:pt x="650" y="361"/>
                    <a:pt x="652" y="341"/>
                  </a:cubicBezTo>
                  <a:cubicBezTo>
                    <a:pt x="653" y="336"/>
                    <a:pt x="652" y="331"/>
                    <a:pt x="651" y="326"/>
                  </a:cubicBezTo>
                  <a:cubicBezTo>
                    <a:pt x="694" y="343"/>
                    <a:pt x="732" y="371"/>
                    <a:pt x="761" y="408"/>
                  </a:cubicBezTo>
                  <a:cubicBezTo>
                    <a:pt x="759" y="408"/>
                    <a:pt x="757" y="408"/>
                    <a:pt x="755" y="408"/>
                  </a:cubicBezTo>
                  <a:cubicBezTo>
                    <a:pt x="755" y="408"/>
                    <a:pt x="755" y="408"/>
                    <a:pt x="755" y="408"/>
                  </a:cubicBezTo>
                  <a:cubicBezTo>
                    <a:pt x="752" y="409"/>
                    <a:pt x="749" y="409"/>
                    <a:pt x="746" y="411"/>
                  </a:cubicBezTo>
                  <a:cubicBezTo>
                    <a:pt x="735" y="415"/>
                    <a:pt x="727" y="423"/>
                    <a:pt x="723" y="433"/>
                  </a:cubicBezTo>
                  <a:cubicBezTo>
                    <a:pt x="718" y="444"/>
                    <a:pt x="718" y="455"/>
                    <a:pt x="722" y="466"/>
                  </a:cubicBezTo>
                  <a:cubicBezTo>
                    <a:pt x="746" y="527"/>
                    <a:pt x="746" y="527"/>
                    <a:pt x="746" y="527"/>
                  </a:cubicBezTo>
                  <a:cubicBezTo>
                    <a:pt x="753" y="545"/>
                    <a:pt x="772" y="556"/>
                    <a:pt x="791" y="553"/>
                  </a:cubicBezTo>
                  <a:cubicBezTo>
                    <a:pt x="795" y="553"/>
                    <a:pt x="798" y="552"/>
                    <a:pt x="801" y="551"/>
                  </a:cubicBezTo>
                  <a:cubicBezTo>
                    <a:pt x="822" y="542"/>
                    <a:pt x="833" y="518"/>
                    <a:pt x="825" y="497"/>
                  </a:cubicBezTo>
                  <a:cubicBezTo>
                    <a:pt x="825" y="497"/>
                    <a:pt x="825" y="497"/>
                    <a:pt x="825" y="497"/>
                  </a:cubicBezTo>
                  <a:cubicBezTo>
                    <a:pt x="820" y="475"/>
                    <a:pt x="811" y="455"/>
                    <a:pt x="801" y="436"/>
                  </a:cubicBezTo>
                  <a:cubicBezTo>
                    <a:pt x="801" y="435"/>
                    <a:pt x="801" y="435"/>
                    <a:pt x="801" y="435"/>
                  </a:cubicBezTo>
                  <a:cubicBezTo>
                    <a:pt x="799" y="430"/>
                    <a:pt x="797" y="427"/>
                    <a:pt x="794" y="423"/>
                  </a:cubicBezTo>
                  <a:cubicBezTo>
                    <a:pt x="743" y="339"/>
                    <a:pt x="650" y="286"/>
                    <a:pt x="548" y="289"/>
                  </a:cubicBezTo>
                  <a:cubicBezTo>
                    <a:pt x="545" y="289"/>
                    <a:pt x="542" y="289"/>
                    <a:pt x="539" y="289"/>
                  </a:cubicBezTo>
                  <a:cubicBezTo>
                    <a:pt x="539" y="289"/>
                    <a:pt x="539" y="289"/>
                    <a:pt x="539" y="289"/>
                  </a:cubicBezTo>
                  <a:cubicBezTo>
                    <a:pt x="538" y="289"/>
                    <a:pt x="538" y="289"/>
                    <a:pt x="538" y="289"/>
                  </a:cubicBezTo>
                  <a:cubicBezTo>
                    <a:pt x="544" y="227"/>
                    <a:pt x="544" y="227"/>
                    <a:pt x="544" y="227"/>
                  </a:cubicBezTo>
                  <a:cubicBezTo>
                    <a:pt x="544" y="224"/>
                    <a:pt x="544" y="220"/>
                    <a:pt x="544" y="217"/>
                  </a:cubicBezTo>
                  <a:cubicBezTo>
                    <a:pt x="541" y="198"/>
                    <a:pt x="526" y="183"/>
                    <a:pt x="506" y="181"/>
                  </a:cubicBezTo>
                  <a:cubicBezTo>
                    <a:pt x="501" y="180"/>
                    <a:pt x="495" y="181"/>
                    <a:pt x="490" y="182"/>
                  </a:cubicBezTo>
                  <a:cubicBezTo>
                    <a:pt x="507" y="139"/>
                    <a:pt x="536" y="101"/>
                    <a:pt x="573" y="72"/>
                  </a:cubicBezTo>
                  <a:cubicBezTo>
                    <a:pt x="573" y="74"/>
                    <a:pt x="573" y="76"/>
                    <a:pt x="573" y="78"/>
                  </a:cubicBezTo>
                  <a:cubicBezTo>
                    <a:pt x="573" y="78"/>
                    <a:pt x="573" y="78"/>
                    <a:pt x="573" y="78"/>
                  </a:cubicBezTo>
                  <a:cubicBezTo>
                    <a:pt x="573" y="81"/>
                    <a:pt x="574" y="84"/>
                    <a:pt x="575" y="87"/>
                  </a:cubicBezTo>
                  <a:cubicBezTo>
                    <a:pt x="580" y="98"/>
                    <a:pt x="588" y="106"/>
                    <a:pt x="598" y="111"/>
                  </a:cubicBezTo>
                  <a:cubicBezTo>
                    <a:pt x="608" y="115"/>
                    <a:pt x="620" y="115"/>
                    <a:pt x="630" y="111"/>
                  </a:cubicBezTo>
                  <a:cubicBezTo>
                    <a:pt x="692" y="87"/>
                    <a:pt x="692" y="87"/>
                    <a:pt x="692" y="87"/>
                  </a:cubicBezTo>
                  <a:cubicBezTo>
                    <a:pt x="710" y="80"/>
                    <a:pt x="721" y="61"/>
                    <a:pt x="718" y="42"/>
                  </a:cubicBezTo>
                  <a:cubicBezTo>
                    <a:pt x="717" y="38"/>
                    <a:pt x="717" y="35"/>
                    <a:pt x="715" y="32"/>
                  </a:cubicBezTo>
                  <a:cubicBezTo>
                    <a:pt x="707" y="11"/>
                    <a:pt x="683" y="0"/>
                    <a:pt x="662" y="8"/>
                  </a:cubicBezTo>
                  <a:cubicBezTo>
                    <a:pt x="662" y="8"/>
                    <a:pt x="662" y="8"/>
                    <a:pt x="662" y="8"/>
                  </a:cubicBezTo>
                  <a:cubicBezTo>
                    <a:pt x="640" y="14"/>
                    <a:pt x="619" y="22"/>
                    <a:pt x="600" y="32"/>
                  </a:cubicBezTo>
                  <a:cubicBezTo>
                    <a:pt x="599" y="32"/>
                    <a:pt x="599" y="32"/>
                    <a:pt x="599" y="32"/>
                  </a:cubicBezTo>
                  <a:cubicBezTo>
                    <a:pt x="595" y="34"/>
                    <a:pt x="591" y="36"/>
                    <a:pt x="588" y="39"/>
                  </a:cubicBezTo>
                  <a:cubicBezTo>
                    <a:pt x="511" y="85"/>
                    <a:pt x="460" y="168"/>
                    <a:pt x="454" y="259"/>
                  </a:cubicBezTo>
                  <a:cubicBezTo>
                    <a:pt x="450" y="258"/>
                    <a:pt x="445" y="258"/>
                    <a:pt x="440" y="257"/>
                  </a:cubicBezTo>
                  <a:cubicBezTo>
                    <a:pt x="434" y="167"/>
                    <a:pt x="383" y="85"/>
                    <a:pt x="306" y="39"/>
                  </a:cubicBezTo>
                  <a:cubicBezTo>
                    <a:pt x="303" y="36"/>
                    <a:pt x="299" y="34"/>
                    <a:pt x="295" y="32"/>
                  </a:cubicBezTo>
                  <a:cubicBezTo>
                    <a:pt x="294" y="32"/>
                    <a:pt x="294" y="32"/>
                    <a:pt x="294" y="32"/>
                  </a:cubicBezTo>
                  <a:cubicBezTo>
                    <a:pt x="275" y="22"/>
                    <a:pt x="255" y="14"/>
                    <a:pt x="233" y="8"/>
                  </a:cubicBezTo>
                  <a:cubicBezTo>
                    <a:pt x="233" y="8"/>
                    <a:pt x="233" y="8"/>
                    <a:pt x="233" y="8"/>
                  </a:cubicBezTo>
                  <a:cubicBezTo>
                    <a:pt x="211" y="0"/>
                    <a:pt x="187" y="11"/>
                    <a:pt x="179" y="32"/>
                  </a:cubicBezTo>
                  <a:cubicBezTo>
                    <a:pt x="178" y="35"/>
                    <a:pt x="177" y="38"/>
                    <a:pt x="177" y="42"/>
                  </a:cubicBezTo>
                  <a:cubicBezTo>
                    <a:pt x="174" y="61"/>
                    <a:pt x="185" y="80"/>
                    <a:pt x="203" y="87"/>
                  </a:cubicBezTo>
                  <a:cubicBezTo>
                    <a:pt x="264" y="111"/>
                    <a:pt x="264" y="111"/>
                    <a:pt x="264" y="111"/>
                  </a:cubicBezTo>
                  <a:cubicBezTo>
                    <a:pt x="275" y="115"/>
                    <a:pt x="286" y="115"/>
                    <a:pt x="297" y="111"/>
                  </a:cubicBezTo>
                  <a:cubicBezTo>
                    <a:pt x="307" y="106"/>
                    <a:pt x="315" y="98"/>
                    <a:pt x="319" y="87"/>
                  </a:cubicBezTo>
                  <a:cubicBezTo>
                    <a:pt x="320" y="84"/>
                    <a:pt x="321" y="81"/>
                    <a:pt x="322" y="78"/>
                  </a:cubicBezTo>
                  <a:cubicBezTo>
                    <a:pt x="322" y="78"/>
                    <a:pt x="322" y="78"/>
                    <a:pt x="322" y="78"/>
                  </a:cubicBezTo>
                  <a:cubicBezTo>
                    <a:pt x="322" y="76"/>
                    <a:pt x="322" y="74"/>
                    <a:pt x="322" y="72"/>
                  </a:cubicBezTo>
                  <a:cubicBezTo>
                    <a:pt x="359" y="101"/>
                    <a:pt x="387" y="139"/>
                    <a:pt x="404" y="182"/>
                  </a:cubicBezTo>
                  <a:cubicBezTo>
                    <a:pt x="399" y="181"/>
                    <a:pt x="394" y="180"/>
                    <a:pt x="388" y="181"/>
                  </a:cubicBezTo>
                  <a:cubicBezTo>
                    <a:pt x="369" y="183"/>
                    <a:pt x="353" y="198"/>
                    <a:pt x="351" y="217"/>
                  </a:cubicBezTo>
                  <a:cubicBezTo>
                    <a:pt x="350" y="220"/>
                    <a:pt x="350" y="224"/>
                    <a:pt x="350" y="227"/>
                  </a:cubicBezTo>
                  <a:cubicBezTo>
                    <a:pt x="355" y="271"/>
                    <a:pt x="355" y="271"/>
                    <a:pt x="355" y="271"/>
                  </a:cubicBezTo>
                  <a:cubicBezTo>
                    <a:pt x="339" y="277"/>
                    <a:pt x="324" y="285"/>
                    <a:pt x="311" y="295"/>
                  </a:cubicBezTo>
                  <a:cubicBezTo>
                    <a:pt x="306" y="292"/>
                    <a:pt x="300" y="290"/>
                    <a:pt x="294" y="289"/>
                  </a:cubicBezTo>
                  <a:cubicBezTo>
                    <a:pt x="294" y="289"/>
                    <a:pt x="294" y="289"/>
                    <a:pt x="294" y="289"/>
                  </a:cubicBezTo>
                  <a:cubicBezTo>
                    <a:pt x="291" y="289"/>
                    <a:pt x="288" y="289"/>
                    <a:pt x="285" y="289"/>
                  </a:cubicBezTo>
                  <a:cubicBezTo>
                    <a:pt x="183" y="286"/>
                    <a:pt x="90" y="339"/>
                    <a:pt x="39" y="423"/>
                  </a:cubicBezTo>
                  <a:cubicBezTo>
                    <a:pt x="36" y="427"/>
                    <a:pt x="34" y="430"/>
                    <a:pt x="32" y="435"/>
                  </a:cubicBezTo>
                  <a:cubicBezTo>
                    <a:pt x="32" y="436"/>
                    <a:pt x="32" y="436"/>
                    <a:pt x="32" y="436"/>
                  </a:cubicBezTo>
                  <a:cubicBezTo>
                    <a:pt x="21" y="455"/>
                    <a:pt x="13" y="475"/>
                    <a:pt x="8" y="497"/>
                  </a:cubicBezTo>
                  <a:cubicBezTo>
                    <a:pt x="8" y="497"/>
                    <a:pt x="8" y="497"/>
                    <a:pt x="8" y="497"/>
                  </a:cubicBezTo>
                  <a:cubicBezTo>
                    <a:pt x="0" y="518"/>
                    <a:pt x="11" y="542"/>
                    <a:pt x="32" y="551"/>
                  </a:cubicBezTo>
                  <a:cubicBezTo>
                    <a:pt x="35" y="552"/>
                    <a:pt x="38" y="553"/>
                    <a:pt x="41" y="553"/>
                  </a:cubicBezTo>
                  <a:cubicBezTo>
                    <a:pt x="61" y="556"/>
                    <a:pt x="80" y="545"/>
                    <a:pt x="87" y="527"/>
                  </a:cubicBezTo>
                  <a:cubicBezTo>
                    <a:pt x="111" y="466"/>
                    <a:pt x="111" y="466"/>
                    <a:pt x="111" y="466"/>
                  </a:cubicBezTo>
                  <a:cubicBezTo>
                    <a:pt x="115" y="455"/>
                    <a:pt x="115" y="444"/>
                    <a:pt x="110" y="433"/>
                  </a:cubicBezTo>
                  <a:cubicBezTo>
                    <a:pt x="106" y="423"/>
                    <a:pt x="97" y="415"/>
                    <a:pt x="87" y="411"/>
                  </a:cubicBezTo>
                  <a:cubicBezTo>
                    <a:pt x="84" y="409"/>
                    <a:pt x="81" y="409"/>
                    <a:pt x="77" y="408"/>
                  </a:cubicBezTo>
                  <a:cubicBezTo>
                    <a:pt x="77" y="408"/>
                    <a:pt x="77" y="408"/>
                    <a:pt x="77" y="408"/>
                  </a:cubicBezTo>
                  <a:cubicBezTo>
                    <a:pt x="76" y="408"/>
                    <a:pt x="74" y="408"/>
                    <a:pt x="72" y="408"/>
                  </a:cubicBezTo>
                  <a:cubicBezTo>
                    <a:pt x="101" y="371"/>
                    <a:pt x="139" y="343"/>
                    <a:pt x="182" y="326"/>
                  </a:cubicBezTo>
                  <a:cubicBezTo>
                    <a:pt x="181" y="331"/>
                    <a:pt x="180" y="336"/>
                    <a:pt x="181" y="341"/>
                  </a:cubicBezTo>
                  <a:cubicBezTo>
                    <a:pt x="183" y="361"/>
                    <a:pt x="197" y="376"/>
                    <a:pt x="217" y="379"/>
                  </a:cubicBezTo>
                  <a:cubicBezTo>
                    <a:pt x="220" y="380"/>
                    <a:pt x="223" y="380"/>
                    <a:pt x="227" y="379"/>
                  </a:cubicBezTo>
                  <a:cubicBezTo>
                    <a:pt x="247" y="378"/>
                    <a:pt x="247" y="378"/>
                    <a:pt x="247" y="378"/>
                  </a:cubicBezTo>
                  <a:cubicBezTo>
                    <a:pt x="237" y="400"/>
                    <a:pt x="232" y="425"/>
                    <a:pt x="232" y="451"/>
                  </a:cubicBezTo>
                  <a:cubicBezTo>
                    <a:pt x="232" y="478"/>
                    <a:pt x="237" y="502"/>
                    <a:pt x="247" y="525"/>
                  </a:cubicBezTo>
                  <a:cubicBezTo>
                    <a:pt x="160" y="535"/>
                    <a:pt x="83" y="585"/>
                    <a:pt x="39" y="658"/>
                  </a:cubicBezTo>
                  <a:cubicBezTo>
                    <a:pt x="36" y="662"/>
                    <a:pt x="34" y="665"/>
                    <a:pt x="32" y="669"/>
                  </a:cubicBezTo>
                  <a:cubicBezTo>
                    <a:pt x="32" y="670"/>
                    <a:pt x="32" y="670"/>
                    <a:pt x="32" y="670"/>
                  </a:cubicBezTo>
                  <a:cubicBezTo>
                    <a:pt x="21" y="690"/>
                    <a:pt x="13" y="710"/>
                    <a:pt x="8" y="732"/>
                  </a:cubicBezTo>
                  <a:cubicBezTo>
                    <a:pt x="8" y="732"/>
                    <a:pt x="8" y="732"/>
                    <a:pt x="8" y="732"/>
                  </a:cubicBezTo>
                  <a:cubicBezTo>
                    <a:pt x="0" y="753"/>
                    <a:pt x="11" y="777"/>
                    <a:pt x="32" y="785"/>
                  </a:cubicBezTo>
                  <a:cubicBezTo>
                    <a:pt x="35" y="787"/>
                    <a:pt x="38" y="788"/>
                    <a:pt x="41" y="788"/>
                  </a:cubicBezTo>
                  <a:cubicBezTo>
                    <a:pt x="61" y="791"/>
                    <a:pt x="80" y="780"/>
                    <a:pt x="87" y="762"/>
                  </a:cubicBezTo>
                  <a:cubicBezTo>
                    <a:pt x="111" y="700"/>
                    <a:pt x="111" y="700"/>
                    <a:pt x="111" y="700"/>
                  </a:cubicBezTo>
                  <a:cubicBezTo>
                    <a:pt x="115" y="690"/>
                    <a:pt x="115" y="678"/>
                    <a:pt x="110" y="668"/>
                  </a:cubicBezTo>
                  <a:cubicBezTo>
                    <a:pt x="106" y="658"/>
                    <a:pt x="97" y="650"/>
                    <a:pt x="87" y="646"/>
                  </a:cubicBezTo>
                  <a:cubicBezTo>
                    <a:pt x="84" y="644"/>
                    <a:pt x="81" y="643"/>
                    <a:pt x="77" y="643"/>
                  </a:cubicBezTo>
                  <a:cubicBezTo>
                    <a:pt x="77" y="643"/>
                    <a:pt x="77" y="643"/>
                    <a:pt x="77" y="643"/>
                  </a:cubicBezTo>
                  <a:cubicBezTo>
                    <a:pt x="76" y="643"/>
                    <a:pt x="74" y="643"/>
                    <a:pt x="72" y="643"/>
                  </a:cubicBezTo>
                  <a:cubicBezTo>
                    <a:pt x="101" y="606"/>
                    <a:pt x="139" y="577"/>
                    <a:pt x="182" y="560"/>
                  </a:cubicBezTo>
                  <a:cubicBezTo>
                    <a:pt x="181" y="565"/>
                    <a:pt x="180" y="571"/>
                    <a:pt x="181" y="576"/>
                  </a:cubicBezTo>
                  <a:cubicBezTo>
                    <a:pt x="183" y="596"/>
                    <a:pt x="197" y="611"/>
                    <a:pt x="217" y="614"/>
                  </a:cubicBezTo>
                  <a:cubicBezTo>
                    <a:pt x="220" y="615"/>
                    <a:pt x="223" y="615"/>
                    <a:pt x="227" y="614"/>
                  </a:cubicBezTo>
                  <a:cubicBezTo>
                    <a:pt x="292" y="608"/>
                    <a:pt x="292" y="608"/>
                    <a:pt x="292" y="608"/>
                  </a:cubicBezTo>
                  <a:cubicBezTo>
                    <a:pt x="297" y="607"/>
                    <a:pt x="302" y="606"/>
                    <a:pt x="306" y="604"/>
                  </a:cubicBezTo>
                  <a:cubicBezTo>
                    <a:pt x="312" y="609"/>
                    <a:pt x="318" y="613"/>
                    <a:pt x="324" y="617"/>
                  </a:cubicBezTo>
                  <a:cubicBezTo>
                    <a:pt x="321" y="618"/>
                    <a:pt x="319" y="619"/>
                    <a:pt x="316" y="620"/>
                  </a:cubicBezTo>
                  <a:cubicBezTo>
                    <a:pt x="315" y="621"/>
                    <a:pt x="315" y="621"/>
                    <a:pt x="315" y="621"/>
                  </a:cubicBezTo>
                  <a:cubicBezTo>
                    <a:pt x="311" y="622"/>
                    <a:pt x="308" y="625"/>
                    <a:pt x="304" y="627"/>
                  </a:cubicBezTo>
                  <a:cubicBezTo>
                    <a:pt x="220" y="678"/>
                    <a:pt x="166" y="772"/>
                    <a:pt x="170" y="873"/>
                  </a:cubicBezTo>
                  <a:cubicBezTo>
                    <a:pt x="170" y="877"/>
                    <a:pt x="170" y="880"/>
                    <a:pt x="170" y="883"/>
                  </a:cubicBezTo>
                  <a:cubicBezTo>
                    <a:pt x="170" y="883"/>
                    <a:pt x="170" y="883"/>
                    <a:pt x="170" y="883"/>
                  </a:cubicBezTo>
                  <a:cubicBezTo>
                    <a:pt x="173" y="902"/>
                    <a:pt x="188" y="917"/>
                    <a:pt x="208" y="919"/>
                  </a:cubicBezTo>
                  <a:cubicBezTo>
                    <a:pt x="231" y="921"/>
                    <a:pt x="252" y="904"/>
                    <a:pt x="254" y="881"/>
                  </a:cubicBezTo>
                  <a:cubicBezTo>
                    <a:pt x="260" y="816"/>
                    <a:pt x="260" y="816"/>
                    <a:pt x="260" y="816"/>
                  </a:cubicBezTo>
                  <a:cubicBezTo>
                    <a:pt x="261" y="812"/>
                    <a:pt x="261" y="809"/>
                    <a:pt x="260" y="805"/>
                  </a:cubicBezTo>
                  <a:cubicBezTo>
                    <a:pt x="257" y="786"/>
                    <a:pt x="242" y="771"/>
                    <a:pt x="222" y="769"/>
                  </a:cubicBezTo>
                  <a:cubicBezTo>
                    <a:pt x="217" y="769"/>
                    <a:pt x="212" y="769"/>
                    <a:pt x="206" y="771"/>
                  </a:cubicBezTo>
                  <a:cubicBezTo>
                    <a:pt x="224" y="728"/>
                    <a:pt x="252" y="689"/>
                    <a:pt x="289" y="661"/>
                  </a:cubicBezTo>
                  <a:cubicBezTo>
                    <a:pt x="289" y="663"/>
                    <a:pt x="289" y="664"/>
                    <a:pt x="289" y="666"/>
                  </a:cubicBezTo>
                  <a:cubicBezTo>
                    <a:pt x="289" y="666"/>
                    <a:pt x="289" y="666"/>
                    <a:pt x="289" y="666"/>
                  </a:cubicBezTo>
                  <a:cubicBezTo>
                    <a:pt x="290" y="669"/>
                    <a:pt x="290" y="673"/>
                    <a:pt x="292" y="676"/>
                  </a:cubicBezTo>
                  <a:cubicBezTo>
                    <a:pt x="296" y="686"/>
                    <a:pt x="304" y="694"/>
                    <a:pt x="314" y="699"/>
                  </a:cubicBezTo>
                  <a:cubicBezTo>
                    <a:pt x="324" y="703"/>
                    <a:pt x="336" y="704"/>
                    <a:pt x="346" y="699"/>
                  </a:cubicBezTo>
                  <a:cubicBezTo>
                    <a:pt x="408" y="675"/>
                    <a:pt x="408" y="675"/>
                    <a:pt x="408" y="675"/>
                  </a:cubicBezTo>
                  <a:cubicBezTo>
                    <a:pt x="416" y="672"/>
                    <a:pt x="422" y="667"/>
                    <a:pt x="427" y="660"/>
                  </a:cubicBezTo>
                  <a:cubicBezTo>
                    <a:pt x="431" y="667"/>
                    <a:pt x="438" y="672"/>
                    <a:pt x="446" y="675"/>
                  </a:cubicBezTo>
                  <a:cubicBezTo>
                    <a:pt x="507" y="699"/>
                    <a:pt x="507" y="699"/>
                    <a:pt x="507" y="699"/>
                  </a:cubicBezTo>
                  <a:cubicBezTo>
                    <a:pt x="518" y="704"/>
                    <a:pt x="529" y="703"/>
                    <a:pt x="540" y="699"/>
                  </a:cubicBezTo>
                  <a:cubicBezTo>
                    <a:pt x="550" y="694"/>
                    <a:pt x="558" y="686"/>
                    <a:pt x="562" y="676"/>
                  </a:cubicBezTo>
                  <a:cubicBezTo>
                    <a:pt x="563" y="673"/>
                    <a:pt x="564" y="669"/>
                    <a:pt x="565" y="666"/>
                  </a:cubicBezTo>
                  <a:cubicBezTo>
                    <a:pt x="565" y="666"/>
                    <a:pt x="565" y="666"/>
                    <a:pt x="565" y="666"/>
                  </a:cubicBezTo>
                  <a:cubicBezTo>
                    <a:pt x="565" y="664"/>
                    <a:pt x="565" y="663"/>
                    <a:pt x="565" y="661"/>
                  </a:cubicBezTo>
                  <a:cubicBezTo>
                    <a:pt x="602" y="689"/>
                    <a:pt x="630" y="728"/>
                    <a:pt x="647" y="771"/>
                  </a:cubicBezTo>
                  <a:cubicBezTo>
                    <a:pt x="642" y="769"/>
                    <a:pt x="637" y="769"/>
                    <a:pt x="631" y="769"/>
                  </a:cubicBezTo>
                  <a:cubicBezTo>
                    <a:pt x="612" y="771"/>
                    <a:pt x="596" y="786"/>
                    <a:pt x="593" y="805"/>
                  </a:cubicBezTo>
                  <a:cubicBezTo>
                    <a:pt x="593" y="809"/>
                    <a:pt x="593" y="812"/>
                    <a:pt x="593" y="816"/>
                  </a:cubicBezTo>
                  <a:cubicBezTo>
                    <a:pt x="600" y="881"/>
                    <a:pt x="600" y="881"/>
                    <a:pt x="600" y="881"/>
                  </a:cubicBezTo>
                  <a:cubicBezTo>
                    <a:pt x="602" y="904"/>
                    <a:pt x="623" y="921"/>
                    <a:pt x="646" y="919"/>
                  </a:cubicBezTo>
                  <a:cubicBezTo>
                    <a:pt x="665" y="917"/>
                    <a:pt x="681" y="902"/>
                    <a:pt x="684" y="883"/>
                  </a:cubicBezTo>
                  <a:cubicBezTo>
                    <a:pt x="684" y="883"/>
                    <a:pt x="684" y="883"/>
                    <a:pt x="684" y="883"/>
                  </a:cubicBezTo>
                  <a:cubicBezTo>
                    <a:pt x="684" y="880"/>
                    <a:pt x="684" y="877"/>
                    <a:pt x="684" y="873"/>
                  </a:cubicBezTo>
                  <a:cubicBezTo>
                    <a:pt x="687" y="772"/>
                    <a:pt x="633" y="678"/>
                    <a:pt x="549" y="627"/>
                  </a:cubicBezTo>
                  <a:cubicBezTo>
                    <a:pt x="546" y="625"/>
                    <a:pt x="542" y="622"/>
                    <a:pt x="538" y="621"/>
                  </a:cubicBezTo>
                  <a:cubicBezTo>
                    <a:pt x="537" y="620"/>
                    <a:pt x="537" y="620"/>
                    <a:pt x="537" y="620"/>
                  </a:cubicBezTo>
                  <a:cubicBezTo>
                    <a:pt x="535" y="619"/>
                    <a:pt x="532" y="618"/>
                    <a:pt x="530" y="617"/>
                  </a:cubicBezTo>
                  <a:cubicBezTo>
                    <a:pt x="534" y="614"/>
                    <a:pt x="538" y="611"/>
                    <a:pt x="542" y="608"/>
                  </a:cubicBezTo>
                  <a:cubicBezTo>
                    <a:pt x="606" y="614"/>
                    <a:pt x="606" y="614"/>
                    <a:pt x="606" y="614"/>
                  </a:cubicBezTo>
                  <a:cubicBezTo>
                    <a:pt x="609" y="615"/>
                    <a:pt x="613" y="615"/>
                    <a:pt x="616" y="614"/>
                  </a:cubicBezTo>
                  <a:cubicBezTo>
                    <a:pt x="635" y="611"/>
                    <a:pt x="650" y="596"/>
                    <a:pt x="652" y="576"/>
                  </a:cubicBezTo>
                  <a:cubicBezTo>
                    <a:pt x="653" y="571"/>
                    <a:pt x="652" y="565"/>
                    <a:pt x="651" y="560"/>
                  </a:cubicBezTo>
                  <a:cubicBezTo>
                    <a:pt x="694" y="577"/>
                    <a:pt x="732" y="606"/>
                    <a:pt x="761" y="643"/>
                  </a:cubicBezTo>
                  <a:cubicBezTo>
                    <a:pt x="759" y="643"/>
                    <a:pt x="757" y="643"/>
                    <a:pt x="755" y="643"/>
                  </a:cubicBezTo>
                  <a:cubicBezTo>
                    <a:pt x="755" y="643"/>
                    <a:pt x="755" y="643"/>
                    <a:pt x="755" y="643"/>
                  </a:cubicBezTo>
                  <a:cubicBezTo>
                    <a:pt x="752" y="643"/>
                    <a:pt x="749" y="644"/>
                    <a:pt x="746" y="646"/>
                  </a:cubicBezTo>
                  <a:cubicBezTo>
                    <a:pt x="735" y="650"/>
                    <a:pt x="727" y="658"/>
                    <a:pt x="723" y="668"/>
                  </a:cubicBezTo>
                  <a:cubicBezTo>
                    <a:pt x="718" y="678"/>
                    <a:pt x="718" y="690"/>
                    <a:pt x="722" y="700"/>
                  </a:cubicBezTo>
                  <a:cubicBezTo>
                    <a:pt x="746" y="762"/>
                    <a:pt x="746" y="762"/>
                    <a:pt x="746" y="762"/>
                  </a:cubicBezTo>
                  <a:cubicBezTo>
                    <a:pt x="753" y="780"/>
                    <a:pt x="772" y="791"/>
                    <a:pt x="791" y="788"/>
                  </a:cubicBezTo>
                  <a:cubicBezTo>
                    <a:pt x="795" y="788"/>
                    <a:pt x="798" y="787"/>
                    <a:pt x="801" y="785"/>
                  </a:cubicBezTo>
                  <a:cubicBezTo>
                    <a:pt x="822" y="777"/>
                    <a:pt x="833" y="753"/>
                    <a:pt x="825" y="732"/>
                  </a:cubicBezTo>
                  <a:cubicBezTo>
                    <a:pt x="825" y="732"/>
                    <a:pt x="825" y="732"/>
                    <a:pt x="825" y="732"/>
                  </a:cubicBezTo>
                  <a:close/>
                  <a:moveTo>
                    <a:pt x="398" y="421"/>
                  </a:moveTo>
                  <a:cubicBezTo>
                    <a:pt x="396" y="424"/>
                    <a:pt x="393" y="425"/>
                    <a:pt x="390" y="425"/>
                  </a:cubicBezTo>
                  <a:cubicBezTo>
                    <a:pt x="389" y="425"/>
                    <a:pt x="387" y="425"/>
                    <a:pt x="386" y="424"/>
                  </a:cubicBezTo>
                  <a:cubicBezTo>
                    <a:pt x="310" y="381"/>
                    <a:pt x="310" y="381"/>
                    <a:pt x="310" y="381"/>
                  </a:cubicBezTo>
                  <a:cubicBezTo>
                    <a:pt x="306" y="379"/>
                    <a:pt x="305" y="373"/>
                    <a:pt x="307" y="369"/>
                  </a:cubicBezTo>
                  <a:cubicBezTo>
                    <a:pt x="309" y="365"/>
                    <a:pt x="315" y="364"/>
                    <a:pt x="319" y="366"/>
                  </a:cubicBezTo>
                  <a:cubicBezTo>
                    <a:pt x="395" y="409"/>
                    <a:pt x="395" y="409"/>
                    <a:pt x="395" y="409"/>
                  </a:cubicBezTo>
                  <a:cubicBezTo>
                    <a:pt x="399" y="412"/>
                    <a:pt x="400" y="417"/>
                    <a:pt x="398" y="421"/>
                  </a:cubicBezTo>
                  <a:close/>
                  <a:moveTo>
                    <a:pt x="551" y="381"/>
                  </a:moveTo>
                  <a:cubicBezTo>
                    <a:pt x="475" y="424"/>
                    <a:pt x="475" y="424"/>
                    <a:pt x="475" y="424"/>
                  </a:cubicBezTo>
                  <a:cubicBezTo>
                    <a:pt x="473" y="425"/>
                    <a:pt x="472" y="425"/>
                    <a:pt x="470" y="425"/>
                  </a:cubicBezTo>
                  <a:cubicBezTo>
                    <a:pt x="467" y="425"/>
                    <a:pt x="464" y="424"/>
                    <a:pt x="463" y="421"/>
                  </a:cubicBezTo>
                  <a:cubicBezTo>
                    <a:pt x="461" y="417"/>
                    <a:pt x="462" y="412"/>
                    <a:pt x="466" y="409"/>
                  </a:cubicBezTo>
                  <a:cubicBezTo>
                    <a:pt x="542" y="366"/>
                    <a:pt x="542" y="366"/>
                    <a:pt x="542" y="366"/>
                  </a:cubicBezTo>
                  <a:cubicBezTo>
                    <a:pt x="546" y="364"/>
                    <a:pt x="551" y="365"/>
                    <a:pt x="554" y="369"/>
                  </a:cubicBezTo>
                  <a:cubicBezTo>
                    <a:pt x="556" y="373"/>
                    <a:pt x="555" y="379"/>
                    <a:pt x="551" y="381"/>
                  </a:cubicBezTo>
                  <a:close/>
                </a:path>
              </a:pathLst>
            </a:custGeom>
            <a:solidFill>
              <a:schemeClr val="accent6">
                <a:lumMod val="50000"/>
              </a:schemeClr>
            </a:solidFill>
            <a:ln>
              <a:noFill/>
            </a:ln>
          </p:spPr>
          <p:txBody>
            <a:bodyPr vert="horz" wrap="square" lIns="82292" tIns="41146" rIns="82292" bIns="41146" numCol="1" anchor="t" anchorCtr="0" compatLnSpc="1">
              <a:prstTxWarp prst="textNoShape">
                <a:avLst/>
              </a:prstTxWarp>
            </a:bodyPr>
            <a:lstStyle/>
            <a:p>
              <a:endParaRPr lang="en-US" sz="1620"/>
            </a:p>
          </p:txBody>
        </p:sp>
      </p:grpSp>
      <p:sp>
        <p:nvSpPr>
          <p:cNvPr id="86" name="TextBox 85"/>
          <p:cNvSpPr txBox="1"/>
          <p:nvPr/>
        </p:nvSpPr>
        <p:spPr>
          <a:xfrm>
            <a:off x="6956952" y="3297607"/>
            <a:ext cx="1566904" cy="623248"/>
          </a:xfrm>
          <a:prstGeom prst="rect">
            <a:avLst/>
          </a:prstGeom>
          <a:noFill/>
        </p:spPr>
        <p:txBody>
          <a:bodyPr wrap="none" lIns="82296" tIns="41148" rIns="82296" bIns="41148" rtlCol="0" anchor="t" anchorCtr="0">
            <a:spAutoFit/>
          </a:bodyPr>
          <a:lstStyle>
            <a:defPPr>
              <a:defRPr lang="en-US"/>
            </a:defPPr>
            <a:lvl1pPr marL="164592" indent="-164592">
              <a:spcAft>
                <a:spcPts val="200"/>
              </a:spcAft>
              <a:buClr>
                <a:schemeClr val="tx2"/>
              </a:buClr>
              <a:buFont typeface="Wingdings" panose="05000000000000000000" pitchFamily="2" charset="2"/>
              <a:buChar char="§"/>
              <a:defRPr sz="1400">
                <a:latin typeface="Arial" pitchFamily="34" charset="0"/>
                <a:cs typeface="Arial" pitchFamily="34" charset="0"/>
              </a:defRPr>
            </a:lvl1pPr>
          </a:lstStyle>
          <a:p>
            <a:pPr marL="131674" indent="-131674">
              <a:spcAft>
                <a:spcPts val="0"/>
              </a:spcAft>
            </a:pPr>
            <a:r>
              <a:rPr lang="en-US" sz="1170" dirty="0"/>
              <a:t>Activate key </a:t>
            </a:r>
            <a:r>
              <a:rPr lang="en-US" sz="1170" dirty="0"/>
              <a:t>logger</a:t>
            </a:r>
          </a:p>
          <a:p>
            <a:pPr marL="131674" indent="-131674">
              <a:spcAft>
                <a:spcPts val="0"/>
              </a:spcAft>
            </a:pPr>
            <a:r>
              <a:rPr lang="en-US" sz="1170" dirty="0"/>
              <a:t>Steal critical data</a:t>
            </a:r>
          </a:p>
          <a:p>
            <a:pPr marL="131674" indent="-131674">
              <a:spcAft>
                <a:spcPts val="0"/>
              </a:spcAft>
            </a:pPr>
            <a:r>
              <a:rPr lang="en-US" sz="1170" dirty="0"/>
              <a:t>More…</a:t>
            </a:r>
          </a:p>
        </p:txBody>
      </p:sp>
      <p:sp>
        <p:nvSpPr>
          <p:cNvPr id="93" name="TextBox 92"/>
          <p:cNvSpPr txBox="1"/>
          <p:nvPr/>
        </p:nvSpPr>
        <p:spPr>
          <a:xfrm>
            <a:off x="397306" y="1589751"/>
            <a:ext cx="2515598" cy="517253"/>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2.	PDF is opened and exploit techniques </a:t>
            </a:r>
            <a:br>
              <a:rPr lang="en-US" sz="990" dirty="0"/>
            </a:br>
            <a:r>
              <a:rPr lang="en-US" sz="990" dirty="0"/>
              <a:t>are set in motion to exploit vulnerability in Acrobat Reader. </a:t>
            </a:r>
          </a:p>
        </p:txBody>
      </p:sp>
      <p:sp>
        <p:nvSpPr>
          <p:cNvPr id="100" name="TextBox 99"/>
          <p:cNvSpPr txBox="1"/>
          <p:nvPr/>
        </p:nvSpPr>
        <p:spPr>
          <a:xfrm>
            <a:off x="397306" y="1241574"/>
            <a:ext cx="2515598" cy="372534"/>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1.	Exploit </a:t>
            </a:r>
            <a:r>
              <a:rPr lang="en-US" sz="990" dirty="0"/>
              <a:t>attempt contained in a PDF sent by “known” entity.</a:t>
            </a:r>
            <a:endParaRPr lang="en-US" sz="990" dirty="0"/>
          </a:p>
        </p:txBody>
      </p:sp>
      <p:sp>
        <p:nvSpPr>
          <p:cNvPr id="103" name="TextBox 102"/>
          <p:cNvSpPr txBox="1"/>
          <p:nvPr/>
        </p:nvSpPr>
        <p:spPr>
          <a:xfrm>
            <a:off x="397306" y="2075085"/>
            <a:ext cx="2515598" cy="372534"/>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3.	Exploit evades AV and drops a malware payload onto the target.</a:t>
            </a:r>
          </a:p>
        </p:txBody>
      </p:sp>
      <p:sp>
        <p:nvSpPr>
          <p:cNvPr id="104" name="TextBox 103"/>
          <p:cNvSpPr txBox="1"/>
          <p:nvPr/>
        </p:nvSpPr>
        <p:spPr>
          <a:xfrm>
            <a:off x="397306" y="2440215"/>
            <a:ext cx="2515598" cy="227815"/>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4.	Malware evades AV, runs in memory.</a:t>
            </a:r>
          </a:p>
        </p:txBody>
      </p:sp>
      <p:pic>
        <p:nvPicPr>
          <p:cNvPr id="48" name="Picture 2" descr="https://uhahealth.com/uploads/pdf.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06002" y="1846446"/>
            <a:ext cx="795546" cy="795543"/>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55275" y="1925684"/>
            <a:ext cx="498200" cy="171793"/>
          </a:xfrm>
          <a:prstGeom prst="rect">
            <a:avLst/>
          </a:prstGeom>
          <a:ln w="3175">
            <a:noFill/>
          </a:ln>
        </p:spPr>
      </p:pic>
      <p:sp>
        <p:nvSpPr>
          <p:cNvPr id="52" name="Rectangle 51"/>
          <p:cNvSpPr/>
          <p:nvPr/>
        </p:nvSpPr>
        <p:spPr>
          <a:xfrm>
            <a:off x="4797585" y="2129227"/>
            <a:ext cx="535224" cy="467187"/>
          </a:xfrm>
          <a:prstGeom prst="rect">
            <a:avLst/>
          </a:prstGeom>
          <a:gradFill>
            <a:gsLst>
              <a:gs pos="0">
                <a:srgbClr val="F4F4F4"/>
              </a:gs>
              <a:gs pos="100000">
                <a:srgbClr val="E6E6E6"/>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grpSp>
        <p:nvGrpSpPr>
          <p:cNvPr id="5" name="Group 4"/>
          <p:cNvGrpSpPr/>
          <p:nvPr/>
        </p:nvGrpSpPr>
        <p:grpSpPr>
          <a:xfrm>
            <a:off x="4917900" y="2190067"/>
            <a:ext cx="285228" cy="315047"/>
            <a:chOff x="5464333" y="2433408"/>
            <a:chExt cx="316920" cy="350052"/>
          </a:xfrm>
        </p:grpSpPr>
        <p:sp>
          <p:nvSpPr>
            <p:cNvPr id="53" name="Freeform 5"/>
            <p:cNvSpPr>
              <a:spLocks noEditPoints="1"/>
            </p:cNvSpPr>
            <p:nvPr/>
          </p:nvSpPr>
          <p:spPr bwMode="auto">
            <a:xfrm>
              <a:off x="5464333" y="2433408"/>
              <a:ext cx="316920" cy="350052"/>
            </a:xfrm>
            <a:custGeom>
              <a:avLst/>
              <a:gdLst>
                <a:gd name="T0" fmla="*/ 801 w 833"/>
                <a:gd name="T1" fmla="*/ 669 h 921"/>
                <a:gd name="T2" fmla="*/ 622 w 833"/>
                <a:gd name="T3" fmla="*/ 451 h 921"/>
                <a:gd name="T4" fmla="*/ 652 w 833"/>
                <a:gd name="T5" fmla="*/ 341 h 921"/>
                <a:gd name="T6" fmla="*/ 755 w 833"/>
                <a:gd name="T7" fmla="*/ 408 h 921"/>
                <a:gd name="T8" fmla="*/ 723 w 833"/>
                <a:gd name="T9" fmla="*/ 433 h 921"/>
                <a:gd name="T10" fmla="*/ 791 w 833"/>
                <a:gd name="T11" fmla="*/ 553 h 921"/>
                <a:gd name="T12" fmla="*/ 825 w 833"/>
                <a:gd name="T13" fmla="*/ 497 h 921"/>
                <a:gd name="T14" fmla="*/ 794 w 833"/>
                <a:gd name="T15" fmla="*/ 423 h 921"/>
                <a:gd name="T16" fmla="*/ 539 w 833"/>
                <a:gd name="T17" fmla="*/ 289 h 921"/>
                <a:gd name="T18" fmla="*/ 544 w 833"/>
                <a:gd name="T19" fmla="*/ 217 h 921"/>
                <a:gd name="T20" fmla="*/ 573 w 833"/>
                <a:gd name="T21" fmla="*/ 72 h 921"/>
                <a:gd name="T22" fmla="*/ 575 w 833"/>
                <a:gd name="T23" fmla="*/ 87 h 921"/>
                <a:gd name="T24" fmla="*/ 692 w 833"/>
                <a:gd name="T25" fmla="*/ 87 h 921"/>
                <a:gd name="T26" fmla="*/ 662 w 833"/>
                <a:gd name="T27" fmla="*/ 8 h 921"/>
                <a:gd name="T28" fmla="*/ 599 w 833"/>
                <a:gd name="T29" fmla="*/ 32 h 921"/>
                <a:gd name="T30" fmla="*/ 440 w 833"/>
                <a:gd name="T31" fmla="*/ 257 h 921"/>
                <a:gd name="T32" fmla="*/ 294 w 833"/>
                <a:gd name="T33" fmla="*/ 32 h 921"/>
                <a:gd name="T34" fmla="*/ 179 w 833"/>
                <a:gd name="T35" fmla="*/ 32 h 921"/>
                <a:gd name="T36" fmla="*/ 264 w 833"/>
                <a:gd name="T37" fmla="*/ 111 h 921"/>
                <a:gd name="T38" fmla="*/ 322 w 833"/>
                <a:gd name="T39" fmla="*/ 78 h 921"/>
                <a:gd name="T40" fmla="*/ 404 w 833"/>
                <a:gd name="T41" fmla="*/ 182 h 921"/>
                <a:gd name="T42" fmla="*/ 350 w 833"/>
                <a:gd name="T43" fmla="*/ 227 h 921"/>
                <a:gd name="T44" fmla="*/ 294 w 833"/>
                <a:gd name="T45" fmla="*/ 289 h 921"/>
                <a:gd name="T46" fmla="*/ 39 w 833"/>
                <a:gd name="T47" fmla="*/ 423 h 921"/>
                <a:gd name="T48" fmla="*/ 8 w 833"/>
                <a:gd name="T49" fmla="*/ 497 h 921"/>
                <a:gd name="T50" fmla="*/ 41 w 833"/>
                <a:gd name="T51" fmla="*/ 553 h 921"/>
                <a:gd name="T52" fmla="*/ 110 w 833"/>
                <a:gd name="T53" fmla="*/ 433 h 921"/>
                <a:gd name="T54" fmla="*/ 77 w 833"/>
                <a:gd name="T55" fmla="*/ 408 h 921"/>
                <a:gd name="T56" fmla="*/ 181 w 833"/>
                <a:gd name="T57" fmla="*/ 341 h 921"/>
                <a:gd name="T58" fmla="*/ 247 w 833"/>
                <a:gd name="T59" fmla="*/ 378 h 921"/>
                <a:gd name="T60" fmla="*/ 39 w 833"/>
                <a:gd name="T61" fmla="*/ 658 h 921"/>
                <a:gd name="T62" fmla="*/ 8 w 833"/>
                <a:gd name="T63" fmla="*/ 732 h 921"/>
                <a:gd name="T64" fmla="*/ 41 w 833"/>
                <a:gd name="T65" fmla="*/ 788 h 921"/>
                <a:gd name="T66" fmla="*/ 110 w 833"/>
                <a:gd name="T67" fmla="*/ 668 h 921"/>
                <a:gd name="T68" fmla="*/ 77 w 833"/>
                <a:gd name="T69" fmla="*/ 643 h 921"/>
                <a:gd name="T70" fmla="*/ 181 w 833"/>
                <a:gd name="T71" fmla="*/ 576 h 921"/>
                <a:gd name="T72" fmla="*/ 292 w 833"/>
                <a:gd name="T73" fmla="*/ 608 h 921"/>
                <a:gd name="T74" fmla="*/ 316 w 833"/>
                <a:gd name="T75" fmla="*/ 620 h 921"/>
                <a:gd name="T76" fmla="*/ 170 w 833"/>
                <a:gd name="T77" fmla="*/ 873 h 921"/>
                <a:gd name="T78" fmla="*/ 208 w 833"/>
                <a:gd name="T79" fmla="*/ 919 h 921"/>
                <a:gd name="T80" fmla="*/ 260 w 833"/>
                <a:gd name="T81" fmla="*/ 805 h 921"/>
                <a:gd name="T82" fmla="*/ 289 w 833"/>
                <a:gd name="T83" fmla="*/ 661 h 921"/>
                <a:gd name="T84" fmla="*/ 292 w 833"/>
                <a:gd name="T85" fmla="*/ 676 h 921"/>
                <a:gd name="T86" fmla="*/ 408 w 833"/>
                <a:gd name="T87" fmla="*/ 675 h 921"/>
                <a:gd name="T88" fmla="*/ 507 w 833"/>
                <a:gd name="T89" fmla="*/ 699 h 921"/>
                <a:gd name="T90" fmla="*/ 565 w 833"/>
                <a:gd name="T91" fmla="*/ 666 h 921"/>
                <a:gd name="T92" fmla="*/ 647 w 833"/>
                <a:gd name="T93" fmla="*/ 771 h 921"/>
                <a:gd name="T94" fmla="*/ 593 w 833"/>
                <a:gd name="T95" fmla="*/ 816 h 921"/>
                <a:gd name="T96" fmla="*/ 684 w 833"/>
                <a:gd name="T97" fmla="*/ 883 h 921"/>
                <a:gd name="T98" fmla="*/ 549 w 833"/>
                <a:gd name="T99" fmla="*/ 627 h 921"/>
                <a:gd name="T100" fmla="*/ 530 w 833"/>
                <a:gd name="T101" fmla="*/ 617 h 921"/>
                <a:gd name="T102" fmla="*/ 616 w 833"/>
                <a:gd name="T103" fmla="*/ 614 h 921"/>
                <a:gd name="T104" fmla="*/ 761 w 833"/>
                <a:gd name="T105" fmla="*/ 643 h 921"/>
                <a:gd name="T106" fmla="*/ 746 w 833"/>
                <a:gd name="T107" fmla="*/ 646 h 921"/>
                <a:gd name="T108" fmla="*/ 746 w 833"/>
                <a:gd name="T109" fmla="*/ 762 h 921"/>
                <a:gd name="T110" fmla="*/ 825 w 833"/>
                <a:gd name="T111" fmla="*/ 732 h 921"/>
                <a:gd name="T112" fmla="*/ 390 w 833"/>
                <a:gd name="T113" fmla="*/ 425 h 921"/>
                <a:gd name="T114" fmla="*/ 307 w 833"/>
                <a:gd name="T115" fmla="*/ 369 h 921"/>
                <a:gd name="T116" fmla="*/ 398 w 833"/>
                <a:gd name="T117" fmla="*/ 421 h 921"/>
                <a:gd name="T118" fmla="*/ 470 w 833"/>
                <a:gd name="T119" fmla="*/ 425 h 921"/>
                <a:gd name="T120" fmla="*/ 542 w 833"/>
                <a:gd name="T121" fmla="*/ 366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921">
                  <a:moveTo>
                    <a:pt x="825" y="732"/>
                  </a:moveTo>
                  <a:cubicBezTo>
                    <a:pt x="820" y="710"/>
                    <a:pt x="811" y="690"/>
                    <a:pt x="801" y="670"/>
                  </a:cubicBezTo>
                  <a:cubicBezTo>
                    <a:pt x="801" y="669"/>
                    <a:pt x="801" y="669"/>
                    <a:pt x="801" y="669"/>
                  </a:cubicBezTo>
                  <a:cubicBezTo>
                    <a:pt x="799" y="665"/>
                    <a:pt x="797" y="662"/>
                    <a:pt x="794" y="658"/>
                  </a:cubicBezTo>
                  <a:cubicBezTo>
                    <a:pt x="753" y="590"/>
                    <a:pt x="684" y="542"/>
                    <a:pt x="606" y="528"/>
                  </a:cubicBezTo>
                  <a:cubicBezTo>
                    <a:pt x="616" y="504"/>
                    <a:pt x="622" y="479"/>
                    <a:pt x="622" y="451"/>
                  </a:cubicBezTo>
                  <a:cubicBezTo>
                    <a:pt x="622" y="426"/>
                    <a:pt x="617" y="402"/>
                    <a:pt x="608" y="380"/>
                  </a:cubicBezTo>
                  <a:cubicBezTo>
                    <a:pt x="611" y="380"/>
                    <a:pt x="613" y="380"/>
                    <a:pt x="616" y="379"/>
                  </a:cubicBezTo>
                  <a:cubicBezTo>
                    <a:pt x="635" y="376"/>
                    <a:pt x="650" y="361"/>
                    <a:pt x="652" y="341"/>
                  </a:cubicBezTo>
                  <a:cubicBezTo>
                    <a:pt x="653" y="336"/>
                    <a:pt x="652" y="331"/>
                    <a:pt x="651" y="326"/>
                  </a:cubicBezTo>
                  <a:cubicBezTo>
                    <a:pt x="694" y="343"/>
                    <a:pt x="732" y="371"/>
                    <a:pt x="761" y="408"/>
                  </a:cubicBezTo>
                  <a:cubicBezTo>
                    <a:pt x="759" y="408"/>
                    <a:pt x="757" y="408"/>
                    <a:pt x="755" y="408"/>
                  </a:cubicBezTo>
                  <a:cubicBezTo>
                    <a:pt x="755" y="408"/>
                    <a:pt x="755" y="408"/>
                    <a:pt x="755" y="408"/>
                  </a:cubicBezTo>
                  <a:cubicBezTo>
                    <a:pt x="752" y="409"/>
                    <a:pt x="749" y="409"/>
                    <a:pt x="746" y="411"/>
                  </a:cubicBezTo>
                  <a:cubicBezTo>
                    <a:pt x="735" y="415"/>
                    <a:pt x="727" y="423"/>
                    <a:pt x="723" y="433"/>
                  </a:cubicBezTo>
                  <a:cubicBezTo>
                    <a:pt x="718" y="444"/>
                    <a:pt x="718" y="455"/>
                    <a:pt x="722" y="466"/>
                  </a:cubicBezTo>
                  <a:cubicBezTo>
                    <a:pt x="746" y="527"/>
                    <a:pt x="746" y="527"/>
                    <a:pt x="746" y="527"/>
                  </a:cubicBezTo>
                  <a:cubicBezTo>
                    <a:pt x="753" y="545"/>
                    <a:pt x="772" y="556"/>
                    <a:pt x="791" y="553"/>
                  </a:cubicBezTo>
                  <a:cubicBezTo>
                    <a:pt x="795" y="553"/>
                    <a:pt x="798" y="552"/>
                    <a:pt x="801" y="551"/>
                  </a:cubicBezTo>
                  <a:cubicBezTo>
                    <a:pt x="822" y="542"/>
                    <a:pt x="833" y="518"/>
                    <a:pt x="825" y="497"/>
                  </a:cubicBezTo>
                  <a:cubicBezTo>
                    <a:pt x="825" y="497"/>
                    <a:pt x="825" y="497"/>
                    <a:pt x="825" y="497"/>
                  </a:cubicBezTo>
                  <a:cubicBezTo>
                    <a:pt x="820" y="475"/>
                    <a:pt x="811" y="455"/>
                    <a:pt x="801" y="436"/>
                  </a:cubicBezTo>
                  <a:cubicBezTo>
                    <a:pt x="801" y="435"/>
                    <a:pt x="801" y="435"/>
                    <a:pt x="801" y="435"/>
                  </a:cubicBezTo>
                  <a:cubicBezTo>
                    <a:pt x="799" y="430"/>
                    <a:pt x="797" y="427"/>
                    <a:pt x="794" y="423"/>
                  </a:cubicBezTo>
                  <a:cubicBezTo>
                    <a:pt x="743" y="339"/>
                    <a:pt x="650" y="286"/>
                    <a:pt x="548" y="289"/>
                  </a:cubicBezTo>
                  <a:cubicBezTo>
                    <a:pt x="545" y="289"/>
                    <a:pt x="542" y="289"/>
                    <a:pt x="539" y="289"/>
                  </a:cubicBezTo>
                  <a:cubicBezTo>
                    <a:pt x="539" y="289"/>
                    <a:pt x="539" y="289"/>
                    <a:pt x="539" y="289"/>
                  </a:cubicBezTo>
                  <a:cubicBezTo>
                    <a:pt x="538" y="289"/>
                    <a:pt x="538" y="289"/>
                    <a:pt x="538" y="289"/>
                  </a:cubicBezTo>
                  <a:cubicBezTo>
                    <a:pt x="544" y="227"/>
                    <a:pt x="544" y="227"/>
                    <a:pt x="544" y="227"/>
                  </a:cubicBezTo>
                  <a:cubicBezTo>
                    <a:pt x="544" y="224"/>
                    <a:pt x="544" y="220"/>
                    <a:pt x="544" y="217"/>
                  </a:cubicBezTo>
                  <a:cubicBezTo>
                    <a:pt x="541" y="198"/>
                    <a:pt x="526" y="183"/>
                    <a:pt x="506" y="181"/>
                  </a:cubicBezTo>
                  <a:cubicBezTo>
                    <a:pt x="501" y="180"/>
                    <a:pt x="495" y="181"/>
                    <a:pt x="490" y="182"/>
                  </a:cubicBezTo>
                  <a:cubicBezTo>
                    <a:pt x="507" y="139"/>
                    <a:pt x="536" y="101"/>
                    <a:pt x="573" y="72"/>
                  </a:cubicBezTo>
                  <a:cubicBezTo>
                    <a:pt x="573" y="74"/>
                    <a:pt x="573" y="76"/>
                    <a:pt x="573" y="78"/>
                  </a:cubicBezTo>
                  <a:cubicBezTo>
                    <a:pt x="573" y="78"/>
                    <a:pt x="573" y="78"/>
                    <a:pt x="573" y="78"/>
                  </a:cubicBezTo>
                  <a:cubicBezTo>
                    <a:pt x="573" y="81"/>
                    <a:pt x="574" y="84"/>
                    <a:pt x="575" y="87"/>
                  </a:cubicBezTo>
                  <a:cubicBezTo>
                    <a:pt x="580" y="98"/>
                    <a:pt x="588" y="106"/>
                    <a:pt x="598" y="111"/>
                  </a:cubicBezTo>
                  <a:cubicBezTo>
                    <a:pt x="608" y="115"/>
                    <a:pt x="620" y="115"/>
                    <a:pt x="630" y="111"/>
                  </a:cubicBezTo>
                  <a:cubicBezTo>
                    <a:pt x="692" y="87"/>
                    <a:pt x="692" y="87"/>
                    <a:pt x="692" y="87"/>
                  </a:cubicBezTo>
                  <a:cubicBezTo>
                    <a:pt x="710" y="80"/>
                    <a:pt x="721" y="61"/>
                    <a:pt x="718" y="42"/>
                  </a:cubicBezTo>
                  <a:cubicBezTo>
                    <a:pt x="717" y="38"/>
                    <a:pt x="717" y="35"/>
                    <a:pt x="715" y="32"/>
                  </a:cubicBezTo>
                  <a:cubicBezTo>
                    <a:pt x="707" y="11"/>
                    <a:pt x="683" y="0"/>
                    <a:pt x="662" y="8"/>
                  </a:cubicBezTo>
                  <a:cubicBezTo>
                    <a:pt x="662" y="8"/>
                    <a:pt x="662" y="8"/>
                    <a:pt x="662" y="8"/>
                  </a:cubicBezTo>
                  <a:cubicBezTo>
                    <a:pt x="640" y="14"/>
                    <a:pt x="619" y="22"/>
                    <a:pt x="600" y="32"/>
                  </a:cubicBezTo>
                  <a:cubicBezTo>
                    <a:pt x="599" y="32"/>
                    <a:pt x="599" y="32"/>
                    <a:pt x="599" y="32"/>
                  </a:cubicBezTo>
                  <a:cubicBezTo>
                    <a:pt x="595" y="34"/>
                    <a:pt x="591" y="36"/>
                    <a:pt x="588" y="39"/>
                  </a:cubicBezTo>
                  <a:cubicBezTo>
                    <a:pt x="511" y="85"/>
                    <a:pt x="460" y="168"/>
                    <a:pt x="454" y="259"/>
                  </a:cubicBezTo>
                  <a:cubicBezTo>
                    <a:pt x="450" y="258"/>
                    <a:pt x="445" y="258"/>
                    <a:pt x="440" y="257"/>
                  </a:cubicBezTo>
                  <a:cubicBezTo>
                    <a:pt x="434" y="167"/>
                    <a:pt x="383" y="85"/>
                    <a:pt x="306" y="39"/>
                  </a:cubicBezTo>
                  <a:cubicBezTo>
                    <a:pt x="303" y="36"/>
                    <a:pt x="299" y="34"/>
                    <a:pt x="295" y="32"/>
                  </a:cubicBezTo>
                  <a:cubicBezTo>
                    <a:pt x="294" y="32"/>
                    <a:pt x="294" y="32"/>
                    <a:pt x="294" y="32"/>
                  </a:cubicBezTo>
                  <a:cubicBezTo>
                    <a:pt x="275" y="22"/>
                    <a:pt x="255" y="14"/>
                    <a:pt x="233" y="8"/>
                  </a:cubicBezTo>
                  <a:cubicBezTo>
                    <a:pt x="233" y="8"/>
                    <a:pt x="233" y="8"/>
                    <a:pt x="233" y="8"/>
                  </a:cubicBezTo>
                  <a:cubicBezTo>
                    <a:pt x="211" y="0"/>
                    <a:pt x="187" y="11"/>
                    <a:pt x="179" y="32"/>
                  </a:cubicBezTo>
                  <a:cubicBezTo>
                    <a:pt x="178" y="35"/>
                    <a:pt x="177" y="38"/>
                    <a:pt x="177" y="42"/>
                  </a:cubicBezTo>
                  <a:cubicBezTo>
                    <a:pt x="174" y="61"/>
                    <a:pt x="185" y="80"/>
                    <a:pt x="203" y="87"/>
                  </a:cubicBezTo>
                  <a:cubicBezTo>
                    <a:pt x="264" y="111"/>
                    <a:pt x="264" y="111"/>
                    <a:pt x="264" y="111"/>
                  </a:cubicBezTo>
                  <a:cubicBezTo>
                    <a:pt x="275" y="115"/>
                    <a:pt x="286" y="115"/>
                    <a:pt x="297" y="111"/>
                  </a:cubicBezTo>
                  <a:cubicBezTo>
                    <a:pt x="307" y="106"/>
                    <a:pt x="315" y="98"/>
                    <a:pt x="319" y="87"/>
                  </a:cubicBezTo>
                  <a:cubicBezTo>
                    <a:pt x="320" y="84"/>
                    <a:pt x="321" y="81"/>
                    <a:pt x="322" y="78"/>
                  </a:cubicBezTo>
                  <a:cubicBezTo>
                    <a:pt x="322" y="78"/>
                    <a:pt x="322" y="78"/>
                    <a:pt x="322" y="78"/>
                  </a:cubicBezTo>
                  <a:cubicBezTo>
                    <a:pt x="322" y="76"/>
                    <a:pt x="322" y="74"/>
                    <a:pt x="322" y="72"/>
                  </a:cubicBezTo>
                  <a:cubicBezTo>
                    <a:pt x="359" y="101"/>
                    <a:pt x="387" y="139"/>
                    <a:pt x="404" y="182"/>
                  </a:cubicBezTo>
                  <a:cubicBezTo>
                    <a:pt x="399" y="181"/>
                    <a:pt x="394" y="180"/>
                    <a:pt x="388" y="181"/>
                  </a:cubicBezTo>
                  <a:cubicBezTo>
                    <a:pt x="369" y="183"/>
                    <a:pt x="353" y="198"/>
                    <a:pt x="351" y="217"/>
                  </a:cubicBezTo>
                  <a:cubicBezTo>
                    <a:pt x="350" y="220"/>
                    <a:pt x="350" y="224"/>
                    <a:pt x="350" y="227"/>
                  </a:cubicBezTo>
                  <a:cubicBezTo>
                    <a:pt x="355" y="271"/>
                    <a:pt x="355" y="271"/>
                    <a:pt x="355" y="271"/>
                  </a:cubicBezTo>
                  <a:cubicBezTo>
                    <a:pt x="339" y="277"/>
                    <a:pt x="324" y="285"/>
                    <a:pt x="311" y="295"/>
                  </a:cubicBezTo>
                  <a:cubicBezTo>
                    <a:pt x="306" y="292"/>
                    <a:pt x="300" y="290"/>
                    <a:pt x="294" y="289"/>
                  </a:cubicBezTo>
                  <a:cubicBezTo>
                    <a:pt x="294" y="289"/>
                    <a:pt x="294" y="289"/>
                    <a:pt x="294" y="289"/>
                  </a:cubicBezTo>
                  <a:cubicBezTo>
                    <a:pt x="291" y="289"/>
                    <a:pt x="288" y="289"/>
                    <a:pt x="285" y="289"/>
                  </a:cubicBezTo>
                  <a:cubicBezTo>
                    <a:pt x="183" y="286"/>
                    <a:pt x="90" y="339"/>
                    <a:pt x="39" y="423"/>
                  </a:cubicBezTo>
                  <a:cubicBezTo>
                    <a:pt x="36" y="427"/>
                    <a:pt x="34" y="430"/>
                    <a:pt x="32" y="435"/>
                  </a:cubicBezTo>
                  <a:cubicBezTo>
                    <a:pt x="32" y="436"/>
                    <a:pt x="32" y="436"/>
                    <a:pt x="32" y="436"/>
                  </a:cubicBezTo>
                  <a:cubicBezTo>
                    <a:pt x="21" y="455"/>
                    <a:pt x="13" y="475"/>
                    <a:pt x="8" y="497"/>
                  </a:cubicBezTo>
                  <a:cubicBezTo>
                    <a:pt x="8" y="497"/>
                    <a:pt x="8" y="497"/>
                    <a:pt x="8" y="497"/>
                  </a:cubicBezTo>
                  <a:cubicBezTo>
                    <a:pt x="0" y="518"/>
                    <a:pt x="11" y="542"/>
                    <a:pt x="32" y="551"/>
                  </a:cubicBezTo>
                  <a:cubicBezTo>
                    <a:pt x="35" y="552"/>
                    <a:pt x="38" y="553"/>
                    <a:pt x="41" y="553"/>
                  </a:cubicBezTo>
                  <a:cubicBezTo>
                    <a:pt x="61" y="556"/>
                    <a:pt x="80" y="545"/>
                    <a:pt x="87" y="527"/>
                  </a:cubicBezTo>
                  <a:cubicBezTo>
                    <a:pt x="111" y="466"/>
                    <a:pt x="111" y="466"/>
                    <a:pt x="111" y="466"/>
                  </a:cubicBezTo>
                  <a:cubicBezTo>
                    <a:pt x="115" y="455"/>
                    <a:pt x="115" y="444"/>
                    <a:pt x="110" y="433"/>
                  </a:cubicBezTo>
                  <a:cubicBezTo>
                    <a:pt x="106" y="423"/>
                    <a:pt x="97" y="415"/>
                    <a:pt x="87" y="411"/>
                  </a:cubicBezTo>
                  <a:cubicBezTo>
                    <a:pt x="84" y="409"/>
                    <a:pt x="81" y="409"/>
                    <a:pt x="77" y="408"/>
                  </a:cubicBezTo>
                  <a:cubicBezTo>
                    <a:pt x="77" y="408"/>
                    <a:pt x="77" y="408"/>
                    <a:pt x="77" y="408"/>
                  </a:cubicBezTo>
                  <a:cubicBezTo>
                    <a:pt x="76" y="408"/>
                    <a:pt x="74" y="408"/>
                    <a:pt x="72" y="408"/>
                  </a:cubicBezTo>
                  <a:cubicBezTo>
                    <a:pt x="101" y="371"/>
                    <a:pt x="139" y="343"/>
                    <a:pt x="182" y="326"/>
                  </a:cubicBezTo>
                  <a:cubicBezTo>
                    <a:pt x="181" y="331"/>
                    <a:pt x="180" y="336"/>
                    <a:pt x="181" y="341"/>
                  </a:cubicBezTo>
                  <a:cubicBezTo>
                    <a:pt x="183" y="361"/>
                    <a:pt x="197" y="376"/>
                    <a:pt x="217" y="379"/>
                  </a:cubicBezTo>
                  <a:cubicBezTo>
                    <a:pt x="220" y="380"/>
                    <a:pt x="223" y="380"/>
                    <a:pt x="227" y="379"/>
                  </a:cubicBezTo>
                  <a:cubicBezTo>
                    <a:pt x="247" y="378"/>
                    <a:pt x="247" y="378"/>
                    <a:pt x="247" y="378"/>
                  </a:cubicBezTo>
                  <a:cubicBezTo>
                    <a:pt x="237" y="400"/>
                    <a:pt x="232" y="425"/>
                    <a:pt x="232" y="451"/>
                  </a:cubicBezTo>
                  <a:cubicBezTo>
                    <a:pt x="232" y="478"/>
                    <a:pt x="237" y="502"/>
                    <a:pt x="247" y="525"/>
                  </a:cubicBezTo>
                  <a:cubicBezTo>
                    <a:pt x="160" y="535"/>
                    <a:pt x="83" y="585"/>
                    <a:pt x="39" y="658"/>
                  </a:cubicBezTo>
                  <a:cubicBezTo>
                    <a:pt x="36" y="662"/>
                    <a:pt x="34" y="665"/>
                    <a:pt x="32" y="669"/>
                  </a:cubicBezTo>
                  <a:cubicBezTo>
                    <a:pt x="32" y="670"/>
                    <a:pt x="32" y="670"/>
                    <a:pt x="32" y="670"/>
                  </a:cubicBezTo>
                  <a:cubicBezTo>
                    <a:pt x="21" y="690"/>
                    <a:pt x="13" y="710"/>
                    <a:pt x="8" y="732"/>
                  </a:cubicBezTo>
                  <a:cubicBezTo>
                    <a:pt x="8" y="732"/>
                    <a:pt x="8" y="732"/>
                    <a:pt x="8" y="732"/>
                  </a:cubicBezTo>
                  <a:cubicBezTo>
                    <a:pt x="0" y="753"/>
                    <a:pt x="11" y="777"/>
                    <a:pt x="32" y="785"/>
                  </a:cubicBezTo>
                  <a:cubicBezTo>
                    <a:pt x="35" y="787"/>
                    <a:pt x="38" y="788"/>
                    <a:pt x="41" y="788"/>
                  </a:cubicBezTo>
                  <a:cubicBezTo>
                    <a:pt x="61" y="791"/>
                    <a:pt x="80" y="780"/>
                    <a:pt x="87" y="762"/>
                  </a:cubicBezTo>
                  <a:cubicBezTo>
                    <a:pt x="111" y="700"/>
                    <a:pt x="111" y="700"/>
                    <a:pt x="111" y="700"/>
                  </a:cubicBezTo>
                  <a:cubicBezTo>
                    <a:pt x="115" y="690"/>
                    <a:pt x="115" y="678"/>
                    <a:pt x="110" y="668"/>
                  </a:cubicBezTo>
                  <a:cubicBezTo>
                    <a:pt x="106" y="658"/>
                    <a:pt x="97" y="650"/>
                    <a:pt x="87" y="646"/>
                  </a:cubicBezTo>
                  <a:cubicBezTo>
                    <a:pt x="84" y="644"/>
                    <a:pt x="81" y="643"/>
                    <a:pt x="77" y="643"/>
                  </a:cubicBezTo>
                  <a:cubicBezTo>
                    <a:pt x="77" y="643"/>
                    <a:pt x="77" y="643"/>
                    <a:pt x="77" y="643"/>
                  </a:cubicBezTo>
                  <a:cubicBezTo>
                    <a:pt x="76" y="643"/>
                    <a:pt x="74" y="643"/>
                    <a:pt x="72" y="643"/>
                  </a:cubicBezTo>
                  <a:cubicBezTo>
                    <a:pt x="101" y="606"/>
                    <a:pt x="139" y="577"/>
                    <a:pt x="182" y="560"/>
                  </a:cubicBezTo>
                  <a:cubicBezTo>
                    <a:pt x="181" y="565"/>
                    <a:pt x="180" y="571"/>
                    <a:pt x="181" y="576"/>
                  </a:cubicBezTo>
                  <a:cubicBezTo>
                    <a:pt x="183" y="596"/>
                    <a:pt x="197" y="611"/>
                    <a:pt x="217" y="614"/>
                  </a:cubicBezTo>
                  <a:cubicBezTo>
                    <a:pt x="220" y="615"/>
                    <a:pt x="223" y="615"/>
                    <a:pt x="227" y="614"/>
                  </a:cubicBezTo>
                  <a:cubicBezTo>
                    <a:pt x="292" y="608"/>
                    <a:pt x="292" y="608"/>
                    <a:pt x="292" y="608"/>
                  </a:cubicBezTo>
                  <a:cubicBezTo>
                    <a:pt x="297" y="607"/>
                    <a:pt x="302" y="606"/>
                    <a:pt x="306" y="604"/>
                  </a:cubicBezTo>
                  <a:cubicBezTo>
                    <a:pt x="312" y="609"/>
                    <a:pt x="318" y="613"/>
                    <a:pt x="324" y="617"/>
                  </a:cubicBezTo>
                  <a:cubicBezTo>
                    <a:pt x="321" y="618"/>
                    <a:pt x="319" y="619"/>
                    <a:pt x="316" y="620"/>
                  </a:cubicBezTo>
                  <a:cubicBezTo>
                    <a:pt x="315" y="621"/>
                    <a:pt x="315" y="621"/>
                    <a:pt x="315" y="621"/>
                  </a:cubicBezTo>
                  <a:cubicBezTo>
                    <a:pt x="311" y="622"/>
                    <a:pt x="308" y="625"/>
                    <a:pt x="304" y="627"/>
                  </a:cubicBezTo>
                  <a:cubicBezTo>
                    <a:pt x="220" y="678"/>
                    <a:pt x="166" y="772"/>
                    <a:pt x="170" y="873"/>
                  </a:cubicBezTo>
                  <a:cubicBezTo>
                    <a:pt x="170" y="877"/>
                    <a:pt x="170" y="880"/>
                    <a:pt x="170" y="883"/>
                  </a:cubicBezTo>
                  <a:cubicBezTo>
                    <a:pt x="170" y="883"/>
                    <a:pt x="170" y="883"/>
                    <a:pt x="170" y="883"/>
                  </a:cubicBezTo>
                  <a:cubicBezTo>
                    <a:pt x="173" y="902"/>
                    <a:pt x="188" y="917"/>
                    <a:pt x="208" y="919"/>
                  </a:cubicBezTo>
                  <a:cubicBezTo>
                    <a:pt x="231" y="921"/>
                    <a:pt x="252" y="904"/>
                    <a:pt x="254" y="881"/>
                  </a:cubicBezTo>
                  <a:cubicBezTo>
                    <a:pt x="260" y="816"/>
                    <a:pt x="260" y="816"/>
                    <a:pt x="260" y="816"/>
                  </a:cubicBezTo>
                  <a:cubicBezTo>
                    <a:pt x="261" y="812"/>
                    <a:pt x="261" y="809"/>
                    <a:pt x="260" y="805"/>
                  </a:cubicBezTo>
                  <a:cubicBezTo>
                    <a:pt x="257" y="786"/>
                    <a:pt x="242" y="771"/>
                    <a:pt x="222" y="769"/>
                  </a:cubicBezTo>
                  <a:cubicBezTo>
                    <a:pt x="217" y="769"/>
                    <a:pt x="212" y="769"/>
                    <a:pt x="206" y="771"/>
                  </a:cubicBezTo>
                  <a:cubicBezTo>
                    <a:pt x="224" y="728"/>
                    <a:pt x="252" y="689"/>
                    <a:pt x="289" y="661"/>
                  </a:cubicBezTo>
                  <a:cubicBezTo>
                    <a:pt x="289" y="663"/>
                    <a:pt x="289" y="664"/>
                    <a:pt x="289" y="666"/>
                  </a:cubicBezTo>
                  <a:cubicBezTo>
                    <a:pt x="289" y="666"/>
                    <a:pt x="289" y="666"/>
                    <a:pt x="289" y="666"/>
                  </a:cubicBezTo>
                  <a:cubicBezTo>
                    <a:pt x="290" y="669"/>
                    <a:pt x="290" y="673"/>
                    <a:pt x="292" y="676"/>
                  </a:cubicBezTo>
                  <a:cubicBezTo>
                    <a:pt x="296" y="686"/>
                    <a:pt x="304" y="694"/>
                    <a:pt x="314" y="699"/>
                  </a:cubicBezTo>
                  <a:cubicBezTo>
                    <a:pt x="324" y="703"/>
                    <a:pt x="336" y="704"/>
                    <a:pt x="346" y="699"/>
                  </a:cubicBezTo>
                  <a:cubicBezTo>
                    <a:pt x="408" y="675"/>
                    <a:pt x="408" y="675"/>
                    <a:pt x="408" y="675"/>
                  </a:cubicBezTo>
                  <a:cubicBezTo>
                    <a:pt x="416" y="672"/>
                    <a:pt x="422" y="667"/>
                    <a:pt x="427" y="660"/>
                  </a:cubicBezTo>
                  <a:cubicBezTo>
                    <a:pt x="431" y="667"/>
                    <a:pt x="438" y="672"/>
                    <a:pt x="446" y="675"/>
                  </a:cubicBezTo>
                  <a:cubicBezTo>
                    <a:pt x="507" y="699"/>
                    <a:pt x="507" y="699"/>
                    <a:pt x="507" y="699"/>
                  </a:cubicBezTo>
                  <a:cubicBezTo>
                    <a:pt x="518" y="704"/>
                    <a:pt x="529" y="703"/>
                    <a:pt x="540" y="699"/>
                  </a:cubicBezTo>
                  <a:cubicBezTo>
                    <a:pt x="550" y="694"/>
                    <a:pt x="558" y="686"/>
                    <a:pt x="562" y="676"/>
                  </a:cubicBezTo>
                  <a:cubicBezTo>
                    <a:pt x="563" y="673"/>
                    <a:pt x="564" y="669"/>
                    <a:pt x="565" y="666"/>
                  </a:cubicBezTo>
                  <a:cubicBezTo>
                    <a:pt x="565" y="666"/>
                    <a:pt x="565" y="666"/>
                    <a:pt x="565" y="666"/>
                  </a:cubicBezTo>
                  <a:cubicBezTo>
                    <a:pt x="565" y="664"/>
                    <a:pt x="565" y="663"/>
                    <a:pt x="565" y="661"/>
                  </a:cubicBezTo>
                  <a:cubicBezTo>
                    <a:pt x="602" y="689"/>
                    <a:pt x="630" y="728"/>
                    <a:pt x="647" y="771"/>
                  </a:cubicBezTo>
                  <a:cubicBezTo>
                    <a:pt x="642" y="769"/>
                    <a:pt x="637" y="769"/>
                    <a:pt x="631" y="769"/>
                  </a:cubicBezTo>
                  <a:cubicBezTo>
                    <a:pt x="612" y="771"/>
                    <a:pt x="596" y="786"/>
                    <a:pt x="593" y="805"/>
                  </a:cubicBezTo>
                  <a:cubicBezTo>
                    <a:pt x="593" y="809"/>
                    <a:pt x="593" y="812"/>
                    <a:pt x="593" y="816"/>
                  </a:cubicBezTo>
                  <a:cubicBezTo>
                    <a:pt x="600" y="881"/>
                    <a:pt x="600" y="881"/>
                    <a:pt x="600" y="881"/>
                  </a:cubicBezTo>
                  <a:cubicBezTo>
                    <a:pt x="602" y="904"/>
                    <a:pt x="623" y="921"/>
                    <a:pt x="646" y="919"/>
                  </a:cubicBezTo>
                  <a:cubicBezTo>
                    <a:pt x="665" y="917"/>
                    <a:pt x="681" y="902"/>
                    <a:pt x="684" y="883"/>
                  </a:cubicBezTo>
                  <a:cubicBezTo>
                    <a:pt x="684" y="883"/>
                    <a:pt x="684" y="883"/>
                    <a:pt x="684" y="883"/>
                  </a:cubicBezTo>
                  <a:cubicBezTo>
                    <a:pt x="684" y="880"/>
                    <a:pt x="684" y="877"/>
                    <a:pt x="684" y="873"/>
                  </a:cubicBezTo>
                  <a:cubicBezTo>
                    <a:pt x="687" y="772"/>
                    <a:pt x="633" y="678"/>
                    <a:pt x="549" y="627"/>
                  </a:cubicBezTo>
                  <a:cubicBezTo>
                    <a:pt x="546" y="625"/>
                    <a:pt x="542" y="622"/>
                    <a:pt x="538" y="621"/>
                  </a:cubicBezTo>
                  <a:cubicBezTo>
                    <a:pt x="537" y="620"/>
                    <a:pt x="537" y="620"/>
                    <a:pt x="537" y="620"/>
                  </a:cubicBezTo>
                  <a:cubicBezTo>
                    <a:pt x="535" y="619"/>
                    <a:pt x="532" y="618"/>
                    <a:pt x="530" y="617"/>
                  </a:cubicBezTo>
                  <a:cubicBezTo>
                    <a:pt x="534" y="614"/>
                    <a:pt x="538" y="611"/>
                    <a:pt x="542" y="608"/>
                  </a:cubicBezTo>
                  <a:cubicBezTo>
                    <a:pt x="606" y="614"/>
                    <a:pt x="606" y="614"/>
                    <a:pt x="606" y="614"/>
                  </a:cubicBezTo>
                  <a:cubicBezTo>
                    <a:pt x="609" y="615"/>
                    <a:pt x="613" y="615"/>
                    <a:pt x="616" y="614"/>
                  </a:cubicBezTo>
                  <a:cubicBezTo>
                    <a:pt x="635" y="611"/>
                    <a:pt x="650" y="596"/>
                    <a:pt x="652" y="576"/>
                  </a:cubicBezTo>
                  <a:cubicBezTo>
                    <a:pt x="653" y="571"/>
                    <a:pt x="652" y="565"/>
                    <a:pt x="651" y="560"/>
                  </a:cubicBezTo>
                  <a:cubicBezTo>
                    <a:pt x="694" y="577"/>
                    <a:pt x="732" y="606"/>
                    <a:pt x="761" y="643"/>
                  </a:cubicBezTo>
                  <a:cubicBezTo>
                    <a:pt x="759" y="643"/>
                    <a:pt x="757" y="643"/>
                    <a:pt x="755" y="643"/>
                  </a:cubicBezTo>
                  <a:cubicBezTo>
                    <a:pt x="755" y="643"/>
                    <a:pt x="755" y="643"/>
                    <a:pt x="755" y="643"/>
                  </a:cubicBezTo>
                  <a:cubicBezTo>
                    <a:pt x="752" y="643"/>
                    <a:pt x="749" y="644"/>
                    <a:pt x="746" y="646"/>
                  </a:cubicBezTo>
                  <a:cubicBezTo>
                    <a:pt x="735" y="650"/>
                    <a:pt x="727" y="658"/>
                    <a:pt x="723" y="668"/>
                  </a:cubicBezTo>
                  <a:cubicBezTo>
                    <a:pt x="718" y="678"/>
                    <a:pt x="718" y="690"/>
                    <a:pt x="722" y="700"/>
                  </a:cubicBezTo>
                  <a:cubicBezTo>
                    <a:pt x="746" y="762"/>
                    <a:pt x="746" y="762"/>
                    <a:pt x="746" y="762"/>
                  </a:cubicBezTo>
                  <a:cubicBezTo>
                    <a:pt x="753" y="780"/>
                    <a:pt x="772" y="791"/>
                    <a:pt x="791" y="788"/>
                  </a:cubicBezTo>
                  <a:cubicBezTo>
                    <a:pt x="795" y="788"/>
                    <a:pt x="798" y="787"/>
                    <a:pt x="801" y="785"/>
                  </a:cubicBezTo>
                  <a:cubicBezTo>
                    <a:pt x="822" y="777"/>
                    <a:pt x="833" y="753"/>
                    <a:pt x="825" y="732"/>
                  </a:cubicBezTo>
                  <a:cubicBezTo>
                    <a:pt x="825" y="732"/>
                    <a:pt x="825" y="732"/>
                    <a:pt x="825" y="732"/>
                  </a:cubicBezTo>
                  <a:close/>
                  <a:moveTo>
                    <a:pt x="398" y="421"/>
                  </a:moveTo>
                  <a:cubicBezTo>
                    <a:pt x="396" y="424"/>
                    <a:pt x="393" y="425"/>
                    <a:pt x="390" y="425"/>
                  </a:cubicBezTo>
                  <a:cubicBezTo>
                    <a:pt x="389" y="425"/>
                    <a:pt x="387" y="425"/>
                    <a:pt x="386" y="424"/>
                  </a:cubicBezTo>
                  <a:cubicBezTo>
                    <a:pt x="310" y="381"/>
                    <a:pt x="310" y="381"/>
                    <a:pt x="310" y="381"/>
                  </a:cubicBezTo>
                  <a:cubicBezTo>
                    <a:pt x="306" y="379"/>
                    <a:pt x="305" y="373"/>
                    <a:pt x="307" y="369"/>
                  </a:cubicBezTo>
                  <a:cubicBezTo>
                    <a:pt x="309" y="365"/>
                    <a:pt x="315" y="364"/>
                    <a:pt x="319" y="366"/>
                  </a:cubicBezTo>
                  <a:cubicBezTo>
                    <a:pt x="395" y="409"/>
                    <a:pt x="395" y="409"/>
                    <a:pt x="395" y="409"/>
                  </a:cubicBezTo>
                  <a:cubicBezTo>
                    <a:pt x="399" y="412"/>
                    <a:pt x="400" y="417"/>
                    <a:pt x="398" y="421"/>
                  </a:cubicBezTo>
                  <a:close/>
                  <a:moveTo>
                    <a:pt x="551" y="381"/>
                  </a:moveTo>
                  <a:cubicBezTo>
                    <a:pt x="475" y="424"/>
                    <a:pt x="475" y="424"/>
                    <a:pt x="475" y="424"/>
                  </a:cubicBezTo>
                  <a:cubicBezTo>
                    <a:pt x="473" y="425"/>
                    <a:pt x="472" y="425"/>
                    <a:pt x="470" y="425"/>
                  </a:cubicBezTo>
                  <a:cubicBezTo>
                    <a:pt x="467" y="425"/>
                    <a:pt x="464" y="424"/>
                    <a:pt x="463" y="421"/>
                  </a:cubicBezTo>
                  <a:cubicBezTo>
                    <a:pt x="461" y="417"/>
                    <a:pt x="462" y="412"/>
                    <a:pt x="466" y="409"/>
                  </a:cubicBezTo>
                  <a:cubicBezTo>
                    <a:pt x="542" y="366"/>
                    <a:pt x="542" y="366"/>
                    <a:pt x="542" y="366"/>
                  </a:cubicBezTo>
                  <a:cubicBezTo>
                    <a:pt x="546" y="364"/>
                    <a:pt x="551" y="365"/>
                    <a:pt x="554" y="369"/>
                  </a:cubicBezTo>
                  <a:cubicBezTo>
                    <a:pt x="556" y="373"/>
                    <a:pt x="555" y="379"/>
                    <a:pt x="551" y="381"/>
                  </a:cubicBezTo>
                  <a:close/>
                </a:path>
              </a:pathLst>
            </a:custGeom>
            <a:solidFill>
              <a:schemeClr val="bg1"/>
            </a:solidFill>
            <a:ln w="57150">
              <a:solidFill>
                <a:schemeClr val="bg1"/>
              </a:solidFill>
            </a:ln>
            <a:effectLst>
              <a:glow rad="127000">
                <a:schemeClr val="accent6">
                  <a:lumMod val="50000"/>
                  <a:alpha val="40000"/>
                </a:schemeClr>
              </a:glow>
            </a:effectLst>
          </p:spPr>
          <p:txBody>
            <a:bodyPr vert="horz" wrap="square" lIns="82292" tIns="41146" rIns="82292" bIns="41146" numCol="1" anchor="t" anchorCtr="0" compatLnSpc="1">
              <a:prstTxWarp prst="textNoShape">
                <a:avLst/>
              </a:prstTxWarp>
            </a:bodyPr>
            <a:lstStyle/>
            <a:p>
              <a:endParaRPr lang="en-US" sz="1620"/>
            </a:p>
          </p:txBody>
        </p:sp>
        <p:sp>
          <p:nvSpPr>
            <p:cNvPr id="54" name="Freeform 5"/>
            <p:cNvSpPr>
              <a:spLocks noEditPoints="1"/>
            </p:cNvSpPr>
            <p:nvPr/>
          </p:nvSpPr>
          <p:spPr bwMode="auto">
            <a:xfrm>
              <a:off x="5464333" y="2433408"/>
              <a:ext cx="316920" cy="350052"/>
            </a:xfrm>
            <a:custGeom>
              <a:avLst/>
              <a:gdLst>
                <a:gd name="T0" fmla="*/ 801 w 833"/>
                <a:gd name="T1" fmla="*/ 669 h 921"/>
                <a:gd name="T2" fmla="*/ 622 w 833"/>
                <a:gd name="T3" fmla="*/ 451 h 921"/>
                <a:gd name="T4" fmla="*/ 652 w 833"/>
                <a:gd name="T5" fmla="*/ 341 h 921"/>
                <a:gd name="T6" fmla="*/ 755 w 833"/>
                <a:gd name="T7" fmla="*/ 408 h 921"/>
                <a:gd name="T8" fmla="*/ 723 w 833"/>
                <a:gd name="T9" fmla="*/ 433 h 921"/>
                <a:gd name="T10" fmla="*/ 791 w 833"/>
                <a:gd name="T11" fmla="*/ 553 h 921"/>
                <a:gd name="T12" fmla="*/ 825 w 833"/>
                <a:gd name="T13" fmla="*/ 497 h 921"/>
                <a:gd name="T14" fmla="*/ 794 w 833"/>
                <a:gd name="T15" fmla="*/ 423 h 921"/>
                <a:gd name="T16" fmla="*/ 539 w 833"/>
                <a:gd name="T17" fmla="*/ 289 h 921"/>
                <a:gd name="T18" fmla="*/ 544 w 833"/>
                <a:gd name="T19" fmla="*/ 217 h 921"/>
                <a:gd name="T20" fmla="*/ 573 w 833"/>
                <a:gd name="T21" fmla="*/ 72 h 921"/>
                <a:gd name="T22" fmla="*/ 575 w 833"/>
                <a:gd name="T23" fmla="*/ 87 h 921"/>
                <a:gd name="T24" fmla="*/ 692 w 833"/>
                <a:gd name="T25" fmla="*/ 87 h 921"/>
                <a:gd name="T26" fmla="*/ 662 w 833"/>
                <a:gd name="T27" fmla="*/ 8 h 921"/>
                <a:gd name="T28" fmla="*/ 599 w 833"/>
                <a:gd name="T29" fmla="*/ 32 h 921"/>
                <a:gd name="T30" fmla="*/ 440 w 833"/>
                <a:gd name="T31" fmla="*/ 257 h 921"/>
                <a:gd name="T32" fmla="*/ 294 w 833"/>
                <a:gd name="T33" fmla="*/ 32 h 921"/>
                <a:gd name="T34" fmla="*/ 179 w 833"/>
                <a:gd name="T35" fmla="*/ 32 h 921"/>
                <a:gd name="T36" fmla="*/ 264 w 833"/>
                <a:gd name="T37" fmla="*/ 111 h 921"/>
                <a:gd name="T38" fmla="*/ 322 w 833"/>
                <a:gd name="T39" fmla="*/ 78 h 921"/>
                <a:gd name="T40" fmla="*/ 404 w 833"/>
                <a:gd name="T41" fmla="*/ 182 h 921"/>
                <a:gd name="T42" fmla="*/ 350 w 833"/>
                <a:gd name="T43" fmla="*/ 227 h 921"/>
                <a:gd name="T44" fmla="*/ 294 w 833"/>
                <a:gd name="T45" fmla="*/ 289 h 921"/>
                <a:gd name="T46" fmla="*/ 39 w 833"/>
                <a:gd name="T47" fmla="*/ 423 h 921"/>
                <a:gd name="T48" fmla="*/ 8 w 833"/>
                <a:gd name="T49" fmla="*/ 497 h 921"/>
                <a:gd name="T50" fmla="*/ 41 w 833"/>
                <a:gd name="T51" fmla="*/ 553 h 921"/>
                <a:gd name="T52" fmla="*/ 110 w 833"/>
                <a:gd name="T53" fmla="*/ 433 h 921"/>
                <a:gd name="T54" fmla="*/ 77 w 833"/>
                <a:gd name="T55" fmla="*/ 408 h 921"/>
                <a:gd name="T56" fmla="*/ 181 w 833"/>
                <a:gd name="T57" fmla="*/ 341 h 921"/>
                <a:gd name="T58" fmla="*/ 247 w 833"/>
                <a:gd name="T59" fmla="*/ 378 h 921"/>
                <a:gd name="T60" fmla="*/ 39 w 833"/>
                <a:gd name="T61" fmla="*/ 658 h 921"/>
                <a:gd name="T62" fmla="*/ 8 w 833"/>
                <a:gd name="T63" fmla="*/ 732 h 921"/>
                <a:gd name="T64" fmla="*/ 41 w 833"/>
                <a:gd name="T65" fmla="*/ 788 h 921"/>
                <a:gd name="T66" fmla="*/ 110 w 833"/>
                <a:gd name="T67" fmla="*/ 668 h 921"/>
                <a:gd name="T68" fmla="*/ 77 w 833"/>
                <a:gd name="T69" fmla="*/ 643 h 921"/>
                <a:gd name="T70" fmla="*/ 181 w 833"/>
                <a:gd name="T71" fmla="*/ 576 h 921"/>
                <a:gd name="T72" fmla="*/ 292 w 833"/>
                <a:gd name="T73" fmla="*/ 608 h 921"/>
                <a:gd name="T74" fmla="*/ 316 w 833"/>
                <a:gd name="T75" fmla="*/ 620 h 921"/>
                <a:gd name="T76" fmla="*/ 170 w 833"/>
                <a:gd name="T77" fmla="*/ 873 h 921"/>
                <a:gd name="T78" fmla="*/ 208 w 833"/>
                <a:gd name="T79" fmla="*/ 919 h 921"/>
                <a:gd name="T80" fmla="*/ 260 w 833"/>
                <a:gd name="T81" fmla="*/ 805 h 921"/>
                <a:gd name="T82" fmla="*/ 289 w 833"/>
                <a:gd name="T83" fmla="*/ 661 h 921"/>
                <a:gd name="T84" fmla="*/ 292 w 833"/>
                <a:gd name="T85" fmla="*/ 676 h 921"/>
                <a:gd name="T86" fmla="*/ 408 w 833"/>
                <a:gd name="T87" fmla="*/ 675 h 921"/>
                <a:gd name="T88" fmla="*/ 507 w 833"/>
                <a:gd name="T89" fmla="*/ 699 h 921"/>
                <a:gd name="T90" fmla="*/ 565 w 833"/>
                <a:gd name="T91" fmla="*/ 666 h 921"/>
                <a:gd name="T92" fmla="*/ 647 w 833"/>
                <a:gd name="T93" fmla="*/ 771 h 921"/>
                <a:gd name="T94" fmla="*/ 593 w 833"/>
                <a:gd name="T95" fmla="*/ 816 h 921"/>
                <a:gd name="T96" fmla="*/ 684 w 833"/>
                <a:gd name="T97" fmla="*/ 883 h 921"/>
                <a:gd name="T98" fmla="*/ 549 w 833"/>
                <a:gd name="T99" fmla="*/ 627 h 921"/>
                <a:gd name="T100" fmla="*/ 530 w 833"/>
                <a:gd name="T101" fmla="*/ 617 h 921"/>
                <a:gd name="T102" fmla="*/ 616 w 833"/>
                <a:gd name="T103" fmla="*/ 614 h 921"/>
                <a:gd name="T104" fmla="*/ 761 w 833"/>
                <a:gd name="T105" fmla="*/ 643 h 921"/>
                <a:gd name="T106" fmla="*/ 746 w 833"/>
                <a:gd name="T107" fmla="*/ 646 h 921"/>
                <a:gd name="T108" fmla="*/ 746 w 833"/>
                <a:gd name="T109" fmla="*/ 762 h 921"/>
                <a:gd name="T110" fmla="*/ 825 w 833"/>
                <a:gd name="T111" fmla="*/ 732 h 921"/>
                <a:gd name="T112" fmla="*/ 390 w 833"/>
                <a:gd name="T113" fmla="*/ 425 h 921"/>
                <a:gd name="T114" fmla="*/ 307 w 833"/>
                <a:gd name="T115" fmla="*/ 369 h 921"/>
                <a:gd name="T116" fmla="*/ 398 w 833"/>
                <a:gd name="T117" fmla="*/ 421 h 921"/>
                <a:gd name="T118" fmla="*/ 470 w 833"/>
                <a:gd name="T119" fmla="*/ 425 h 921"/>
                <a:gd name="T120" fmla="*/ 542 w 833"/>
                <a:gd name="T121" fmla="*/ 366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921">
                  <a:moveTo>
                    <a:pt x="825" y="732"/>
                  </a:moveTo>
                  <a:cubicBezTo>
                    <a:pt x="820" y="710"/>
                    <a:pt x="811" y="690"/>
                    <a:pt x="801" y="670"/>
                  </a:cubicBezTo>
                  <a:cubicBezTo>
                    <a:pt x="801" y="669"/>
                    <a:pt x="801" y="669"/>
                    <a:pt x="801" y="669"/>
                  </a:cubicBezTo>
                  <a:cubicBezTo>
                    <a:pt x="799" y="665"/>
                    <a:pt x="797" y="662"/>
                    <a:pt x="794" y="658"/>
                  </a:cubicBezTo>
                  <a:cubicBezTo>
                    <a:pt x="753" y="590"/>
                    <a:pt x="684" y="542"/>
                    <a:pt x="606" y="528"/>
                  </a:cubicBezTo>
                  <a:cubicBezTo>
                    <a:pt x="616" y="504"/>
                    <a:pt x="622" y="479"/>
                    <a:pt x="622" y="451"/>
                  </a:cubicBezTo>
                  <a:cubicBezTo>
                    <a:pt x="622" y="426"/>
                    <a:pt x="617" y="402"/>
                    <a:pt x="608" y="380"/>
                  </a:cubicBezTo>
                  <a:cubicBezTo>
                    <a:pt x="611" y="380"/>
                    <a:pt x="613" y="380"/>
                    <a:pt x="616" y="379"/>
                  </a:cubicBezTo>
                  <a:cubicBezTo>
                    <a:pt x="635" y="376"/>
                    <a:pt x="650" y="361"/>
                    <a:pt x="652" y="341"/>
                  </a:cubicBezTo>
                  <a:cubicBezTo>
                    <a:pt x="653" y="336"/>
                    <a:pt x="652" y="331"/>
                    <a:pt x="651" y="326"/>
                  </a:cubicBezTo>
                  <a:cubicBezTo>
                    <a:pt x="694" y="343"/>
                    <a:pt x="732" y="371"/>
                    <a:pt x="761" y="408"/>
                  </a:cubicBezTo>
                  <a:cubicBezTo>
                    <a:pt x="759" y="408"/>
                    <a:pt x="757" y="408"/>
                    <a:pt x="755" y="408"/>
                  </a:cubicBezTo>
                  <a:cubicBezTo>
                    <a:pt x="755" y="408"/>
                    <a:pt x="755" y="408"/>
                    <a:pt x="755" y="408"/>
                  </a:cubicBezTo>
                  <a:cubicBezTo>
                    <a:pt x="752" y="409"/>
                    <a:pt x="749" y="409"/>
                    <a:pt x="746" y="411"/>
                  </a:cubicBezTo>
                  <a:cubicBezTo>
                    <a:pt x="735" y="415"/>
                    <a:pt x="727" y="423"/>
                    <a:pt x="723" y="433"/>
                  </a:cubicBezTo>
                  <a:cubicBezTo>
                    <a:pt x="718" y="444"/>
                    <a:pt x="718" y="455"/>
                    <a:pt x="722" y="466"/>
                  </a:cubicBezTo>
                  <a:cubicBezTo>
                    <a:pt x="746" y="527"/>
                    <a:pt x="746" y="527"/>
                    <a:pt x="746" y="527"/>
                  </a:cubicBezTo>
                  <a:cubicBezTo>
                    <a:pt x="753" y="545"/>
                    <a:pt x="772" y="556"/>
                    <a:pt x="791" y="553"/>
                  </a:cubicBezTo>
                  <a:cubicBezTo>
                    <a:pt x="795" y="553"/>
                    <a:pt x="798" y="552"/>
                    <a:pt x="801" y="551"/>
                  </a:cubicBezTo>
                  <a:cubicBezTo>
                    <a:pt x="822" y="542"/>
                    <a:pt x="833" y="518"/>
                    <a:pt x="825" y="497"/>
                  </a:cubicBezTo>
                  <a:cubicBezTo>
                    <a:pt x="825" y="497"/>
                    <a:pt x="825" y="497"/>
                    <a:pt x="825" y="497"/>
                  </a:cubicBezTo>
                  <a:cubicBezTo>
                    <a:pt x="820" y="475"/>
                    <a:pt x="811" y="455"/>
                    <a:pt x="801" y="436"/>
                  </a:cubicBezTo>
                  <a:cubicBezTo>
                    <a:pt x="801" y="435"/>
                    <a:pt x="801" y="435"/>
                    <a:pt x="801" y="435"/>
                  </a:cubicBezTo>
                  <a:cubicBezTo>
                    <a:pt x="799" y="430"/>
                    <a:pt x="797" y="427"/>
                    <a:pt x="794" y="423"/>
                  </a:cubicBezTo>
                  <a:cubicBezTo>
                    <a:pt x="743" y="339"/>
                    <a:pt x="650" y="286"/>
                    <a:pt x="548" y="289"/>
                  </a:cubicBezTo>
                  <a:cubicBezTo>
                    <a:pt x="545" y="289"/>
                    <a:pt x="542" y="289"/>
                    <a:pt x="539" y="289"/>
                  </a:cubicBezTo>
                  <a:cubicBezTo>
                    <a:pt x="539" y="289"/>
                    <a:pt x="539" y="289"/>
                    <a:pt x="539" y="289"/>
                  </a:cubicBezTo>
                  <a:cubicBezTo>
                    <a:pt x="538" y="289"/>
                    <a:pt x="538" y="289"/>
                    <a:pt x="538" y="289"/>
                  </a:cubicBezTo>
                  <a:cubicBezTo>
                    <a:pt x="544" y="227"/>
                    <a:pt x="544" y="227"/>
                    <a:pt x="544" y="227"/>
                  </a:cubicBezTo>
                  <a:cubicBezTo>
                    <a:pt x="544" y="224"/>
                    <a:pt x="544" y="220"/>
                    <a:pt x="544" y="217"/>
                  </a:cubicBezTo>
                  <a:cubicBezTo>
                    <a:pt x="541" y="198"/>
                    <a:pt x="526" y="183"/>
                    <a:pt x="506" y="181"/>
                  </a:cubicBezTo>
                  <a:cubicBezTo>
                    <a:pt x="501" y="180"/>
                    <a:pt x="495" y="181"/>
                    <a:pt x="490" y="182"/>
                  </a:cubicBezTo>
                  <a:cubicBezTo>
                    <a:pt x="507" y="139"/>
                    <a:pt x="536" y="101"/>
                    <a:pt x="573" y="72"/>
                  </a:cubicBezTo>
                  <a:cubicBezTo>
                    <a:pt x="573" y="74"/>
                    <a:pt x="573" y="76"/>
                    <a:pt x="573" y="78"/>
                  </a:cubicBezTo>
                  <a:cubicBezTo>
                    <a:pt x="573" y="78"/>
                    <a:pt x="573" y="78"/>
                    <a:pt x="573" y="78"/>
                  </a:cubicBezTo>
                  <a:cubicBezTo>
                    <a:pt x="573" y="81"/>
                    <a:pt x="574" y="84"/>
                    <a:pt x="575" y="87"/>
                  </a:cubicBezTo>
                  <a:cubicBezTo>
                    <a:pt x="580" y="98"/>
                    <a:pt x="588" y="106"/>
                    <a:pt x="598" y="111"/>
                  </a:cubicBezTo>
                  <a:cubicBezTo>
                    <a:pt x="608" y="115"/>
                    <a:pt x="620" y="115"/>
                    <a:pt x="630" y="111"/>
                  </a:cubicBezTo>
                  <a:cubicBezTo>
                    <a:pt x="692" y="87"/>
                    <a:pt x="692" y="87"/>
                    <a:pt x="692" y="87"/>
                  </a:cubicBezTo>
                  <a:cubicBezTo>
                    <a:pt x="710" y="80"/>
                    <a:pt x="721" y="61"/>
                    <a:pt x="718" y="42"/>
                  </a:cubicBezTo>
                  <a:cubicBezTo>
                    <a:pt x="717" y="38"/>
                    <a:pt x="717" y="35"/>
                    <a:pt x="715" y="32"/>
                  </a:cubicBezTo>
                  <a:cubicBezTo>
                    <a:pt x="707" y="11"/>
                    <a:pt x="683" y="0"/>
                    <a:pt x="662" y="8"/>
                  </a:cubicBezTo>
                  <a:cubicBezTo>
                    <a:pt x="662" y="8"/>
                    <a:pt x="662" y="8"/>
                    <a:pt x="662" y="8"/>
                  </a:cubicBezTo>
                  <a:cubicBezTo>
                    <a:pt x="640" y="14"/>
                    <a:pt x="619" y="22"/>
                    <a:pt x="600" y="32"/>
                  </a:cubicBezTo>
                  <a:cubicBezTo>
                    <a:pt x="599" y="32"/>
                    <a:pt x="599" y="32"/>
                    <a:pt x="599" y="32"/>
                  </a:cubicBezTo>
                  <a:cubicBezTo>
                    <a:pt x="595" y="34"/>
                    <a:pt x="591" y="36"/>
                    <a:pt x="588" y="39"/>
                  </a:cubicBezTo>
                  <a:cubicBezTo>
                    <a:pt x="511" y="85"/>
                    <a:pt x="460" y="168"/>
                    <a:pt x="454" y="259"/>
                  </a:cubicBezTo>
                  <a:cubicBezTo>
                    <a:pt x="450" y="258"/>
                    <a:pt x="445" y="258"/>
                    <a:pt x="440" y="257"/>
                  </a:cubicBezTo>
                  <a:cubicBezTo>
                    <a:pt x="434" y="167"/>
                    <a:pt x="383" y="85"/>
                    <a:pt x="306" y="39"/>
                  </a:cubicBezTo>
                  <a:cubicBezTo>
                    <a:pt x="303" y="36"/>
                    <a:pt x="299" y="34"/>
                    <a:pt x="295" y="32"/>
                  </a:cubicBezTo>
                  <a:cubicBezTo>
                    <a:pt x="294" y="32"/>
                    <a:pt x="294" y="32"/>
                    <a:pt x="294" y="32"/>
                  </a:cubicBezTo>
                  <a:cubicBezTo>
                    <a:pt x="275" y="22"/>
                    <a:pt x="255" y="14"/>
                    <a:pt x="233" y="8"/>
                  </a:cubicBezTo>
                  <a:cubicBezTo>
                    <a:pt x="233" y="8"/>
                    <a:pt x="233" y="8"/>
                    <a:pt x="233" y="8"/>
                  </a:cubicBezTo>
                  <a:cubicBezTo>
                    <a:pt x="211" y="0"/>
                    <a:pt x="187" y="11"/>
                    <a:pt x="179" y="32"/>
                  </a:cubicBezTo>
                  <a:cubicBezTo>
                    <a:pt x="178" y="35"/>
                    <a:pt x="177" y="38"/>
                    <a:pt x="177" y="42"/>
                  </a:cubicBezTo>
                  <a:cubicBezTo>
                    <a:pt x="174" y="61"/>
                    <a:pt x="185" y="80"/>
                    <a:pt x="203" y="87"/>
                  </a:cubicBezTo>
                  <a:cubicBezTo>
                    <a:pt x="264" y="111"/>
                    <a:pt x="264" y="111"/>
                    <a:pt x="264" y="111"/>
                  </a:cubicBezTo>
                  <a:cubicBezTo>
                    <a:pt x="275" y="115"/>
                    <a:pt x="286" y="115"/>
                    <a:pt x="297" y="111"/>
                  </a:cubicBezTo>
                  <a:cubicBezTo>
                    <a:pt x="307" y="106"/>
                    <a:pt x="315" y="98"/>
                    <a:pt x="319" y="87"/>
                  </a:cubicBezTo>
                  <a:cubicBezTo>
                    <a:pt x="320" y="84"/>
                    <a:pt x="321" y="81"/>
                    <a:pt x="322" y="78"/>
                  </a:cubicBezTo>
                  <a:cubicBezTo>
                    <a:pt x="322" y="78"/>
                    <a:pt x="322" y="78"/>
                    <a:pt x="322" y="78"/>
                  </a:cubicBezTo>
                  <a:cubicBezTo>
                    <a:pt x="322" y="76"/>
                    <a:pt x="322" y="74"/>
                    <a:pt x="322" y="72"/>
                  </a:cubicBezTo>
                  <a:cubicBezTo>
                    <a:pt x="359" y="101"/>
                    <a:pt x="387" y="139"/>
                    <a:pt x="404" y="182"/>
                  </a:cubicBezTo>
                  <a:cubicBezTo>
                    <a:pt x="399" y="181"/>
                    <a:pt x="394" y="180"/>
                    <a:pt x="388" y="181"/>
                  </a:cubicBezTo>
                  <a:cubicBezTo>
                    <a:pt x="369" y="183"/>
                    <a:pt x="353" y="198"/>
                    <a:pt x="351" y="217"/>
                  </a:cubicBezTo>
                  <a:cubicBezTo>
                    <a:pt x="350" y="220"/>
                    <a:pt x="350" y="224"/>
                    <a:pt x="350" y="227"/>
                  </a:cubicBezTo>
                  <a:cubicBezTo>
                    <a:pt x="355" y="271"/>
                    <a:pt x="355" y="271"/>
                    <a:pt x="355" y="271"/>
                  </a:cubicBezTo>
                  <a:cubicBezTo>
                    <a:pt x="339" y="277"/>
                    <a:pt x="324" y="285"/>
                    <a:pt x="311" y="295"/>
                  </a:cubicBezTo>
                  <a:cubicBezTo>
                    <a:pt x="306" y="292"/>
                    <a:pt x="300" y="290"/>
                    <a:pt x="294" y="289"/>
                  </a:cubicBezTo>
                  <a:cubicBezTo>
                    <a:pt x="294" y="289"/>
                    <a:pt x="294" y="289"/>
                    <a:pt x="294" y="289"/>
                  </a:cubicBezTo>
                  <a:cubicBezTo>
                    <a:pt x="291" y="289"/>
                    <a:pt x="288" y="289"/>
                    <a:pt x="285" y="289"/>
                  </a:cubicBezTo>
                  <a:cubicBezTo>
                    <a:pt x="183" y="286"/>
                    <a:pt x="90" y="339"/>
                    <a:pt x="39" y="423"/>
                  </a:cubicBezTo>
                  <a:cubicBezTo>
                    <a:pt x="36" y="427"/>
                    <a:pt x="34" y="430"/>
                    <a:pt x="32" y="435"/>
                  </a:cubicBezTo>
                  <a:cubicBezTo>
                    <a:pt x="32" y="436"/>
                    <a:pt x="32" y="436"/>
                    <a:pt x="32" y="436"/>
                  </a:cubicBezTo>
                  <a:cubicBezTo>
                    <a:pt x="21" y="455"/>
                    <a:pt x="13" y="475"/>
                    <a:pt x="8" y="497"/>
                  </a:cubicBezTo>
                  <a:cubicBezTo>
                    <a:pt x="8" y="497"/>
                    <a:pt x="8" y="497"/>
                    <a:pt x="8" y="497"/>
                  </a:cubicBezTo>
                  <a:cubicBezTo>
                    <a:pt x="0" y="518"/>
                    <a:pt x="11" y="542"/>
                    <a:pt x="32" y="551"/>
                  </a:cubicBezTo>
                  <a:cubicBezTo>
                    <a:pt x="35" y="552"/>
                    <a:pt x="38" y="553"/>
                    <a:pt x="41" y="553"/>
                  </a:cubicBezTo>
                  <a:cubicBezTo>
                    <a:pt x="61" y="556"/>
                    <a:pt x="80" y="545"/>
                    <a:pt x="87" y="527"/>
                  </a:cubicBezTo>
                  <a:cubicBezTo>
                    <a:pt x="111" y="466"/>
                    <a:pt x="111" y="466"/>
                    <a:pt x="111" y="466"/>
                  </a:cubicBezTo>
                  <a:cubicBezTo>
                    <a:pt x="115" y="455"/>
                    <a:pt x="115" y="444"/>
                    <a:pt x="110" y="433"/>
                  </a:cubicBezTo>
                  <a:cubicBezTo>
                    <a:pt x="106" y="423"/>
                    <a:pt x="97" y="415"/>
                    <a:pt x="87" y="411"/>
                  </a:cubicBezTo>
                  <a:cubicBezTo>
                    <a:pt x="84" y="409"/>
                    <a:pt x="81" y="409"/>
                    <a:pt x="77" y="408"/>
                  </a:cubicBezTo>
                  <a:cubicBezTo>
                    <a:pt x="77" y="408"/>
                    <a:pt x="77" y="408"/>
                    <a:pt x="77" y="408"/>
                  </a:cubicBezTo>
                  <a:cubicBezTo>
                    <a:pt x="76" y="408"/>
                    <a:pt x="74" y="408"/>
                    <a:pt x="72" y="408"/>
                  </a:cubicBezTo>
                  <a:cubicBezTo>
                    <a:pt x="101" y="371"/>
                    <a:pt x="139" y="343"/>
                    <a:pt x="182" y="326"/>
                  </a:cubicBezTo>
                  <a:cubicBezTo>
                    <a:pt x="181" y="331"/>
                    <a:pt x="180" y="336"/>
                    <a:pt x="181" y="341"/>
                  </a:cubicBezTo>
                  <a:cubicBezTo>
                    <a:pt x="183" y="361"/>
                    <a:pt x="197" y="376"/>
                    <a:pt x="217" y="379"/>
                  </a:cubicBezTo>
                  <a:cubicBezTo>
                    <a:pt x="220" y="380"/>
                    <a:pt x="223" y="380"/>
                    <a:pt x="227" y="379"/>
                  </a:cubicBezTo>
                  <a:cubicBezTo>
                    <a:pt x="247" y="378"/>
                    <a:pt x="247" y="378"/>
                    <a:pt x="247" y="378"/>
                  </a:cubicBezTo>
                  <a:cubicBezTo>
                    <a:pt x="237" y="400"/>
                    <a:pt x="232" y="425"/>
                    <a:pt x="232" y="451"/>
                  </a:cubicBezTo>
                  <a:cubicBezTo>
                    <a:pt x="232" y="478"/>
                    <a:pt x="237" y="502"/>
                    <a:pt x="247" y="525"/>
                  </a:cubicBezTo>
                  <a:cubicBezTo>
                    <a:pt x="160" y="535"/>
                    <a:pt x="83" y="585"/>
                    <a:pt x="39" y="658"/>
                  </a:cubicBezTo>
                  <a:cubicBezTo>
                    <a:pt x="36" y="662"/>
                    <a:pt x="34" y="665"/>
                    <a:pt x="32" y="669"/>
                  </a:cubicBezTo>
                  <a:cubicBezTo>
                    <a:pt x="32" y="670"/>
                    <a:pt x="32" y="670"/>
                    <a:pt x="32" y="670"/>
                  </a:cubicBezTo>
                  <a:cubicBezTo>
                    <a:pt x="21" y="690"/>
                    <a:pt x="13" y="710"/>
                    <a:pt x="8" y="732"/>
                  </a:cubicBezTo>
                  <a:cubicBezTo>
                    <a:pt x="8" y="732"/>
                    <a:pt x="8" y="732"/>
                    <a:pt x="8" y="732"/>
                  </a:cubicBezTo>
                  <a:cubicBezTo>
                    <a:pt x="0" y="753"/>
                    <a:pt x="11" y="777"/>
                    <a:pt x="32" y="785"/>
                  </a:cubicBezTo>
                  <a:cubicBezTo>
                    <a:pt x="35" y="787"/>
                    <a:pt x="38" y="788"/>
                    <a:pt x="41" y="788"/>
                  </a:cubicBezTo>
                  <a:cubicBezTo>
                    <a:pt x="61" y="791"/>
                    <a:pt x="80" y="780"/>
                    <a:pt x="87" y="762"/>
                  </a:cubicBezTo>
                  <a:cubicBezTo>
                    <a:pt x="111" y="700"/>
                    <a:pt x="111" y="700"/>
                    <a:pt x="111" y="700"/>
                  </a:cubicBezTo>
                  <a:cubicBezTo>
                    <a:pt x="115" y="690"/>
                    <a:pt x="115" y="678"/>
                    <a:pt x="110" y="668"/>
                  </a:cubicBezTo>
                  <a:cubicBezTo>
                    <a:pt x="106" y="658"/>
                    <a:pt x="97" y="650"/>
                    <a:pt x="87" y="646"/>
                  </a:cubicBezTo>
                  <a:cubicBezTo>
                    <a:pt x="84" y="644"/>
                    <a:pt x="81" y="643"/>
                    <a:pt x="77" y="643"/>
                  </a:cubicBezTo>
                  <a:cubicBezTo>
                    <a:pt x="77" y="643"/>
                    <a:pt x="77" y="643"/>
                    <a:pt x="77" y="643"/>
                  </a:cubicBezTo>
                  <a:cubicBezTo>
                    <a:pt x="76" y="643"/>
                    <a:pt x="74" y="643"/>
                    <a:pt x="72" y="643"/>
                  </a:cubicBezTo>
                  <a:cubicBezTo>
                    <a:pt x="101" y="606"/>
                    <a:pt x="139" y="577"/>
                    <a:pt x="182" y="560"/>
                  </a:cubicBezTo>
                  <a:cubicBezTo>
                    <a:pt x="181" y="565"/>
                    <a:pt x="180" y="571"/>
                    <a:pt x="181" y="576"/>
                  </a:cubicBezTo>
                  <a:cubicBezTo>
                    <a:pt x="183" y="596"/>
                    <a:pt x="197" y="611"/>
                    <a:pt x="217" y="614"/>
                  </a:cubicBezTo>
                  <a:cubicBezTo>
                    <a:pt x="220" y="615"/>
                    <a:pt x="223" y="615"/>
                    <a:pt x="227" y="614"/>
                  </a:cubicBezTo>
                  <a:cubicBezTo>
                    <a:pt x="292" y="608"/>
                    <a:pt x="292" y="608"/>
                    <a:pt x="292" y="608"/>
                  </a:cubicBezTo>
                  <a:cubicBezTo>
                    <a:pt x="297" y="607"/>
                    <a:pt x="302" y="606"/>
                    <a:pt x="306" y="604"/>
                  </a:cubicBezTo>
                  <a:cubicBezTo>
                    <a:pt x="312" y="609"/>
                    <a:pt x="318" y="613"/>
                    <a:pt x="324" y="617"/>
                  </a:cubicBezTo>
                  <a:cubicBezTo>
                    <a:pt x="321" y="618"/>
                    <a:pt x="319" y="619"/>
                    <a:pt x="316" y="620"/>
                  </a:cubicBezTo>
                  <a:cubicBezTo>
                    <a:pt x="315" y="621"/>
                    <a:pt x="315" y="621"/>
                    <a:pt x="315" y="621"/>
                  </a:cubicBezTo>
                  <a:cubicBezTo>
                    <a:pt x="311" y="622"/>
                    <a:pt x="308" y="625"/>
                    <a:pt x="304" y="627"/>
                  </a:cubicBezTo>
                  <a:cubicBezTo>
                    <a:pt x="220" y="678"/>
                    <a:pt x="166" y="772"/>
                    <a:pt x="170" y="873"/>
                  </a:cubicBezTo>
                  <a:cubicBezTo>
                    <a:pt x="170" y="877"/>
                    <a:pt x="170" y="880"/>
                    <a:pt x="170" y="883"/>
                  </a:cubicBezTo>
                  <a:cubicBezTo>
                    <a:pt x="170" y="883"/>
                    <a:pt x="170" y="883"/>
                    <a:pt x="170" y="883"/>
                  </a:cubicBezTo>
                  <a:cubicBezTo>
                    <a:pt x="173" y="902"/>
                    <a:pt x="188" y="917"/>
                    <a:pt x="208" y="919"/>
                  </a:cubicBezTo>
                  <a:cubicBezTo>
                    <a:pt x="231" y="921"/>
                    <a:pt x="252" y="904"/>
                    <a:pt x="254" y="881"/>
                  </a:cubicBezTo>
                  <a:cubicBezTo>
                    <a:pt x="260" y="816"/>
                    <a:pt x="260" y="816"/>
                    <a:pt x="260" y="816"/>
                  </a:cubicBezTo>
                  <a:cubicBezTo>
                    <a:pt x="261" y="812"/>
                    <a:pt x="261" y="809"/>
                    <a:pt x="260" y="805"/>
                  </a:cubicBezTo>
                  <a:cubicBezTo>
                    <a:pt x="257" y="786"/>
                    <a:pt x="242" y="771"/>
                    <a:pt x="222" y="769"/>
                  </a:cubicBezTo>
                  <a:cubicBezTo>
                    <a:pt x="217" y="769"/>
                    <a:pt x="212" y="769"/>
                    <a:pt x="206" y="771"/>
                  </a:cubicBezTo>
                  <a:cubicBezTo>
                    <a:pt x="224" y="728"/>
                    <a:pt x="252" y="689"/>
                    <a:pt x="289" y="661"/>
                  </a:cubicBezTo>
                  <a:cubicBezTo>
                    <a:pt x="289" y="663"/>
                    <a:pt x="289" y="664"/>
                    <a:pt x="289" y="666"/>
                  </a:cubicBezTo>
                  <a:cubicBezTo>
                    <a:pt x="289" y="666"/>
                    <a:pt x="289" y="666"/>
                    <a:pt x="289" y="666"/>
                  </a:cubicBezTo>
                  <a:cubicBezTo>
                    <a:pt x="290" y="669"/>
                    <a:pt x="290" y="673"/>
                    <a:pt x="292" y="676"/>
                  </a:cubicBezTo>
                  <a:cubicBezTo>
                    <a:pt x="296" y="686"/>
                    <a:pt x="304" y="694"/>
                    <a:pt x="314" y="699"/>
                  </a:cubicBezTo>
                  <a:cubicBezTo>
                    <a:pt x="324" y="703"/>
                    <a:pt x="336" y="704"/>
                    <a:pt x="346" y="699"/>
                  </a:cubicBezTo>
                  <a:cubicBezTo>
                    <a:pt x="408" y="675"/>
                    <a:pt x="408" y="675"/>
                    <a:pt x="408" y="675"/>
                  </a:cubicBezTo>
                  <a:cubicBezTo>
                    <a:pt x="416" y="672"/>
                    <a:pt x="422" y="667"/>
                    <a:pt x="427" y="660"/>
                  </a:cubicBezTo>
                  <a:cubicBezTo>
                    <a:pt x="431" y="667"/>
                    <a:pt x="438" y="672"/>
                    <a:pt x="446" y="675"/>
                  </a:cubicBezTo>
                  <a:cubicBezTo>
                    <a:pt x="507" y="699"/>
                    <a:pt x="507" y="699"/>
                    <a:pt x="507" y="699"/>
                  </a:cubicBezTo>
                  <a:cubicBezTo>
                    <a:pt x="518" y="704"/>
                    <a:pt x="529" y="703"/>
                    <a:pt x="540" y="699"/>
                  </a:cubicBezTo>
                  <a:cubicBezTo>
                    <a:pt x="550" y="694"/>
                    <a:pt x="558" y="686"/>
                    <a:pt x="562" y="676"/>
                  </a:cubicBezTo>
                  <a:cubicBezTo>
                    <a:pt x="563" y="673"/>
                    <a:pt x="564" y="669"/>
                    <a:pt x="565" y="666"/>
                  </a:cubicBezTo>
                  <a:cubicBezTo>
                    <a:pt x="565" y="666"/>
                    <a:pt x="565" y="666"/>
                    <a:pt x="565" y="666"/>
                  </a:cubicBezTo>
                  <a:cubicBezTo>
                    <a:pt x="565" y="664"/>
                    <a:pt x="565" y="663"/>
                    <a:pt x="565" y="661"/>
                  </a:cubicBezTo>
                  <a:cubicBezTo>
                    <a:pt x="602" y="689"/>
                    <a:pt x="630" y="728"/>
                    <a:pt x="647" y="771"/>
                  </a:cubicBezTo>
                  <a:cubicBezTo>
                    <a:pt x="642" y="769"/>
                    <a:pt x="637" y="769"/>
                    <a:pt x="631" y="769"/>
                  </a:cubicBezTo>
                  <a:cubicBezTo>
                    <a:pt x="612" y="771"/>
                    <a:pt x="596" y="786"/>
                    <a:pt x="593" y="805"/>
                  </a:cubicBezTo>
                  <a:cubicBezTo>
                    <a:pt x="593" y="809"/>
                    <a:pt x="593" y="812"/>
                    <a:pt x="593" y="816"/>
                  </a:cubicBezTo>
                  <a:cubicBezTo>
                    <a:pt x="600" y="881"/>
                    <a:pt x="600" y="881"/>
                    <a:pt x="600" y="881"/>
                  </a:cubicBezTo>
                  <a:cubicBezTo>
                    <a:pt x="602" y="904"/>
                    <a:pt x="623" y="921"/>
                    <a:pt x="646" y="919"/>
                  </a:cubicBezTo>
                  <a:cubicBezTo>
                    <a:pt x="665" y="917"/>
                    <a:pt x="681" y="902"/>
                    <a:pt x="684" y="883"/>
                  </a:cubicBezTo>
                  <a:cubicBezTo>
                    <a:pt x="684" y="883"/>
                    <a:pt x="684" y="883"/>
                    <a:pt x="684" y="883"/>
                  </a:cubicBezTo>
                  <a:cubicBezTo>
                    <a:pt x="684" y="880"/>
                    <a:pt x="684" y="877"/>
                    <a:pt x="684" y="873"/>
                  </a:cubicBezTo>
                  <a:cubicBezTo>
                    <a:pt x="687" y="772"/>
                    <a:pt x="633" y="678"/>
                    <a:pt x="549" y="627"/>
                  </a:cubicBezTo>
                  <a:cubicBezTo>
                    <a:pt x="546" y="625"/>
                    <a:pt x="542" y="622"/>
                    <a:pt x="538" y="621"/>
                  </a:cubicBezTo>
                  <a:cubicBezTo>
                    <a:pt x="537" y="620"/>
                    <a:pt x="537" y="620"/>
                    <a:pt x="537" y="620"/>
                  </a:cubicBezTo>
                  <a:cubicBezTo>
                    <a:pt x="535" y="619"/>
                    <a:pt x="532" y="618"/>
                    <a:pt x="530" y="617"/>
                  </a:cubicBezTo>
                  <a:cubicBezTo>
                    <a:pt x="534" y="614"/>
                    <a:pt x="538" y="611"/>
                    <a:pt x="542" y="608"/>
                  </a:cubicBezTo>
                  <a:cubicBezTo>
                    <a:pt x="606" y="614"/>
                    <a:pt x="606" y="614"/>
                    <a:pt x="606" y="614"/>
                  </a:cubicBezTo>
                  <a:cubicBezTo>
                    <a:pt x="609" y="615"/>
                    <a:pt x="613" y="615"/>
                    <a:pt x="616" y="614"/>
                  </a:cubicBezTo>
                  <a:cubicBezTo>
                    <a:pt x="635" y="611"/>
                    <a:pt x="650" y="596"/>
                    <a:pt x="652" y="576"/>
                  </a:cubicBezTo>
                  <a:cubicBezTo>
                    <a:pt x="653" y="571"/>
                    <a:pt x="652" y="565"/>
                    <a:pt x="651" y="560"/>
                  </a:cubicBezTo>
                  <a:cubicBezTo>
                    <a:pt x="694" y="577"/>
                    <a:pt x="732" y="606"/>
                    <a:pt x="761" y="643"/>
                  </a:cubicBezTo>
                  <a:cubicBezTo>
                    <a:pt x="759" y="643"/>
                    <a:pt x="757" y="643"/>
                    <a:pt x="755" y="643"/>
                  </a:cubicBezTo>
                  <a:cubicBezTo>
                    <a:pt x="755" y="643"/>
                    <a:pt x="755" y="643"/>
                    <a:pt x="755" y="643"/>
                  </a:cubicBezTo>
                  <a:cubicBezTo>
                    <a:pt x="752" y="643"/>
                    <a:pt x="749" y="644"/>
                    <a:pt x="746" y="646"/>
                  </a:cubicBezTo>
                  <a:cubicBezTo>
                    <a:pt x="735" y="650"/>
                    <a:pt x="727" y="658"/>
                    <a:pt x="723" y="668"/>
                  </a:cubicBezTo>
                  <a:cubicBezTo>
                    <a:pt x="718" y="678"/>
                    <a:pt x="718" y="690"/>
                    <a:pt x="722" y="700"/>
                  </a:cubicBezTo>
                  <a:cubicBezTo>
                    <a:pt x="746" y="762"/>
                    <a:pt x="746" y="762"/>
                    <a:pt x="746" y="762"/>
                  </a:cubicBezTo>
                  <a:cubicBezTo>
                    <a:pt x="753" y="780"/>
                    <a:pt x="772" y="791"/>
                    <a:pt x="791" y="788"/>
                  </a:cubicBezTo>
                  <a:cubicBezTo>
                    <a:pt x="795" y="788"/>
                    <a:pt x="798" y="787"/>
                    <a:pt x="801" y="785"/>
                  </a:cubicBezTo>
                  <a:cubicBezTo>
                    <a:pt x="822" y="777"/>
                    <a:pt x="833" y="753"/>
                    <a:pt x="825" y="732"/>
                  </a:cubicBezTo>
                  <a:cubicBezTo>
                    <a:pt x="825" y="732"/>
                    <a:pt x="825" y="732"/>
                    <a:pt x="825" y="732"/>
                  </a:cubicBezTo>
                  <a:close/>
                  <a:moveTo>
                    <a:pt x="398" y="421"/>
                  </a:moveTo>
                  <a:cubicBezTo>
                    <a:pt x="396" y="424"/>
                    <a:pt x="393" y="425"/>
                    <a:pt x="390" y="425"/>
                  </a:cubicBezTo>
                  <a:cubicBezTo>
                    <a:pt x="389" y="425"/>
                    <a:pt x="387" y="425"/>
                    <a:pt x="386" y="424"/>
                  </a:cubicBezTo>
                  <a:cubicBezTo>
                    <a:pt x="310" y="381"/>
                    <a:pt x="310" y="381"/>
                    <a:pt x="310" y="381"/>
                  </a:cubicBezTo>
                  <a:cubicBezTo>
                    <a:pt x="306" y="379"/>
                    <a:pt x="305" y="373"/>
                    <a:pt x="307" y="369"/>
                  </a:cubicBezTo>
                  <a:cubicBezTo>
                    <a:pt x="309" y="365"/>
                    <a:pt x="315" y="364"/>
                    <a:pt x="319" y="366"/>
                  </a:cubicBezTo>
                  <a:cubicBezTo>
                    <a:pt x="395" y="409"/>
                    <a:pt x="395" y="409"/>
                    <a:pt x="395" y="409"/>
                  </a:cubicBezTo>
                  <a:cubicBezTo>
                    <a:pt x="399" y="412"/>
                    <a:pt x="400" y="417"/>
                    <a:pt x="398" y="421"/>
                  </a:cubicBezTo>
                  <a:close/>
                  <a:moveTo>
                    <a:pt x="551" y="381"/>
                  </a:moveTo>
                  <a:cubicBezTo>
                    <a:pt x="475" y="424"/>
                    <a:pt x="475" y="424"/>
                    <a:pt x="475" y="424"/>
                  </a:cubicBezTo>
                  <a:cubicBezTo>
                    <a:pt x="473" y="425"/>
                    <a:pt x="472" y="425"/>
                    <a:pt x="470" y="425"/>
                  </a:cubicBezTo>
                  <a:cubicBezTo>
                    <a:pt x="467" y="425"/>
                    <a:pt x="464" y="424"/>
                    <a:pt x="463" y="421"/>
                  </a:cubicBezTo>
                  <a:cubicBezTo>
                    <a:pt x="461" y="417"/>
                    <a:pt x="462" y="412"/>
                    <a:pt x="466" y="409"/>
                  </a:cubicBezTo>
                  <a:cubicBezTo>
                    <a:pt x="542" y="366"/>
                    <a:pt x="542" y="366"/>
                    <a:pt x="542" y="366"/>
                  </a:cubicBezTo>
                  <a:cubicBezTo>
                    <a:pt x="546" y="364"/>
                    <a:pt x="551" y="365"/>
                    <a:pt x="554" y="369"/>
                  </a:cubicBezTo>
                  <a:cubicBezTo>
                    <a:pt x="556" y="373"/>
                    <a:pt x="555" y="379"/>
                    <a:pt x="551" y="381"/>
                  </a:cubicBezTo>
                  <a:close/>
                </a:path>
              </a:pathLst>
            </a:custGeom>
            <a:solidFill>
              <a:schemeClr val="accent6">
                <a:lumMod val="50000"/>
              </a:schemeClr>
            </a:solidFill>
            <a:ln>
              <a:noFill/>
            </a:ln>
          </p:spPr>
          <p:txBody>
            <a:bodyPr vert="horz" wrap="square" lIns="82292" tIns="41146" rIns="82292" bIns="41146" numCol="1" anchor="t" anchorCtr="0" compatLnSpc="1">
              <a:prstTxWarp prst="textNoShape">
                <a:avLst/>
              </a:prstTxWarp>
            </a:bodyPr>
            <a:lstStyle/>
            <a:p>
              <a:endParaRPr lang="en-US" sz="1620"/>
            </a:p>
          </p:txBody>
        </p:sp>
      </p:grpSp>
    </p:spTree>
    <p:extLst>
      <p:ext uri="{BB962C8B-B14F-4D97-AF65-F5344CB8AC3E}">
        <p14:creationId xmlns:p14="http://schemas.microsoft.com/office/powerpoint/2010/main" val="465430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nodeType="afterEffect">
                                  <p:stCondLst>
                                    <p:cond delay="0"/>
                                  </p:stCondLst>
                                  <p:childTnLst>
                                    <p:set>
                                      <p:cBhvr>
                                        <p:cTn id="39" dur="1" fill="hold">
                                          <p:stCondLst>
                                            <p:cond delay="0"/>
                                          </p:stCondLst>
                                        </p:cTn>
                                        <p:tgtEl>
                                          <p:spTgt spid="80"/>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4" grpId="0"/>
      <p:bldP spid="8" grpId="0" animBg="1"/>
      <p:bldP spid="9" grpId="0" animBg="1"/>
      <p:bldP spid="14" grpId="0" animBg="1"/>
      <p:bldP spid="117"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Oval 107"/>
          <p:cNvSpPr/>
          <p:nvPr/>
        </p:nvSpPr>
        <p:spPr>
          <a:xfrm>
            <a:off x="3431373" y="1361994"/>
            <a:ext cx="2696029" cy="2696029"/>
          </a:xfrm>
          <a:prstGeom prst="ellipse">
            <a:avLst/>
          </a:prstGeom>
          <a:noFill/>
          <a:ln w="88900" cap="rnd">
            <a:solidFill>
              <a:srgbClr val="3D6D89">
                <a:alpha val="34902"/>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grpSp>
        <p:nvGrpSpPr>
          <p:cNvPr id="6" name="Group 5"/>
          <p:cNvGrpSpPr/>
          <p:nvPr/>
        </p:nvGrpSpPr>
        <p:grpSpPr>
          <a:xfrm>
            <a:off x="3500502" y="1431123"/>
            <a:ext cx="2557771" cy="2557771"/>
            <a:chOff x="3889447" y="1590137"/>
            <a:chExt cx="2841968" cy="2841968"/>
          </a:xfrm>
        </p:grpSpPr>
        <p:sp>
          <p:nvSpPr>
            <p:cNvPr id="88" name="Line 8"/>
            <p:cNvSpPr>
              <a:spLocks noChangeShapeType="1"/>
            </p:cNvSpPr>
            <p:nvPr/>
          </p:nvSpPr>
          <p:spPr bwMode="auto">
            <a:xfrm>
              <a:off x="5921375" y="2574925"/>
              <a:ext cx="733230" cy="0"/>
            </a:xfrm>
            <a:prstGeom prst="line">
              <a:avLst/>
            </a:prstGeom>
            <a:noFill/>
            <a:ln w="25400" cap="rnd">
              <a:solidFill>
                <a:srgbClr val="EA0000"/>
              </a:solidFill>
              <a:prstDash val="solid"/>
              <a:round/>
              <a:headEnd/>
              <a:tailEnd/>
            </a:ln>
            <a:extLst>
              <a:ext uri="{909E8E84-426E-40dd-AFC4-6F175D3DCCD1}">
                <a14:hiddenFill xmlns:a14="http://schemas.microsoft.com/office/drawing/2010/main" xmlns="">
                  <a:noFill/>
                </a14:hiddenFill>
              </a:ext>
            </a:extLst>
          </p:spPr>
          <p:txBody>
            <a:bodyPr vert="horz" wrap="square" lIns="82296" tIns="41148" rIns="82296" bIns="41148" numCol="1" anchor="t" anchorCtr="0" compatLnSpc="1">
              <a:prstTxWarp prst="textNoShape">
                <a:avLst/>
              </a:prstTxWarp>
            </a:bodyPr>
            <a:lstStyle/>
            <a:p>
              <a:endParaRPr lang="en-US" sz="1620"/>
            </a:p>
          </p:txBody>
        </p:sp>
        <p:sp>
          <p:nvSpPr>
            <p:cNvPr id="98" name="Arc 97"/>
            <p:cNvSpPr/>
            <p:nvPr/>
          </p:nvSpPr>
          <p:spPr>
            <a:xfrm>
              <a:off x="3889447" y="1590137"/>
              <a:ext cx="2841968" cy="2841968"/>
            </a:xfrm>
            <a:prstGeom prst="arc">
              <a:avLst>
                <a:gd name="adj1" fmla="val 20309435"/>
                <a:gd name="adj2" fmla="val 20699037"/>
              </a:avLst>
            </a:prstGeom>
            <a:noFill/>
            <a:ln w="25400" cap="rnd">
              <a:solidFill>
                <a:srgbClr val="EA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grpSp>
      <p:sp>
        <p:nvSpPr>
          <p:cNvPr id="75" name="Arc 74"/>
          <p:cNvSpPr/>
          <p:nvPr/>
        </p:nvSpPr>
        <p:spPr>
          <a:xfrm>
            <a:off x="3223988" y="1154609"/>
            <a:ext cx="3110804" cy="3110804"/>
          </a:xfrm>
          <a:prstGeom prst="arc">
            <a:avLst>
              <a:gd name="adj1" fmla="val 15054812"/>
              <a:gd name="adj2" fmla="val 18203132"/>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76" name="Arc 75"/>
          <p:cNvSpPr/>
          <p:nvPr/>
        </p:nvSpPr>
        <p:spPr>
          <a:xfrm>
            <a:off x="3535066" y="1465687"/>
            <a:ext cx="2488644" cy="2488644"/>
          </a:xfrm>
          <a:prstGeom prst="arc">
            <a:avLst>
              <a:gd name="adj1" fmla="val 20913742"/>
              <a:gd name="adj2" fmla="val 3056676"/>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2" name="Title 1"/>
          <p:cNvSpPr>
            <a:spLocks noGrp="1"/>
          </p:cNvSpPr>
          <p:nvPr>
            <p:ph type="title"/>
          </p:nvPr>
        </p:nvSpPr>
        <p:spPr/>
        <p:txBody>
          <a:bodyPr/>
          <a:lstStyle/>
          <a:p>
            <a:r>
              <a:rPr lang="en-US" dirty="0" smtClean="0"/>
              <a:t>Exploit Techniques</a:t>
            </a:r>
            <a:endParaRPr lang="en-US" dirty="0"/>
          </a:p>
        </p:txBody>
      </p:sp>
      <p:sp>
        <p:nvSpPr>
          <p:cNvPr id="27" name="TextBox 26"/>
          <p:cNvSpPr txBox="1"/>
          <p:nvPr/>
        </p:nvSpPr>
        <p:spPr>
          <a:xfrm>
            <a:off x="3951378" y="3035969"/>
            <a:ext cx="1656023" cy="504108"/>
          </a:xfrm>
          <a:prstGeom prst="rect">
            <a:avLst/>
          </a:prstGeom>
          <a:noFill/>
        </p:spPr>
        <p:txBody>
          <a:bodyPr wrap="none" lIns="82292" tIns="41146" rIns="82292" bIns="41146" rtlCol="0" anchor="t" anchorCtr="1">
            <a:spAutoFit/>
          </a:bodyPr>
          <a:lstStyle/>
          <a:p>
            <a:pPr algn="ctr">
              <a:lnSpc>
                <a:spcPct val="95000"/>
              </a:lnSpc>
            </a:pPr>
            <a:r>
              <a:rPr lang="en-US" sz="1440" b="1" dirty="0"/>
              <a:t>Normal Application</a:t>
            </a:r>
            <a:br>
              <a:rPr lang="en-US" sz="1440" b="1" dirty="0"/>
            </a:br>
            <a:r>
              <a:rPr lang="en-US" sz="1440" b="1" dirty="0"/>
              <a:t>Execution</a:t>
            </a:r>
          </a:p>
        </p:txBody>
      </p:sp>
      <p:grpSp>
        <p:nvGrpSpPr>
          <p:cNvPr id="128" name="Group 127"/>
          <p:cNvGrpSpPr/>
          <p:nvPr/>
        </p:nvGrpSpPr>
        <p:grpSpPr>
          <a:xfrm>
            <a:off x="4144927" y="2293810"/>
            <a:ext cx="991842" cy="665785"/>
            <a:chOff x="4605474" y="2587080"/>
            <a:chExt cx="1102047" cy="739761"/>
          </a:xfrm>
        </p:grpSpPr>
        <p:sp>
          <p:nvSpPr>
            <p:cNvPr id="23" name="Freeform 5"/>
            <p:cNvSpPr>
              <a:spLocks/>
            </p:cNvSpPr>
            <p:nvPr/>
          </p:nvSpPr>
          <p:spPr bwMode="auto">
            <a:xfrm>
              <a:off x="4605474" y="2587080"/>
              <a:ext cx="453784" cy="724428"/>
            </a:xfrm>
            <a:custGeom>
              <a:avLst/>
              <a:gdLst>
                <a:gd name="T0" fmla="*/ 94 w 138"/>
                <a:gd name="T1" fmla="*/ 190 h 237"/>
                <a:gd name="T2" fmla="*/ 94 w 138"/>
                <a:gd name="T3" fmla="*/ 147 h 237"/>
                <a:gd name="T4" fmla="*/ 14 w 138"/>
                <a:gd name="T5" fmla="*/ 147 h 237"/>
                <a:gd name="T6" fmla="*/ 14 w 138"/>
                <a:gd name="T7" fmla="*/ 15 h 237"/>
                <a:gd name="T8" fmla="*/ 15 w 138"/>
                <a:gd name="T9" fmla="*/ 14 h 237"/>
                <a:gd name="T10" fmla="*/ 124 w 138"/>
                <a:gd name="T11" fmla="*/ 14 h 237"/>
                <a:gd name="T12" fmla="*/ 124 w 138"/>
                <a:gd name="T13" fmla="*/ 15 h 237"/>
                <a:gd name="T14" fmla="*/ 124 w 138"/>
                <a:gd name="T15" fmla="*/ 24 h 237"/>
                <a:gd name="T16" fmla="*/ 138 w 138"/>
                <a:gd name="T17" fmla="*/ 24 h 237"/>
                <a:gd name="T18" fmla="*/ 138 w 138"/>
                <a:gd name="T19" fmla="*/ 15 h 237"/>
                <a:gd name="T20" fmla="*/ 124 w 138"/>
                <a:gd name="T21" fmla="*/ 0 h 237"/>
                <a:gd name="T22" fmla="*/ 15 w 138"/>
                <a:gd name="T23" fmla="*/ 0 h 237"/>
                <a:gd name="T24" fmla="*/ 0 w 138"/>
                <a:gd name="T25" fmla="*/ 15 h 237"/>
                <a:gd name="T26" fmla="*/ 0 w 138"/>
                <a:gd name="T27" fmla="*/ 222 h 237"/>
                <a:gd name="T28" fmla="*/ 15 w 138"/>
                <a:gd name="T29" fmla="*/ 237 h 237"/>
                <a:gd name="T30" fmla="*/ 124 w 138"/>
                <a:gd name="T31" fmla="*/ 237 h 237"/>
                <a:gd name="T32" fmla="*/ 138 w 138"/>
                <a:gd name="T33" fmla="*/ 222 h 237"/>
                <a:gd name="T34" fmla="*/ 138 w 138"/>
                <a:gd name="T35" fmla="*/ 215 h 237"/>
                <a:gd name="T36" fmla="*/ 118 w 138"/>
                <a:gd name="T37" fmla="*/ 215 h 237"/>
                <a:gd name="T38" fmla="*/ 94 w 138"/>
                <a:gd name="T39" fmla="*/ 19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237">
                  <a:moveTo>
                    <a:pt x="94" y="190"/>
                  </a:moveTo>
                  <a:cubicBezTo>
                    <a:pt x="94" y="147"/>
                    <a:pt x="94" y="147"/>
                    <a:pt x="94" y="147"/>
                  </a:cubicBezTo>
                  <a:cubicBezTo>
                    <a:pt x="14" y="147"/>
                    <a:pt x="14" y="147"/>
                    <a:pt x="14" y="147"/>
                  </a:cubicBezTo>
                  <a:cubicBezTo>
                    <a:pt x="14" y="15"/>
                    <a:pt x="14" y="15"/>
                    <a:pt x="14" y="15"/>
                  </a:cubicBezTo>
                  <a:cubicBezTo>
                    <a:pt x="14" y="14"/>
                    <a:pt x="14" y="14"/>
                    <a:pt x="15" y="14"/>
                  </a:cubicBezTo>
                  <a:cubicBezTo>
                    <a:pt x="124" y="14"/>
                    <a:pt x="124" y="14"/>
                    <a:pt x="124" y="14"/>
                  </a:cubicBezTo>
                  <a:cubicBezTo>
                    <a:pt x="124" y="14"/>
                    <a:pt x="124" y="14"/>
                    <a:pt x="124" y="15"/>
                  </a:cubicBezTo>
                  <a:cubicBezTo>
                    <a:pt x="124" y="24"/>
                    <a:pt x="124" y="24"/>
                    <a:pt x="124" y="24"/>
                  </a:cubicBezTo>
                  <a:cubicBezTo>
                    <a:pt x="138" y="24"/>
                    <a:pt x="138" y="24"/>
                    <a:pt x="138" y="24"/>
                  </a:cubicBezTo>
                  <a:cubicBezTo>
                    <a:pt x="138" y="15"/>
                    <a:pt x="138" y="15"/>
                    <a:pt x="138" y="15"/>
                  </a:cubicBezTo>
                  <a:cubicBezTo>
                    <a:pt x="138" y="6"/>
                    <a:pt x="132" y="0"/>
                    <a:pt x="124" y="0"/>
                  </a:cubicBezTo>
                  <a:cubicBezTo>
                    <a:pt x="15" y="0"/>
                    <a:pt x="15" y="0"/>
                    <a:pt x="15" y="0"/>
                  </a:cubicBezTo>
                  <a:cubicBezTo>
                    <a:pt x="7" y="0"/>
                    <a:pt x="0" y="6"/>
                    <a:pt x="0" y="15"/>
                  </a:cubicBezTo>
                  <a:cubicBezTo>
                    <a:pt x="0" y="222"/>
                    <a:pt x="0" y="222"/>
                    <a:pt x="0" y="222"/>
                  </a:cubicBezTo>
                  <a:cubicBezTo>
                    <a:pt x="0" y="230"/>
                    <a:pt x="7" y="237"/>
                    <a:pt x="15" y="237"/>
                  </a:cubicBezTo>
                  <a:cubicBezTo>
                    <a:pt x="124" y="237"/>
                    <a:pt x="124" y="237"/>
                    <a:pt x="124" y="237"/>
                  </a:cubicBezTo>
                  <a:cubicBezTo>
                    <a:pt x="132" y="237"/>
                    <a:pt x="138" y="230"/>
                    <a:pt x="138" y="222"/>
                  </a:cubicBezTo>
                  <a:cubicBezTo>
                    <a:pt x="138" y="215"/>
                    <a:pt x="138" y="215"/>
                    <a:pt x="138" y="215"/>
                  </a:cubicBezTo>
                  <a:cubicBezTo>
                    <a:pt x="118" y="215"/>
                    <a:pt x="118" y="215"/>
                    <a:pt x="118" y="215"/>
                  </a:cubicBezTo>
                  <a:cubicBezTo>
                    <a:pt x="105" y="215"/>
                    <a:pt x="94" y="204"/>
                    <a:pt x="94" y="190"/>
                  </a:cubicBezTo>
                  <a:close/>
                </a:path>
              </a:pathLst>
            </a:custGeom>
            <a:solidFill>
              <a:srgbClr val="43A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US" sz="1620"/>
            </a:p>
          </p:txBody>
        </p:sp>
        <p:sp>
          <p:nvSpPr>
            <p:cNvPr id="24" name="Rectangle 6"/>
            <p:cNvSpPr>
              <a:spLocks noChangeArrowheads="1"/>
            </p:cNvSpPr>
            <p:nvPr/>
          </p:nvSpPr>
          <p:spPr bwMode="auto">
            <a:xfrm>
              <a:off x="4733747" y="2749341"/>
              <a:ext cx="182065" cy="54938"/>
            </a:xfrm>
            <a:prstGeom prst="rect">
              <a:avLst/>
            </a:prstGeom>
            <a:solidFill>
              <a:srgbClr val="43A53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US" sz="1620"/>
            </a:p>
          </p:txBody>
        </p:sp>
        <p:sp>
          <p:nvSpPr>
            <p:cNvPr id="25" name="Freeform 7"/>
            <p:cNvSpPr>
              <a:spLocks noEditPoints="1"/>
            </p:cNvSpPr>
            <p:nvPr/>
          </p:nvSpPr>
          <p:spPr bwMode="auto">
            <a:xfrm>
              <a:off x="4954431" y="2700790"/>
              <a:ext cx="753090" cy="626051"/>
            </a:xfrm>
            <a:custGeom>
              <a:avLst/>
              <a:gdLst>
                <a:gd name="T0" fmla="*/ 217 w 229"/>
                <a:gd name="T1" fmla="*/ 0 h 205"/>
                <a:gd name="T2" fmla="*/ 12 w 229"/>
                <a:gd name="T3" fmla="*/ 0 h 205"/>
                <a:gd name="T4" fmla="*/ 0 w 229"/>
                <a:gd name="T5" fmla="*/ 12 h 205"/>
                <a:gd name="T6" fmla="*/ 0 w 229"/>
                <a:gd name="T7" fmla="*/ 153 h 205"/>
                <a:gd name="T8" fmla="*/ 12 w 229"/>
                <a:gd name="T9" fmla="*/ 165 h 205"/>
                <a:gd name="T10" fmla="*/ 88 w 229"/>
                <a:gd name="T11" fmla="*/ 165 h 205"/>
                <a:gd name="T12" fmla="*/ 88 w 229"/>
                <a:gd name="T13" fmla="*/ 186 h 205"/>
                <a:gd name="T14" fmla="*/ 62 w 229"/>
                <a:gd name="T15" fmla="*/ 186 h 205"/>
                <a:gd name="T16" fmla="*/ 62 w 229"/>
                <a:gd name="T17" fmla="*/ 205 h 205"/>
                <a:gd name="T18" fmla="*/ 167 w 229"/>
                <a:gd name="T19" fmla="*/ 205 h 205"/>
                <a:gd name="T20" fmla="*/ 167 w 229"/>
                <a:gd name="T21" fmla="*/ 186 h 205"/>
                <a:gd name="T22" fmla="*/ 142 w 229"/>
                <a:gd name="T23" fmla="*/ 186 h 205"/>
                <a:gd name="T24" fmla="*/ 142 w 229"/>
                <a:gd name="T25" fmla="*/ 165 h 205"/>
                <a:gd name="T26" fmla="*/ 217 w 229"/>
                <a:gd name="T27" fmla="*/ 165 h 205"/>
                <a:gd name="T28" fmla="*/ 229 w 229"/>
                <a:gd name="T29" fmla="*/ 153 h 205"/>
                <a:gd name="T30" fmla="*/ 229 w 229"/>
                <a:gd name="T31" fmla="*/ 12 h 205"/>
                <a:gd name="T32" fmla="*/ 217 w 229"/>
                <a:gd name="T33" fmla="*/ 0 h 205"/>
                <a:gd name="T34" fmla="*/ 213 w 229"/>
                <a:gd name="T35" fmla="*/ 129 h 205"/>
                <a:gd name="T36" fmla="*/ 16 w 229"/>
                <a:gd name="T37" fmla="*/ 129 h 205"/>
                <a:gd name="T38" fmla="*/ 16 w 229"/>
                <a:gd name="T39" fmla="*/ 16 h 205"/>
                <a:gd name="T40" fmla="*/ 213 w 229"/>
                <a:gd name="T41" fmla="*/ 16 h 205"/>
                <a:gd name="T42" fmla="*/ 213 w 229"/>
                <a:gd name="T43" fmla="*/ 12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9" h="205">
                  <a:moveTo>
                    <a:pt x="217" y="0"/>
                  </a:moveTo>
                  <a:cubicBezTo>
                    <a:pt x="12" y="0"/>
                    <a:pt x="12" y="0"/>
                    <a:pt x="12" y="0"/>
                  </a:cubicBezTo>
                  <a:cubicBezTo>
                    <a:pt x="6" y="0"/>
                    <a:pt x="0" y="5"/>
                    <a:pt x="0" y="12"/>
                  </a:cubicBezTo>
                  <a:cubicBezTo>
                    <a:pt x="0" y="153"/>
                    <a:pt x="0" y="153"/>
                    <a:pt x="0" y="153"/>
                  </a:cubicBezTo>
                  <a:cubicBezTo>
                    <a:pt x="0" y="160"/>
                    <a:pt x="6" y="165"/>
                    <a:pt x="12" y="165"/>
                  </a:cubicBezTo>
                  <a:cubicBezTo>
                    <a:pt x="88" y="165"/>
                    <a:pt x="88" y="165"/>
                    <a:pt x="88" y="165"/>
                  </a:cubicBezTo>
                  <a:cubicBezTo>
                    <a:pt x="88" y="186"/>
                    <a:pt x="88" y="186"/>
                    <a:pt x="88" y="186"/>
                  </a:cubicBezTo>
                  <a:cubicBezTo>
                    <a:pt x="62" y="186"/>
                    <a:pt x="62" y="186"/>
                    <a:pt x="62" y="186"/>
                  </a:cubicBezTo>
                  <a:cubicBezTo>
                    <a:pt x="62" y="205"/>
                    <a:pt x="62" y="205"/>
                    <a:pt x="62" y="205"/>
                  </a:cubicBezTo>
                  <a:cubicBezTo>
                    <a:pt x="167" y="205"/>
                    <a:pt x="167" y="205"/>
                    <a:pt x="167" y="205"/>
                  </a:cubicBezTo>
                  <a:cubicBezTo>
                    <a:pt x="167" y="186"/>
                    <a:pt x="167" y="186"/>
                    <a:pt x="167" y="186"/>
                  </a:cubicBezTo>
                  <a:cubicBezTo>
                    <a:pt x="142" y="186"/>
                    <a:pt x="142" y="186"/>
                    <a:pt x="142" y="186"/>
                  </a:cubicBezTo>
                  <a:cubicBezTo>
                    <a:pt x="142" y="165"/>
                    <a:pt x="142" y="165"/>
                    <a:pt x="142" y="165"/>
                  </a:cubicBezTo>
                  <a:cubicBezTo>
                    <a:pt x="217" y="165"/>
                    <a:pt x="217" y="165"/>
                    <a:pt x="217" y="165"/>
                  </a:cubicBezTo>
                  <a:cubicBezTo>
                    <a:pt x="224" y="165"/>
                    <a:pt x="229" y="160"/>
                    <a:pt x="229" y="153"/>
                  </a:cubicBezTo>
                  <a:cubicBezTo>
                    <a:pt x="229" y="12"/>
                    <a:pt x="229" y="12"/>
                    <a:pt x="229" y="12"/>
                  </a:cubicBezTo>
                  <a:cubicBezTo>
                    <a:pt x="229" y="5"/>
                    <a:pt x="224" y="0"/>
                    <a:pt x="217" y="0"/>
                  </a:cubicBezTo>
                  <a:close/>
                  <a:moveTo>
                    <a:pt x="213" y="129"/>
                  </a:moveTo>
                  <a:cubicBezTo>
                    <a:pt x="16" y="129"/>
                    <a:pt x="16" y="129"/>
                    <a:pt x="16" y="129"/>
                  </a:cubicBezTo>
                  <a:cubicBezTo>
                    <a:pt x="16" y="16"/>
                    <a:pt x="16" y="16"/>
                    <a:pt x="16" y="16"/>
                  </a:cubicBezTo>
                  <a:cubicBezTo>
                    <a:pt x="213" y="16"/>
                    <a:pt x="213" y="16"/>
                    <a:pt x="213" y="16"/>
                  </a:cubicBezTo>
                  <a:lnTo>
                    <a:pt x="213" y="129"/>
                  </a:lnTo>
                  <a:close/>
                </a:path>
              </a:pathLst>
            </a:custGeom>
            <a:solidFill>
              <a:srgbClr val="43A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US" sz="1620"/>
            </a:p>
          </p:txBody>
        </p:sp>
      </p:grpSp>
      <p:pic>
        <p:nvPicPr>
          <p:cNvPr id="48" name="Picture 2" descr="https://uhahealth.com/uploads/pdf.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06002" y="1846446"/>
            <a:ext cx="795546" cy="795543"/>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52" name="Rectangle 51"/>
          <p:cNvSpPr/>
          <p:nvPr/>
        </p:nvSpPr>
        <p:spPr>
          <a:xfrm>
            <a:off x="4797585" y="2129227"/>
            <a:ext cx="535224" cy="467187"/>
          </a:xfrm>
          <a:prstGeom prst="rect">
            <a:avLst/>
          </a:prstGeom>
          <a:gradFill>
            <a:gsLst>
              <a:gs pos="0">
                <a:srgbClr val="F4F4F4"/>
              </a:gs>
              <a:gs pos="100000">
                <a:srgbClr val="E6E6E6"/>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grpSp>
        <p:nvGrpSpPr>
          <p:cNvPr id="5" name="Group 4"/>
          <p:cNvGrpSpPr/>
          <p:nvPr/>
        </p:nvGrpSpPr>
        <p:grpSpPr>
          <a:xfrm>
            <a:off x="4917900" y="2190067"/>
            <a:ext cx="285228" cy="315047"/>
            <a:chOff x="5464333" y="2433408"/>
            <a:chExt cx="316920" cy="350052"/>
          </a:xfrm>
        </p:grpSpPr>
        <p:sp>
          <p:nvSpPr>
            <p:cNvPr id="53" name="Freeform 5"/>
            <p:cNvSpPr>
              <a:spLocks noEditPoints="1"/>
            </p:cNvSpPr>
            <p:nvPr/>
          </p:nvSpPr>
          <p:spPr bwMode="auto">
            <a:xfrm>
              <a:off x="5464333" y="2433408"/>
              <a:ext cx="316920" cy="350052"/>
            </a:xfrm>
            <a:custGeom>
              <a:avLst/>
              <a:gdLst>
                <a:gd name="T0" fmla="*/ 801 w 833"/>
                <a:gd name="T1" fmla="*/ 669 h 921"/>
                <a:gd name="T2" fmla="*/ 622 w 833"/>
                <a:gd name="T3" fmla="*/ 451 h 921"/>
                <a:gd name="T4" fmla="*/ 652 w 833"/>
                <a:gd name="T5" fmla="*/ 341 h 921"/>
                <a:gd name="T6" fmla="*/ 755 w 833"/>
                <a:gd name="T7" fmla="*/ 408 h 921"/>
                <a:gd name="T8" fmla="*/ 723 w 833"/>
                <a:gd name="T9" fmla="*/ 433 h 921"/>
                <a:gd name="T10" fmla="*/ 791 w 833"/>
                <a:gd name="T11" fmla="*/ 553 h 921"/>
                <a:gd name="T12" fmla="*/ 825 w 833"/>
                <a:gd name="T13" fmla="*/ 497 h 921"/>
                <a:gd name="T14" fmla="*/ 794 w 833"/>
                <a:gd name="T15" fmla="*/ 423 h 921"/>
                <a:gd name="T16" fmla="*/ 539 w 833"/>
                <a:gd name="T17" fmla="*/ 289 h 921"/>
                <a:gd name="T18" fmla="*/ 544 w 833"/>
                <a:gd name="T19" fmla="*/ 217 h 921"/>
                <a:gd name="T20" fmla="*/ 573 w 833"/>
                <a:gd name="T21" fmla="*/ 72 h 921"/>
                <a:gd name="T22" fmla="*/ 575 w 833"/>
                <a:gd name="T23" fmla="*/ 87 h 921"/>
                <a:gd name="T24" fmla="*/ 692 w 833"/>
                <a:gd name="T25" fmla="*/ 87 h 921"/>
                <a:gd name="T26" fmla="*/ 662 w 833"/>
                <a:gd name="T27" fmla="*/ 8 h 921"/>
                <a:gd name="T28" fmla="*/ 599 w 833"/>
                <a:gd name="T29" fmla="*/ 32 h 921"/>
                <a:gd name="T30" fmla="*/ 440 w 833"/>
                <a:gd name="T31" fmla="*/ 257 h 921"/>
                <a:gd name="T32" fmla="*/ 294 w 833"/>
                <a:gd name="T33" fmla="*/ 32 h 921"/>
                <a:gd name="T34" fmla="*/ 179 w 833"/>
                <a:gd name="T35" fmla="*/ 32 h 921"/>
                <a:gd name="T36" fmla="*/ 264 w 833"/>
                <a:gd name="T37" fmla="*/ 111 h 921"/>
                <a:gd name="T38" fmla="*/ 322 w 833"/>
                <a:gd name="T39" fmla="*/ 78 h 921"/>
                <a:gd name="T40" fmla="*/ 404 w 833"/>
                <a:gd name="T41" fmla="*/ 182 h 921"/>
                <a:gd name="T42" fmla="*/ 350 w 833"/>
                <a:gd name="T43" fmla="*/ 227 h 921"/>
                <a:gd name="T44" fmla="*/ 294 w 833"/>
                <a:gd name="T45" fmla="*/ 289 h 921"/>
                <a:gd name="T46" fmla="*/ 39 w 833"/>
                <a:gd name="T47" fmla="*/ 423 h 921"/>
                <a:gd name="T48" fmla="*/ 8 w 833"/>
                <a:gd name="T49" fmla="*/ 497 h 921"/>
                <a:gd name="T50" fmla="*/ 41 w 833"/>
                <a:gd name="T51" fmla="*/ 553 h 921"/>
                <a:gd name="T52" fmla="*/ 110 w 833"/>
                <a:gd name="T53" fmla="*/ 433 h 921"/>
                <a:gd name="T54" fmla="*/ 77 w 833"/>
                <a:gd name="T55" fmla="*/ 408 h 921"/>
                <a:gd name="T56" fmla="*/ 181 w 833"/>
                <a:gd name="T57" fmla="*/ 341 h 921"/>
                <a:gd name="T58" fmla="*/ 247 w 833"/>
                <a:gd name="T59" fmla="*/ 378 h 921"/>
                <a:gd name="T60" fmla="*/ 39 w 833"/>
                <a:gd name="T61" fmla="*/ 658 h 921"/>
                <a:gd name="T62" fmla="*/ 8 w 833"/>
                <a:gd name="T63" fmla="*/ 732 h 921"/>
                <a:gd name="T64" fmla="*/ 41 w 833"/>
                <a:gd name="T65" fmla="*/ 788 h 921"/>
                <a:gd name="T66" fmla="*/ 110 w 833"/>
                <a:gd name="T67" fmla="*/ 668 h 921"/>
                <a:gd name="T68" fmla="*/ 77 w 833"/>
                <a:gd name="T69" fmla="*/ 643 h 921"/>
                <a:gd name="T70" fmla="*/ 181 w 833"/>
                <a:gd name="T71" fmla="*/ 576 h 921"/>
                <a:gd name="T72" fmla="*/ 292 w 833"/>
                <a:gd name="T73" fmla="*/ 608 h 921"/>
                <a:gd name="T74" fmla="*/ 316 w 833"/>
                <a:gd name="T75" fmla="*/ 620 h 921"/>
                <a:gd name="T76" fmla="*/ 170 w 833"/>
                <a:gd name="T77" fmla="*/ 873 h 921"/>
                <a:gd name="T78" fmla="*/ 208 w 833"/>
                <a:gd name="T79" fmla="*/ 919 h 921"/>
                <a:gd name="T80" fmla="*/ 260 w 833"/>
                <a:gd name="T81" fmla="*/ 805 h 921"/>
                <a:gd name="T82" fmla="*/ 289 w 833"/>
                <a:gd name="T83" fmla="*/ 661 h 921"/>
                <a:gd name="T84" fmla="*/ 292 w 833"/>
                <a:gd name="T85" fmla="*/ 676 h 921"/>
                <a:gd name="T86" fmla="*/ 408 w 833"/>
                <a:gd name="T87" fmla="*/ 675 h 921"/>
                <a:gd name="T88" fmla="*/ 507 w 833"/>
                <a:gd name="T89" fmla="*/ 699 h 921"/>
                <a:gd name="T90" fmla="*/ 565 w 833"/>
                <a:gd name="T91" fmla="*/ 666 h 921"/>
                <a:gd name="T92" fmla="*/ 647 w 833"/>
                <a:gd name="T93" fmla="*/ 771 h 921"/>
                <a:gd name="T94" fmla="*/ 593 w 833"/>
                <a:gd name="T95" fmla="*/ 816 h 921"/>
                <a:gd name="T96" fmla="*/ 684 w 833"/>
                <a:gd name="T97" fmla="*/ 883 h 921"/>
                <a:gd name="T98" fmla="*/ 549 w 833"/>
                <a:gd name="T99" fmla="*/ 627 h 921"/>
                <a:gd name="T100" fmla="*/ 530 w 833"/>
                <a:gd name="T101" fmla="*/ 617 h 921"/>
                <a:gd name="T102" fmla="*/ 616 w 833"/>
                <a:gd name="T103" fmla="*/ 614 h 921"/>
                <a:gd name="T104" fmla="*/ 761 w 833"/>
                <a:gd name="T105" fmla="*/ 643 h 921"/>
                <a:gd name="T106" fmla="*/ 746 w 833"/>
                <a:gd name="T107" fmla="*/ 646 h 921"/>
                <a:gd name="T108" fmla="*/ 746 w 833"/>
                <a:gd name="T109" fmla="*/ 762 h 921"/>
                <a:gd name="T110" fmla="*/ 825 w 833"/>
                <a:gd name="T111" fmla="*/ 732 h 921"/>
                <a:gd name="T112" fmla="*/ 390 w 833"/>
                <a:gd name="T113" fmla="*/ 425 h 921"/>
                <a:gd name="T114" fmla="*/ 307 w 833"/>
                <a:gd name="T115" fmla="*/ 369 h 921"/>
                <a:gd name="T116" fmla="*/ 398 w 833"/>
                <a:gd name="T117" fmla="*/ 421 h 921"/>
                <a:gd name="T118" fmla="*/ 470 w 833"/>
                <a:gd name="T119" fmla="*/ 425 h 921"/>
                <a:gd name="T120" fmla="*/ 542 w 833"/>
                <a:gd name="T121" fmla="*/ 366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921">
                  <a:moveTo>
                    <a:pt x="825" y="732"/>
                  </a:moveTo>
                  <a:cubicBezTo>
                    <a:pt x="820" y="710"/>
                    <a:pt x="811" y="690"/>
                    <a:pt x="801" y="670"/>
                  </a:cubicBezTo>
                  <a:cubicBezTo>
                    <a:pt x="801" y="669"/>
                    <a:pt x="801" y="669"/>
                    <a:pt x="801" y="669"/>
                  </a:cubicBezTo>
                  <a:cubicBezTo>
                    <a:pt x="799" y="665"/>
                    <a:pt x="797" y="662"/>
                    <a:pt x="794" y="658"/>
                  </a:cubicBezTo>
                  <a:cubicBezTo>
                    <a:pt x="753" y="590"/>
                    <a:pt x="684" y="542"/>
                    <a:pt x="606" y="528"/>
                  </a:cubicBezTo>
                  <a:cubicBezTo>
                    <a:pt x="616" y="504"/>
                    <a:pt x="622" y="479"/>
                    <a:pt x="622" y="451"/>
                  </a:cubicBezTo>
                  <a:cubicBezTo>
                    <a:pt x="622" y="426"/>
                    <a:pt x="617" y="402"/>
                    <a:pt x="608" y="380"/>
                  </a:cubicBezTo>
                  <a:cubicBezTo>
                    <a:pt x="611" y="380"/>
                    <a:pt x="613" y="380"/>
                    <a:pt x="616" y="379"/>
                  </a:cubicBezTo>
                  <a:cubicBezTo>
                    <a:pt x="635" y="376"/>
                    <a:pt x="650" y="361"/>
                    <a:pt x="652" y="341"/>
                  </a:cubicBezTo>
                  <a:cubicBezTo>
                    <a:pt x="653" y="336"/>
                    <a:pt x="652" y="331"/>
                    <a:pt x="651" y="326"/>
                  </a:cubicBezTo>
                  <a:cubicBezTo>
                    <a:pt x="694" y="343"/>
                    <a:pt x="732" y="371"/>
                    <a:pt x="761" y="408"/>
                  </a:cubicBezTo>
                  <a:cubicBezTo>
                    <a:pt x="759" y="408"/>
                    <a:pt x="757" y="408"/>
                    <a:pt x="755" y="408"/>
                  </a:cubicBezTo>
                  <a:cubicBezTo>
                    <a:pt x="755" y="408"/>
                    <a:pt x="755" y="408"/>
                    <a:pt x="755" y="408"/>
                  </a:cubicBezTo>
                  <a:cubicBezTo>
                    <a:pt x="752" y="409"/>
                    <a:pt x="749" y="409"/>
                    <a:pt x="746" y="411"/>
                  </a:cubicBezTo>
                  <a:cubicBezTo>
                    <a:pt x="735" y="415"/>
                    <a:pt x="727" y="423"/>
                    <a:pt x="723" y="433"/>
                  </a:cubicBezTo>
                  <a:cubicBezTo>
                    <a:pt x="718" y="444"/>
                    <a:pt x="718" y="455"/>
                    <a:pt x="722" y="466"/>
                  </a:cubicBezTo>
                  <a:cubicBezTo>
                    <a:pt x="746" y="527"/>
                    <a:pt x="746" y="527"/>
                    <a:pt x="746" y="527"/>
                  </a:cubicBezTo>
                  <a:cubicBezTo>
                    <a:pt x="753" y="545"/>
                    <a:pt x="772" y="556"/>
                    <a:pt x="791" y="553"/>
                  </a:cubicBezTo>
                  <a:cubicBezTo>
                    <a:pt x="795" y="553"/>
                    <a:pt x="798" y="552"/>
                    <a:pt x="801" y="551"/>
                  </a:cubicBezTo>
                  <a:cubicBezTo>
                    <a:pt x="822" y="542"/>
                    <a:pt x="833" y="518"/>
                    <a:pt x="825" y="497"/>
                  </a:cubicBezTo>
                  <a:cubicBezTo>
                    <a:pt x="825" y="497"/>
                    <a:pt x="825" y="497"/>
                    <a:pt x="825" y="497"/>
                  </a:cubicBezTo>
                  <a:cubicBezTo>
                    <a:pt x="820" y="475"/>
                    <a:pt x="811" y="455"/>
                    <a:pt x="801" y="436"/>
                  </a:cubicBezTo>
                  <a:cubicBezTo>
                    <a:pt x="801" y="435"/>
                    <a:pt x="801" y="435"/>
                    <a:pt x="801" y="435"/>
                  </a:cubicBezTo>
                  <a:cubicBezTo>
                    <a:pt x="799" y="430"/>
                    <a:pt x="797" y="427"/>
                    <a:pt x="794" y="423"/>
                  </a:cubicBezTo>
                  <a:cubicBezTo>
                    <a:pt x="743" y="339"/>
                    <a:pt x="650" y="286"/>
                    <a:pt x="548" y="289"/>
                  </a:cubicBezTo>
                  <a:cubicBezTo>
                    <a:pt x="545" y="289"/>
                    <a:pt x="542" y="289"/>
                    <a:pt x="539" y="289"/>
                  </a:cubicBezTo>
                  <a:cubicBezTo>
                    <a:pt x="539" y="289"/>
                    <a:pt x="539" y="289"/>
                    <a:pt x="539" y="289"/>
                  </a:cubicBezTo>
                  <a:cubicBezTo>
                    <a:pt x="538" y="289"/>
                    <a:pt x="538" y="289"/>
                    <a:pt x="538" y="289"/>
                  </a:cubicBezTo>
                  <a:cubicBezTo>
                    <a:pt x="544" y="227"/>
                    <a:pt x="544" y="227"/>
                    <a:pt x="544" y="227"/>
                  </a:cubicBezTo>
                  <a:cubicBezTo>
                    <a:pt x="544" y="224"/>
                    <a:pt x="544" y="220"/>
                    <a:pt x="544" y="217"/>
                  </a:cubicBezTo>
                  <a:cubicBezTo>
                    <a:pt x="541" y="198"/>
                    <a:pt x="526" y="183"/>
                    <a:pt x="506" y="181"/>
                  </a:cubicBezTo>
                  <a:cubicBezTo>
                    <a:pt x="501" y="180"/>
                    <a:pt x="495" y="181"/>
                    <a:pt x="490" y="182"/>
                  </a:cubicBezTo>
                  <a:cubicBezTo>
                    <a:pt x="507" y="139"/>
                    <a:pt x="536" y="101"/>
                    <a:pt x="573" y="72"/>
                  </a:cubicBezTo>
                  <a:cubicBezTo>
                    <a:pt x="573" y="74"/>
                    <a:pt x="573" y="76"/>
                    <a:pt x="573" y="78"/>
                  </a:cubicBezTo>
                  <a:cubicBezTo>
                    <a:pt x="573" y="78"/>
                    <a:pt x="573" y="78"/>
                    <a:pt x="573" y="78"/>
                  </a:cubicBezTo>
                  <a:cubicBezTo>
                    <a:pt x="573" y="81"/>
                    <a:pt x="574" y="84"/>
                    <a:pt x="575" y="87"/>
                  </a:cubicBezTo>
                  <a:cubicBezTo>
                    <a:pt x="580" y="98"/>
                    <a:pt x="588" y="106"/>
                    <a:pt x="598" y="111"/>
                  </a:cubicBezTo>
                  <a:cubicBezTo>
                    <a:pt x="608" y="115"/>
                    <a:pt x="620" y="115"/>
                    <a:pt x="630" y="111"/>
                  </a:cubicBezTo>
                  <a:cubicBezTo>
                    <a:pt x="692" y="87"/>
                    <a:pt x="692" y="87"/>
                    <a:pt x="692" y="87"/>
                  </a:cubicBezTo>
                  <a:cubicBezTo>
                    <a:pt x="710" y="80"/>
                    <a:pt x="721" y="61"/>
                    <a:pt x="718" y="42"/>
                  </a:cubicBezTo>
                  <a:cubicBezTo>
                    <a:pt x="717" y="38"/>
                    <a:pt x="717" y="35"/>
                    <a:pt x="715" y="32"/>
                  </a:cubicBezTo>
                  <a:cubicBezTo>
                    <a:pt x="707" y="11"/>
                    <a:pt x="683" y="0"/>
                    <a:pt x="662" y="8"/>
                  </a:cubicBezTo>
                  <a:cubicBezTo>
                    <a:pt x="662" y="8"/>
                    <a:pt x="662" y="8"/>
                    <a:pt x="662" y="8"/>
                  </a:cubicBezTo>
                  <a:cubicBezTo>
                    <a:pt x="640" y="14"/>
                    <a:pt x="619" y="22"/>
                    <a:pt x="600" y="32"/>
                  </a:cubicBezTo>
                  <a:cubicBezTo>
                    <a:pt x="599" y="32"/>
                    <a:pt x="599" y="32"/>
                    <a:pt x="599" y="32"/>
                  </a:cubicBezTo>
                  <a:cubicBezTo>
                    <a:pt x="595" y="34"/>
                    <a:pt x="591" y="36"/>
                    <a:pt x="588" y="39"/>
                  </a:cubicBezTo>
                  <a:cubicBezTo>
                    <a:pt x="511" y="85"/>
                    <a:pt x="460" y="168"/>
                    <a:pt x="454" y="259"/>
                  </a:cubicBezTo>
                  <a:cubicBezTo>
                    <a:pt x="450" y="258"/>
                    <a:pt x="445" y="258"/>
                    <a:pt x="440" y="257"/>
                  </a:cubicBezTo>
                  <a:cubicBezTo>
                    <a:pt x="434" y="167"/>
                    <a:pt x="383" y="85"/>
                    <a:pt x="306" y="39"/>
                  </a:cubicBezTo>
                  <a:cubicBezTo>
                    <a:pt x="303" y="36"/>
                    <a:pt x="299" y="34"/>
                    <a:pt x="295" y="32"/>
                  </a:cubicBezTo>
                  <a:cubicBezTo>
                    <a:pt x="294" y="32"/>
                    <a:pt x="294" y="32"/>
                    <a:pt x="294" y="32"/>
                  </a:cubicBezTo>
                  <a:cubicBezTo>
                    <a:pt x="275" y="22"/>
                    <a:pt x="255" y="14"/>
                    <a:pt x="233" y="8"/>
                  </a:cubicBezTo>
                  <a:cubicBezTo>
                    <a:pt x="233" y="8"/>
                    <a:pt x="233" y="8"/>
                    <a:pt x="233" y="8"/>
                  </a:cubicBezTo>
                  <a:cubicBezTo>
                    <a:pt x="211" y="0"/>
                    <a:pt x="187" y="11"/>
                    <a:pt x="179" y="32"/>
                  </a:cubicBezTo>
                  <a:cubicBezTo>
                    <a:pt x="178" y="35"/>
                    <a:pt x="177" y="38"/>
                    <a:pt x="177" y="42"/>
                  </a:cubicBezTo>
                  <a:cubicBezTo>
                    <a:pt x="174" y="61"/>
                    <a:pt x="185" y="80"/>
                    <a:pt x="203" y="87"/>
                  </a:cubicBezTo>
                  <a:cubicBezTo>
                    <a:pt x="264" y="111"/>
                    <a:pt x="264" y="111"/>
                    <a:pt x="264" y="111"/>
                  </a:cubicBezTo>
                  <a:cubicBezTo>
                    <a:pt x="275" y="115"/>
                    <a:pt x="286" y="115"/>
                    <a:pt x="297" y="111"/>
                  </a:cubicBezTo>
                  <a:cubicBezTo>
                    <a:pt x="307" y="106"/>
                    <a:pt x="315" y="98"/>
                    <a:pt x="319" y="87"/>
                  </a:cubicBezTo>
                  <a:cubicBezTo>
                    <a:pt x="320" y="84"/>
                    <a:pt x="321" y="81"/>
                    <a:pt x="322" y="78"/>
                  </a:cubicBezTo>
                  <a:cubicBezTo>
                    <a:pt x="322" y="78"/>
                    <a:pt x="322" y="78"/>
                    <a:pt x="322" y="78"/>
                  </a:cubicBezTo>
                  <a:cubicBezTo>
                    <a:pt x="322" y="76"/>
                    <a:pt x="322" y="74"/>
                    <a:pt x="322" y="72"/>
                  </a:cubicBezTo>
                  <a:cubicBezTo>
                    <a:pt x="359" y="101"/>
                    <a:pt x="387" y="139"/>
                    <a:pt x="404" y="182"/>
                  </a:cubicBezTo>
                  <a:cubicBezTo>
                    <a:pt x="399" y="181"/>
                    <a:pt x="394" y="180"/>
                    <a:pt x="388" y="181"/>
                  </a:cubicBezTo>
                  <a:cubicBezTo>
                    <a:pt x="369" y="183"/>
                    <a:pt x="353" y="198"/>
                    <a:pt x="351" y="217"/>
                  </a:cubicBezTo>
                  <a:cubicBezTo>
                    <a:pt x="350" y="220"/>
                    <a:pt x="350" y="224"/>
                    <a:pt x="350" y="227"/>
                  </a:cubicBezTo>
                  <a:cubicBezTo>
                    <a:pt x="355" y="271"/>
                    <a:pt x="355" y="271"/>
                    <a:pt x="355" y="271"/>
                  </a:cubicBezTo>
                  <a:cubicBezTo>
                    <a:pt x="339" y="277"/>
                    <a:pt x="324" y="285"/>
                    <a:pt x="311" y="295"/>
                  </a:cubicBezTo>
                  <a:cubicBezTo>
                    <a:pt x="306" y="292"/>
                    <a:pt x="300" y="290"/>
                    <a:pt x="294" y="289"/>
                  </a:cubicBezTo>
                  <a:cubicBezTo>
                    <a:pt x="294" y="289"/>
                    <a:pt x="294" y="289"/>
                    <a:pt x="294" y="289"/>
                  </a:cubicBezTo>
                  <a:cubicBezTo>
                    <a:pt x="291" y="289"/>
                    <a:pt x="288" y="289"/>
                    <a:pt x="285" y="289"/>
                  </a:cubicBezTo>
                  <a:cubicBezTo>
                    <a:pt x="183" y="286"/>
                    <a:pt x="90" y="339"/>
                    <a:pt x="39" y="423"/>
                  </a:cubicBezTo>
                  <a:cubicBezTo>
                    <a:pt x="36" y="427"/>
                    <a:pt x="34" y="430"/>
                    <a:pt x="32" y="435"/>
                  </a:cubicBezTo>
                  <a:cubicBezTo>
                    <a:pt x="32" y="436"/>
                    <a:pt x="32" y="436"/>
                    <a:pt x="32" y="436"/>
                  </a:cubicBezTo>
                  <a:cubicBezTo>
                    <a:pt x="21" y="455"/>
                    <a:pt x="13" y="475"/>
                    <a:pt x="8" y="497"/>
                  </a:cubicBezTo>
                  <a:cubicBezTo>
                    <a:pt x="8" y="497"/>
                    <a:pt x="8" y="497"/>
                    <a:pt x="8" y="497"/>
                  </a:cubicBezTo>
                  <a:cubicBezTo>
                    <a:pt x="0" y="518"/>
                    <a:pt x="11" y="542"/>
                    <a:pt x="32" y="551"/>
                  </a:cubicBezTo>
                  <a:cubicBezTo>
                    <a:pt x="35" y="552"/>
                    <a:pt x="38" y="553"/>
                    <a:pt x="41" y="553"/>
                  </a:cubicBezTo>
                  <a:cubicBezTo>
                    <a:pt x="61" y="556"/>
                    <a:pt x="80" y="545"/>
                    <a:pt x="87" y="527"/>
                  </a:cubicBezTo>
                  <a:cubicBezTo>
                    <a:pt x="111" y="466"/>
                    <a:pt x="111" y="466"/>
                    <a:pt x="111" y="466"/>
                  </a:cubicBezTo>
                  <a:cubicBezTo>
                    <a:pt x="115" y="455"/>
                    <a:pt x="115" y="444"/>
                    <a:pt x="110" y="433"/>
                  </a:cubicBezTo>
                  <a:cubicBezTo>
                    <a:pt x="106" y="423"/>
                    <a:pt x="97" y="415"/>
                    <a:pt x="87" y="411"/>
                  </a:cubicBezTo>
                  <a:cubicBezTo>
                    <a:pt x="84" y="409"/>
                    <a:pt x="81" y="409"/>
                    <a:pt x="77" y="408"/>
                  </a:cubicBezTo>
                  <a:cubicBezTo>
                    <a:pt x="77" y="408"/>
                    <a:pt x="77" y="408"/>
                    <a:pt x="77" y="408"/>
                  </a:cubicBezTo>
                  <a:cubicBezTo>
                    <a:pt x="76" y="408"/>
                    <a:pt x="74" y="408"/>
                    <a:pt x="72" y="408"/>
                  </a:cubicBezTo>
                  <a:cubicBezTo>
                    <a:pt x="101" y="371"/>
                    <a:pt x="139" y="343"/>
                    <a:pt x="182" y="326"/>
                  </a:cubicBezTo>
                  <a:cubicBezTo>
                    <a:pt x="181" y="331"/>
                    <a:pt x="180" y="336"/>
                    <a:pt x="181" y="341"/>
                  </a:cubicBezTo>
                  <a:cubicBezTo>
                    <a:pt x="183" y="361"/>
                    <a:pt x="197" y="376"/>
                    <a:pt x="217" y="379"/>
                  </a:cubicBezTo>
                  <a:cubicBezTo>
                    <a:pt x="220" y="380"/>
                    <a:pt x="223" y="380"/>
                    <a:pt x="227" y="379"/>
                  </a:cubicBezTo>
                  <a:cubicBezTo>
                    <a:pt x="247" y="378"/>
                    <a:pt x="247" y="378"/>
                    <a:pt x="247" y="378"/>
                  </a:cubicBezTo>
                  <a:cubicBezTo>
                    <a:pt x="237" y="400"/>
                    <a:pt x="232" y="425"/>
                    <a:pt x="232" y="451"/>
                  </a:cubicBezTo>
                  <a:cubicBezTo>
                    <a:pt x="232" y="478"/>
                    <a:pt x="237" y="502"/>
                    <a:pt x="247" y="525"/>
                  </a:cubicBezTo>
                  <a:cubicBezTo>
                    <a:pt x="160" y="535"/>
                    <a:pt x="83" y="585"/>
                    <a:pt x="39" y="658"/>
                  </a:cubicBezTo>
                  <a:cubicBezTo>
                    <a:pt x="36" y="662"/>
                    <a:pt x="34" y="665"/>
                    <a:pt x="32" y="669"/>
                  </a:cubicBezTo>
                  <a:cubicBezTo>
                    <a:pt x="32" y="670"/>
                    <a:pt x="32" y="670"/>
                    <a:pt x="32" y="670"/>
                  </a:cubicBezTo>
                  <a:cubicBezTo>
                    <a:pt x="21" y="690"/>
                    <a:pt x="13" y="710"/>
                    <a:pt x="8" y="732"/>
                  </a:cubicBezTo>
                  <a:cubicBezTo>
                    <a:pt x="8" y="732"/>
                    <a:pt x="8" y="732"/>
                    <a:pt x="8" y="732"/>
                  </a:cubicBezTo>
                  <a:cubicBezTo>
                    <a:pt x="0" y="753"/>
                    <a:pt x="11" y="777"/>
                    <a:pt x="32" y="785"/>
                  </a:cubicBezTo>
                  <a:cubicBezTo>
                    <a:pt x="35" y="787"/>
                    <a:pt x="38" y="788"/>
                    <a:pt x="41" y="788"/>
                  </a:cubicBezTo>
                  <a:cubicBezTo>
                    <a:pt x="61" y="791"/>
                    <a:pt x="80" y="780"/>
                    <a:pt x="87" y="762"/>
                  </a:cubicBezTo>
                  <a:cubicBezTo>
                    <a:pt x="111" y="700"/>
                    <a:pt x="111" y="700"/>
                    <a:pt x="111" y="700"/>
                  </a:cubicBezTo>
                  <a:cubicBezTo>
                    <a:pt x="115" y="690"/>
                    <a:pt x="115" y="678"/>
                    <a:pt x="110" y="668"/>
                  </a:cubicBezTo>
                  <a:cubicBezTo>
                    <a:pt x="106" y="658"/>
                    <a:pt x="97" y="650"/>
                    <a:pt x="87" y="646"/>
                  </a:cubicBezTo>
                  <a:cubicBezTo>
                    <a:pt x="84" y="644"/>
                    <a:pt x="81" y="643"/>
                    <a:pt x="77" y="643"/>
                  </a:cubicBezTo>
                  <a:cubicBezTo>
                    <a:pt x="77" y="643"/>
                    <a:pt x="77" y="643"/>
                    <a:pt x="77" y="643"/>
                  </a:cubicBezTo>
                  <a:cubicBezTo>
                    <a:pt x="76" y="643"/>
                    <a:pt x="74" y="643"/>
                    <a:pt x="72" y="643"/>
                  </a:cubicBezTo>
                  <a:cubicBezTo>
                    <a:pt x="101" y="606"/>
                    <a:pt x="139" y="577"/>
                    <a:pt x="182" y="560"/>
                  </a:cubicBezTo>
                  <a:cubicBezTo>
                    <a:pt x="181" y="565"/>
                    <a:pt x="180" y="571"/>
                    <a:pt x="181" y="576"/>
                  </a:cubicBezTo>
                  <a:cubicBezTo>
                    <a:pt x="183" y="596"/>
                    <a:pt x="197" y="611"/>
                    <a:pt x="217" y="614"/>
                  </a:cubicBezTo>
                  <a:cubicBezTo>
                    <a:pt x="220" y="615"/>
                    <a:pt x="223" y="615"/>
                    <a:pt x="227" y="614"/>
                  </a:cubicBezTo>
                  <a:cubicBezTo>
                    <a:pt x="292" y="608"/>
                    <a:pt x="292" y="608"/>
                    <a:pt x="292" y="608"/>
                  </a:cubicBezTo>
                  <a:cubicBezTo>
                    <a:pt x="297" y="607"/>
                    <a:pt x="302" y="606"/>
                    <a:pt x="306" y="604"/>
                  </a:cubicBezTo>
                  <a:cubicBezTo>
                    <a:pt x="312" y="609"/>
                    <a:pt x="318" y="613"/>
                    <a:pt x="324" y="617"/>
                  </a:cubicBezTo>
                  <a:cubicBezTo>
                    <a:pt x="321" y="618"/>
                    <a:pt x="319" y="619"/>
                    <a:pt x="316" y="620"/>
                  </a:cubicBezTo>
                  <a:cubicBezTo>
                    <a:pt x="315" y="621"/>
                    <a:pt x="315" y="621"/>
                    <a:pt x="315" y="621"/>
                  </a:cubicBezTo>
                  <a:cubicBezTo>
                    <a:pt x="311" y="622"/>
                    <a:pt x="308" y="625"/>
                    <a:pt x="304" y="627"/>
                  </a:cubicBezTo>
                  <a:cubicBezTo>
                    <a:pt x="220" y="678"/>
                    <a:pt x="166" y="772"/>
                    <a:pt x="170" y="873"/>
                  </a:cubicBezTo>
                  <a:cubicBezTo>
                    <a:pt x="170" y="877"/>
                    <a:pt x="170" y="880"/>
                    <a:pt x="170" y="883"/>
                  </a:cubicBezTo>
                  <a:cubicBezTo>
                    <a:pt x="170" y="883"/>
                    <a:pt x="170" y="883"/>
                    <a:pt x="170" y="883"/>
                  </a:cubicBezTo>
                  <a:cubicBezTo>
                    <a:pt x="173" y="902"/>
                    <a:pt x="188" y="917"/>
                    <a:pt x="208" y="919"/>
                  </a:cubicBezTo>
                  <a:cubicBezTo>
                    <a:pt x="231" y="921"/>
                    <a:pt x="252" y="904"/>
                    <a:pt x="254" y="881"/>
                  </a:cubicBezTo>
                  <a:cubicBezTo>
                    <a:pt x="260" y="816"/>
                    <a:pt x="260" y="816"/>
                    <a:pt x="260" y="816"/>
                  </a:cubicBezTo>
                  <a:cubicBezTo>
                    <a:pt x="261" y="812"/>
                    <a:pt x="261" y="809"/>
                    <a:pt x="260" y="805"/>
                  </a:cubicBezTo>
                  <a:cubicBezTo>
                    <a:pt x="257" y="786"/>
                    <a:pt x="242" y="771"/>
                    <a:pt x="222" y="769"/>
                  </a:cubicBezTo>
                  <a:cubicBezTo>
                    <a:pt x="217" y="769"/>
                    <a:pt x="212" y="769"/>
                    <a:pt x="206" y="771"/>
                  </a:cubicBezTo>
                  <a:cubicBezTo>
                    <a:pt x="224" y="728"/>
                    <a:pt x="252" y="689"/>
                    <a:pt x="289" y="661"/>
                  </a:cubicBezTo>
                  <a:cubicBezTo>
                    <a:pt x="289" y="663"/>
                    <a:pt x="289" y="664"/>
                    <a:pt x="289" y="666"/>
                  </a:cubicBezTo>
                  <a:cubicBezTo>
                    <a:pt x="289" y="666"/>
                    <a:pt x="289" y="666"/>
                    <a:pt x="289" y="666"/>
                  </a:cubicBezTo>
                  <a:cubicBezTo>
                    <a:pt x="290" y="669"/>
                    <a:pt x="290" y="673"/>
                    <a:pt x="292" y="676"/>
                  </a:cubicBezTo>
                  <a:cubicBezTo>
                    <a:pt x="296" y="686"/>
                    <a:pt x="304" y="694"/>
                    <a:pt x="314" y="699"/>
                  </a:cubicBezTo>
                  <a:cubicBezTo>
                    <a:pt x="324" y="703"/>
                    <a:pt x="336" y="704"/>
                    <a:pt x="346" y="699"/>
                  </a:cubicBezTo>
                  <a:cubicBezTo>
                    <a:pt x="408" y="675"/>
                    <a:pt x="408" y="675"/>
                    <a:pt x="408" y="675"/>
                  </a:cubicBezTo>
                  <a:cubicBezTo>
                    <a:pt x="416" y="672"/>
                    <a:pt x="422" y="667"/>
                    <a:pt x="427" y="660"/>
                  </a:cubicBezTo>
                  <a:cubicBezTo>
                    <a:pt x="431" y="667"/>
                    <a:pt x="438" y="672"/>
                    <a:pt x="446" y="675"/>
                  </a:cubicBezTo>
                  <a:cubicBezTo>
                    <a:pt x="507" y="699"/>
                    <a:pt x="507" y="699"/>
                    <a:pt x="507" y="699"/>
                  </a:cubicBezTo>
                  <a:cubicBezTo>
                    <a:pt x="518" y="704"/>
                    <a:pt x="529" y="703"/>
                    <a:pt x="540" y="699"/>
                  </a:cubicBezTo>
                  <a:cubicBezTo>
                    <a:pt x="550" y="694"/>
                    <a:pt x="558" y="686"/>
                    <a:pt x="562" y="676"/>
                  </a:cubicBezTo>
                  <a:cubicBezTo>
                    <a:pt x="563" y="673"/>
                    <a:pt x="564" y="669"/>
                    <a:pt x="565" y="666"/>
                  </a:cubicBezTo>
                  <a:cubicBezTo>
                    <a:pt x="565" y="666"/>
                    <a:pt x="565" y="666"/>
                    <a:pt x="565" y="666"/>
                  </a:cubicBezTo>
                  <a:cubicBezTo>
                    <a:pt x="565" y="664"/>
                    <a:pt x="565" y="663"/>
                    <a:pt x="565" y="661"/>
                  </a:cubicBezTo>
                  <a:cubicBezTo>
                    <a:pt x="602" y="689"/>
                    <a:pt x="630" y="728"/>
                    <a:pt x="647" y="771"/>
                  </a:cubicBezTo>
                  <a:cubicBezTo>
                    <a:pt x="642" y="769"/>
                    <a:pt x="637" y="769"/>
                    <a:pt x="631" y="769"/>
                  </a:cubicBezTo>
                  <a:cubicBezTo>
                    <a:pt x="612" y="771"/>
                    <a:pt x="596" y="786"/>
                    <a:pt x="593" y="805"/>
                  </a:cubicBezTo>
                  <a:cubicBezTo>
                    <a:pt x="593" y="809"/>
                    <a:pt x="593" y="812"/>
                    <a:pt x="593" y="816"/>
                  </a:cubicBezTo>
                  <a:cubicBezTo>
                    <a:pt x="600" y="881"/>
                    <a:pt x="600" y="881"/>
                    <a:pt x="600" y="881"/>
                  </a:cubicBezTo>
                  <a:cubicBezTo>
                    <a:pt x="602" y="904"/>
                    <a:pt x="623" y="921"/>
                    <a:pt x="646" y="919"/>
                  </a:cubicBezTo>
                  <a:cubicBezTo>
                    <a:pt x="665" y="917"/>
                    <a:pt x="681" y="902"/>
                    <a:pt x="684" y="883"/>
                  </a:cubicBezTo>
                  <a:cubicBezTo>
                    <a:pt x="684" y="883"/>
                    <a:pt x="684" y="883"/>
                    <a:pt x="684" y="883"/>
                  </a:cubicBezTo>
                  <a:cubicBezTo>
                    <a:pt x="684" y="880"/>
                    <a:pt x="684" y="877"/>
                    <a:pt x="684" y="873"/>
                  </a:cubicBezTo>
                  <a:cubicBezTo>
                    <a:pt x="687" y="772"/>
                    <a:pt x="633" y="678"/>
                    <a:pt x="549" y="627"/>
                  </a:cubicBezTo>
                  <a:cubicBezTo>
                    <a:pt x="546" y="625"/>
                    <a:pt x="542" y="622"/>
                    <a:pt x="538" y="621"/>
                  </a:cubicBezTo>
                  <a:cubicBezTo>
                    <a:pt x="537" y="620"/>
                    <a:pt x="537" y="620"/>
                    <a:pt x="537" y="620"/>
                  </a:cubicBezTo>
                  <a:cubicBezTo>
                    <a:pt x="535" y="619"/>
                    <a:pt x="532" y="618"/>
                    <a:pt x="530" y="617"/>
                  </a:cubicBezTo>
                  <a:cubicBezTo>
                    <a:pt x="534" y="614"/>
                    <a:pt x="538" y="611"/>
                    <a:pt x="542" y="608"/>
                  </a:cubicBezTo>
                  <a:cubicBezTo>
                    <a:pt x="606" y="614"/>
                    <a:pt x="606" y="614"/>
                    <a:pt x="606" y="614"/>
                  </a:cubicBezTo>
                  <a:cubicBezTo>
                    <a:pt x="609" y="615"/>
                    <a:pt x="613" y="615"/>
                    <a:pt x="616" y="614"/>
                  </a:cubicBezTo>
                  <a:cubicBezTo>
                    <a:pt x="635" y="611"/>
                    <a:pt x="650" y="596"/>
                    <a:pt x="652" y="576"/>
                  </a:cubicBezTo>
                  <a:cubicBezTo>
                    <a:pt x="653" y="571"/>
                    <a:pt x="652" y="565"/>
                    <a:pt x="651" y="560"/>
                  </a:cubicBezTo>
                  <a:cubicBezTo>
                    <a:pt x="694" y="577"/>
                    <a:pt x="732" y="606"/>
                    <a:pt x="761" y="643"/>
                  </a:cubicBezTo>
                  <a:cubicBezTo>
                    <a:pt x="759" y="643"/>
                    <a:pt x="757" y="643"/>
                    <a:pt x="755" y="643"/>
                  </a:cubicBezTo>
                  <a:cubicBezTo>
                    <a:pt x="755" y="643"/>
                    <a:pt x="755" y="643"/>
                    <a:pt x="755" y="643"/>
                  </a:cubicBezTo>
                  <a:cubicBezTo>
                    <a:pt x="752" y="643"/>
                    <a:pt x="749" y="644"/>
                    <a:pt x="746" y="646"/>
                  </a:cubicBezTo>
                  <a:cubicBezTo>
                    <a:pt x="735" y="650"/>
                    <a:pt x="727" y="658"/>
                    <a:pt x="723" y="668"/>
                  </a:cubicBezTo>
                  <a:cubicBezTo>
                    <a:pt x="718" y="678"/>
                    <a:pt x="718" y="690"/>
                    <a:pt x="722" y="700"/>
                  </a:cubicBezTo>
                  <a:cubicBezTo>
                    <a:pt x="746" y="762"/>
                    <a:pt x="746" y="762"/>
                    <a:pt x="746" y="762"/>
                  </a:cubicBezTo>
                  <a:cubicBezTo>
                    <a:pt x="753" y="780"/>
                    <a:pt x="772" y="791"/>
                    <a:pt x="791" y="788"/>
                  </a:cubicBezTo>
                  <a:cubicBezTo>
                    <a:pt x="795" y="788"/>
                    <a:pt x="798" y="787"/>
                    <a:pt x="801" y="785"/>
                  </a:cubicBezTo>
                  <a:cubicBezTo>
                    <a:pt x="822" y="777"/>
                    <a:pt x="833" y="753"/>
                    <a:pt x="825" y="732"/>
                  </a:cubicBezTo>
                  <a:cubicBezTo>
                    <a:pt x="825" y="732"/>
                    <a:pt x="825" y="732"/>
                    <a:pt x="825" y="732"/>
                  </a:cubicBezTo>
                  <a:close/>
                  <a:moveTo>
                    <a:pt x="398" y="421"/>
                  </a:moveTo>
                  <a:cubicBezTo>
                    <a:pt x="396" y="424"/>
                    <a:pt x="393" y="425"/>
                    <a:pt x="390" y="425"/>
                  </a:cubicBezTo>
                  <a:cubicBezTo>
                    <a:pt x="389" y="425"/>
                    <a:pt x="387" y="425"/>
                    <a:pt x="386" y="424"/>
                  </a:cubicBezTo>
                  <a:cubicBezTo>
                    <a:pt x="310" y="381"/>
                    <a:pt x="310" y="381"/>
                    <a:pt x="310" y="381"/>
                  </a:cubicBezTo>
                  <a:cubicBezTo>
                    <a:pt x="306" y="379"/>
                    <a:pt x="305" y="373"/>
                    <a:pt x="307" y="369"/>
                  </a:cubicBezTo>
                  <a:cubicBezTo>
                    <a:pt x="309" y="365"/>
                    <a:pt x="315" y="364"/>
                    <a:pt x="319" y="366"/>
                  </a:cubicBezTo>
                  <a:cubicBezTo>
                    <a:pt x="395" y="409"/>
                    <a:pt x="395" y="409"/>
                    <a:pt x="395" y="409"/>
                  </a:cubicBezTo>
                  <a:cubicBezTo>
                    <a:pt x="399" y="412"/>
                    <a:pt x="400" y="417"/>
                    <a:pt x="398" y="421"/>
                  </a:cubicBezTo>
                  <a:close/>
                  <a:moveTo>
                    <a:pt x="551" y="381"/>
                  </a:moveTo>
                  <a:cubicBezTo>
                    <a:pt x="475" y="424"/>
                    <a:pt x="475" y="424"/>
                    <a:pt x="475" y="424"/>
                  </a:cubicBezTo>
                  <a:cubicBezTo>
                    <a:pt x="473" y="425"/>
                    <a:pt x="472" y="425"/>
                    <a:pt x="470" y="425"/>
                  </a:cubicBezTo>
                  <a:cubicBezTo>
                    <a:pt x="467" y="425"/>
                    <a:pt x="464" y="424"/>
                    <a:pt x="463" y="421"/>
                  </a:cubicBezTo>
                  <a:cubicBezTo>
                    <a:pt x="461" y="417"/>
                    <a:pt x="462" y="412"/>
                    <a:pt x="466" y="409"/>
                  </a:cubicBezTo>
                  <a:cubicBezTo>
                    <a:pt x="542" y="366"/>
                    <a:pt x="542" y="366"/>
                    <a:pt x="542" y="366"/>
                  </a:cubicBezTo>
                  <a:cubicBezTo>
                    <a:pt x="546" y="364"/>
                    <a:pt x="551" y="365"/>
                    <a:pt x="554" y="369"/>
                  </a:cubicBezTo>
                  <a:cubicBezTo>
                    <a:pt x="556" y="373"/>
                    <a:pt x="555" y="379"/>
                    <a:pt x="551" y="381"/>
                  </a:cubicBezTo>
                  <a:close/>
                </a:path>
              </a:pathLst>
            </a:custGeom>
            <a:solidFill>
              <a:schemeClr val="bg1"/>
            </a:solidFill>
            <a:ln w="57150">
              <a:solidFill>
                <a:schemeClr val="bg1"/>
              </a:solidFill>
            </a:ln>
            <a:effectLst>
              <a:glow rad="127000">
                <a:schemeClr val="accent6">
                  <a:lumMod val="50000"/>
                  <a:alpha val="40000"/>
                </a:schemeClr>
              </a:glow>
            </a:effectLst>
          </p:spPr>
          <p:txBody>
            <a:bodyPr vert="horz" wrap="square" lIns="82292" tIns="41146" rIns="82292" bIns="41146" numCol="1" anchor="t" anchorCtr="0" compatLnSpc="1">
              <a:prstTxWarp prst="textNoShape">
                <a:avLst/>
              </a:prstTxWarp>
            </a:bodyPr>
            <a:lstStyle/>
            <a:p>
              <a:endParaRPr lang="en-US" sz="1620"/>
            </a:p>
          </p:txBody>
        </p:sp>
        <p:sp>
          <p:nvSpPr>
            <p:cNvPr id="54" name="Freeform 5"/>
            <p:cNvSpPr>
              <a:spLocks noEditPoints="1"/>
            </p:cNvSpPr>
            <p:nvPr/>
          </p:nvSpPr>
          <p:spPr bwMode="auto">
            <a:xfrm>
              <a:off x="5464333" y="2433408"/>
              <a:ext cx="316920" cy="350052"/>
            </a:xfrm>
            <a:custGeom>
              <a:avLst/>
              <a:gdLst>
                <a:gd name="T0" fmla="*/ 801 w 833"/>
                <a:gd name="T1" fmla="*/ 669 h 921"/>
                <a:gd name="T2" fmla="*/ 622 w 833"/>
                <a:gd name="T3" fmla="*/ 451 h 921"/>
                <a:gd name="T4" fmla="*/ 652 w 833"/>
                <a:gd name="T5" fmla="*/ 341 h 921"/>
                <a:gd name="T6" fmla="*/ 755 w 833"/>
                <a:gd name="T7" fmla="*/ 408 h 921"/>
                <a:gd name="T8" fmla="*/ 723 w 833"/>
                <a:gd name="T9" fmla="*/ 433 h 921"/>
                <a:gd name="T10" fmla="*/ 791 w 833"/>
                <a:gd name="T11" fmla="*/ 553 h 921"/>
                <a:gd name="T12" fmla="*/ 825 w 833"/>
                <a:gd name="T13" fmla="*/ 497 h 921"/>
                <a:gd name="T14" fmla="*/ 794 w 833"/>
                <a:gd name="T15" fmla="*/ 423 h 921"/>
                <a:gd name="T16" fmla="*/ 539 w 833"/>
                <a:gd name="T17" fmla="*/ 289 h 921"/>
                <a:gd name="T18" fmla="*/ 544 w 833"/>
                <a:gd name="T19" fmla="*/ 217 h 921"/>
                <a:gd name="T20" fmla="*/ 573 w 833"/>
                <a:gd name="T21" fmla="*/ 72 h 921"/>
                <a:gd name="T22" fmla="*/ 575 w 833"/>
                <a:gd name="T23" fmla="*/ 87 h 921"/>
                <a:gd name="T24" fmla="*/ 692 w 833"/>
                <a:gd name="T25" fmla="*/ 87 h 921"/>
                <a:gd name="T26" fmla="*/ 662 w 833"/>
                <a:gd name="T27" fmla="*/ 8 h 921"/>
                <a:gd name="T28" fmla="*/ 599 w 833"/>
                <a:gd name="T29" fmla="*/ 32 h 921"/>
                <a:gd name="T30" fmla="*/ 440 w 833"/>
                <a:gd name="T31" fmla="*/ 257 h 921"/>
                <a:gd name="T32" fmla="*/ 294 w 833"/>
                <a:gd name="T33" fmla="*/ 32 h 921"/>
                <a:gd name="T34" fmla="*/ 179 w 833"/>
                <a:gd name="T35" fmla="*/ 32 h 921"/>
                <a:gd name="T36" fmla="*/ 264 w 833"/>
                <a:gd name="T37" fmla="*/ 111 h 921"/>
                <a:gd name="T38" fmla="*/ 322 w 833"/>
                <a:gd name="T39" fmla="*/ 78 h 921"/>
                <a:gd name="T40" fmla="*/ 404 w 833"/>
                <a:gd name="T41" fmla="*/ 182 h 921"/>
                <a:gd name="T42" fmla="*/ 350 w 833"/>
                <a:gd name="T43" fmla="*/ 227 h 921"/>
                <a:gd name="T44" fmla="*/ 294 w 833"/>
                <a:gd name="T45" fmla="*/ 289 h 921"/>
                <a:gd name="T46" fmla="*/ 39 w 833"/>
                <a:gd name="T47" fmla="*/ 423 h 921"/>
                <a:gd name="T48" fmla="*/ 8 w 833"/>
                <a:gd name="T49" fmla="*/ 497 h 921"/>
                <a:gd name="T50" fmla="*/ 41 w 833"/>
                <a:gd name="T51" fmla="*/ 553 h 921"/>
                <a:gd name="T52" fmla="*/ 110 w 833"/>
                <a:gd name="T53" fmla="*/ 433 h 921"/>
                <a:gd name="T54" fmla="*/ 77 w 833"/>
                <a:gd name="T55" fmla="*/ 408 h 921"/>
                <a:gd name="T56" fmla="*/ 181 w 833"/>
                <a:gd name="T57" fmla="*/ 341 h 921"/>
                <a:gd name="T58" fmla="*/ 247 w 833"/>
                <a:gd name="T59" fmla="*/ 378 h 921"/>
                <a:gd name="T60" fmla="*/ 39 w 833"/>
                <a:gd name="T61" fmla="*/ 658 h 921"/>
                <a:gd name="T62" fmla="*/ 8 w 833"/>
                <a:gd name="T63" fmla="*/ 732 h 921"/>
                <a:gd name="T64" fmla="*/ 41 w 833"/>
                <a:gd name="T65" fmla="*/ 788 h 921"/>
                <a:gd name="T66" fmla="*/ 110 w 833"/>
                <a:gd name="T67" fmla="*/ 668 h 921"/>
                <a:gd name="T68" fmla="*/ 77 w 833"/>
                <a:gd name="T69" fmla="*/ 643 h 921"/>
                <a:gd name="T70" fmla="*/ 181 w 833"/>
                <a:gd name="T71" fmla="*/ 576 h 921"/>
                <a:gd name="T72" fmla="*/ 292 w 833"/>
                <a:gd name="T73" fmla="*/ 608 h 921"/>
                <a:gd name="T74" fmla="*/ 316 w 833"/>
                <a:gd name="T75" fmla="*/ 620 h 921"/>
                <a:gd name="T76" fmla="*/ 170 w 833"/>
                <a:gd name="T77" fmla="*/ 873 h 921"/>
                <a:gd name="T78" fmla="*/ 208 w 833"/>
                <a:gd name="T79" fmla="*/ 919 h 921"/>
                <a:gd name="T80" fmla="*/ 260 w 833"/>
                <a:gd name="T81" fmla="*/ 805 h 921"/>
                <a:gd name="T82" fmla="*/ 289 w 833"/>
                <a:gd name="T83" fmla="*/ 661 h 921"/>
                <a:gd name="T84" fmla="*/ 292 w 833"/>
                <a:gd name="T85" fmla="*/ 676 h 921"/>
                <a:gd name="T86" fmla="*/ 408 w 833"/>
                <a:gd name="T87" fmla="*/ 675 h 921"/>
                <a:gd name="T88" fmla="*/ 507 w 833"/>
                <a:gd name="T89" fmla="*/ 699 h 921"/>
                <a:gd name="T90" fmla="*/ 565 w 833"/>
                <a:gd name="T91" fmla="*/ 666 h 921"/>
                <a:gd name="T92" fmla="*/ 647 w 833"/>
                <a:gd name="T93" fmla="*/ 771 h 921"/>
                <a:gd name="T94" fmla="*/ 593 w 833"/>
                <a:gd name="T95" fmla="*/ 816 h 921"/>
                <a:gd name="T96" fmla="*/ 684 w 833"/>
                <a:gd name="T97" fmla="*/ 883 h 921"/>
                <a:gd name="T98" fmla="*/ 549 w 833"/>
                <a:gd name="T99" fmla="*/ 627 h 921"/>
                <a:gd name="T100" fmla="*/ 530 w 833"/>
                <a:gd name="T101" fmla="*/ 617 h 921"/>
                <a:gd name="T102" fmla="*/ 616 w 833"/>
                <a:gd name="T103" fmla="*/ 614 h 921"/>
                <a:gd name="T104" fmla="*/ 761 w 833"/>
                <a:gd name="T105" fmla="*/ 643 h 921"/>
                <a:gd name="T106" fmla="*/ 746 w 833"/>
                <a:gd name="T107" fmla="*/ 646 h 921"/>
                <a:gd name="T108" fmla="*/ 746 w 833"/>
                <a:gd name="T109" fmla="*/ 762 h 921"/>
                <a:gd name="T110" fmla="*/ 825 w 833"/>
                <a:gd name="T111" fmla="*/ 732 h 921"/>
                <a:gd name="T112" fmla="*/ 390 w 833"/>
                <a:gd name="T113" fmla="*/ 425 h 921"/>
                <a:gd name="T114" fmla="*/ 307 w 833"/>
                <a:gd name="T115" fmla="*/ 369 h 921"/>
                <a:gd name="T116" fmla="*/ 398 w 833"/>
                <a:gd name="T117" fmla="*/ 421 h 921"/>
                <a:gd name="T118" fmla="*/ 470 w 833"/>
                <a:gd name="T119" fmla="*/ 425 h 921"/>
                <a:gd name="T120" fmla="*/ 542 w 833"/>
                <a:gd name="T121" fmla="*/ 366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921">
                  <a:moveTo>
                    <a:pt x="825" y="732"/>
                  </a:moveTo>
                  <a:cubicBezTo>
                    <a:pt x="820" y="710"/>
                    <a:pt x="811" y="690"/>
                    <a:pt x="801" y="670"/>
                  </a:cubicBezTo>
                  <a:cubicBezTo>
                    <a:pt x="801" y="669"/>
                    <a:pt x="801" y="669"/>
                    <a:pt x="801" y="669"/>
                  </a:cubicBezTo>
                  <a:cubicBezTo>
                    <a:pt x="799" y="665"/>
                    <a:pt x="797" y="662"/>
                    <a:pt x="794" y="658"/>
                  </a:cubicBezTo>
                  <a:cubicBezTo>
                    <a:pt x="753" y="590"/>
                    <a:pt x="684" y="542"/>
                    <a:pt x="606" y="528"/>
                  </a:cubicBezTo>
                  <a:cubicBezTo>
                    <a:pt x="616" y="504"/>
                    <a:pt x="622" y="479"/>
                    <a:pt x="622" y="451"/>
                  </a:cubicBezTo>
                  <a:cubicBezTo>
                    <a:pt x="622" y="426"/>
                    <a:pt x="617" y="402"/>
                    <a:pt x="608" y="380"/>
                  </a:cubicBezTo>
                  <a:cubicBezTo>
                    <a:pt x="611" y="380"/>
                    <a:pt x="613" y="380"/>
                    <a:pt x="616" y="379"/>
                  </a:cubicBezTo>
                  <a:cubicBezTo>
                    <a:pt x="635" y="376"/>
                    <a:pt x="650" y="361"/>
                    <a:pt x="652" y="341"/>
                  </a:cubicBezTo>
                  <a:cubicBezTo>
                    <a:pt x="653" y="336"/>
                    <a:pt x="652" y="331"/>
                    <a:pt x="651" y="326"/>
                  </a:cubicBezTo>
                  <a:cubicBezTo>
                    <a:pt x="694" y="343"/>
                    <a:pt x="732" y="371"/>
                    <a:pt x="761" y="408"/>
                  </a:cubicBezTo>
                  <a:cubicBezTo>
                    <a:pt x="759" y="408"/>
                    <a:pt x="757" y="408"/>
                    <a:pt x="755" y="408"/>
                  </a:cubicBezTo>
                  <a:cubicBezTo>
                    <a:pt x="755" y="408"/>
                    <a:pt x="755" y="408"/>
                    <a:pt x="755" y="408"/>
                  </a:cubicBezTo>
                  <a:cubicBezTo>
                    <a:pt x="752" y="409"/>
                    <a:pt x="749" y="409"/>
                    <a:pt x="746" y="411"/>
                  </a:cubicBezTo>
                  <a:cubicBezTo>
                    <a:pt x="735" y="415"/>
                    <a:pt x="727" y="423"/>
                    <a:pt x="723" y="433"/>
                  </a:cubicBezTo>
                  <a:cubicBezTo>
                    <a:pt x="718" y="444"/>
                    <a:pt x="718" y="455"/>
                    <a:pt x="722" y="466"/>
                  </a:cubicBezTo>
                  <a:cubicBezTo>
                    <a:pt x="746" y="527"/>
                    <a:pt x="746" y="527"/>
                    <a:pt x="746" y="527"/>
                  </a:cubicBezTo>
                  <a:cubicBezTo>
                    <a:pt x="753" y="545"/>
                    <a:pt x="772" y="556"/>
                    <a:pt x="791" y="553"/>
                  </a:cubicBezTo>
                  <a:cubicBezTo>
                    <a:pt x="795" y="553"/>
                    <a:pt x="798" y="552"/>
                    <a:pt x="801" y="551"/>
                  </a:cubicBezTo>
                  <a:cubicBezTo>
                    <a:pt x="822" y="542"/>
                    <a:pt x="833" y="518"/>
                    <a:pt x="825" y="497"/>
                  </a:cubicBezTo>
                  <a:cubicBezTo>
                    <a:pt x="825" y="497"/>
                    <a:pt x="825" y="497"/>
                    <a:pt x="825" y="497"/>
                  </a:cubicBezTo>
                  <a:cubicBezTo>
                    <a:pt x="820" y="475"/>
                    <a:pt x="811" y="455"/>
                    <a:pt x="801" y="436"/>
                  </a:cubicBezTo>
                  <a:cubicBezTo>
                    <a:pt x="801" y="435"/>
                    <a:pt x="801" y="435"/>
                    <a:pt x="801" y="435"/>
                  </a:cubicBezTo>
                  <a:cubicBezTo>
                    <a:pt x="799" y="430"/>
                    <a:pt x="797" y="427"/>
                    <a:pt x="794" y="423"/>
                  </a:cubicBezTo>
                  <a:cubicBezTo>
                    <a:pt x="743" y="339"/>
                    <a:pt x="650" y="286"/>
                    <a:pt x="548" y="289"/>
                  </a:cubicBezTo>
                  <a:cubicBezTo>
                    <a:pt x="545" y="289"/>
                    <a:pt x="542" y="289"/>
                    <a:pt x="539" y="289"/>
                  </a:cubicBezTo>
                  <a:cubicBezTo>
                    <a:pt x="539" y="289"/>
                    <a:pt x="539" y="289"/>
                    <a:pt x="539" y="289"/>
                  </a:cubicBezTo>
                  <a:cubicBezTo>
                    <a:pt x="538" y="289"/>
                    <a:pt x="538" y="289"/>
                    <a:pt x="538" y="289"/>
                  </a:cubicBezTo>
                  <a:cubicBezTo>
                    <a:pt x="544" y="227"/>
                    <a:pt x="544" y="227"/>
                    <a:pt x="544" y="227"/>
                  </a:cubicBezTo>
                  <a:cubicBezTo>
                    <a:pt x="544" y="224"/>
                    <a:pt x="544" y="220"/>
                    <a:pt x="544" y="217"/>
                  </a:cubicBezTo>
                  <a:cubicBezTo>
                    <a:pt x="541" y="198"/>
                    <a:pt x="526" y="183"/>
                    <a:pt x="506" y="181"/>
                  </a:cubicBezTo>
                  <a:cubicBezTo>
                    <a:pt x="501" y="180"/>
                    <a:pt x="495" y="181"/>
                    <a:pt x="490" y="182"/>
                  </a:cubicBezTo>
                  <a:cubicBezTo>
                    <a:pt x="507" y="139"/>
                    <a:pt x="536" y="101"/>
                    <a:pt x="573" y="72"/>
                  </a:cubicBezTo>
                  <a:cubicBezTo>
                    <a:pt x="573" y="74"/>
                    <a:pt x="573" y="76"/>
                    <a:pt x="573" y="78"/>
                  </a:cubicBezTo>
                  <a:cubicBezTo>
                    <a:pt x="573" y="78"/>
                    <a:pt x="573" y="78"/>
                    <a:pt x="573" y="78"/>
                  </a:cubicBezTo>
                  <a:cubicBezTo>
                    <a:pt x="573" y="81"/>
                    <a:pt x="574" y="84"/>
                    <a:pt x="575" y="87"/>
                  </a:cubicBezTo>
                  <a:cubicBezTo>
                    <a:pt x="580" y="98"/>
                    <a:pt x="588" y="106"/>
                    <a:pt x="598" y="111"/>
                  </a:cubicBezTo>
                  <a:cubicBezTo>
                    <a:pt x="608" y="115"/>
                    <a:pt x="620" y="115"/>
                    <a:pt x="630" y="111"/>
                  </a:cubicBezTo>
                  <a:cubicBezTo>
                    <a:pt x="692" y="87"/>
                    <a:pt x="692" y="87"/>
                    <a:pt x="692" y="87"/>
                  </a:cubicBezTo>
                  <a:cubicBezTo>
                    <a:pt x="710" y="80"/>
                    <a:pt x="721" y="61"/>
                    <a:pt x="718" y="42"/>
                  </a:cubicBezTo>
                  <a:cubicBezTo>
                    <a:pt x="717" y="38"/>
                    <a:pt x="717" y="35"/>
                    <a:pt x="715" y="32"/>
                  </a:cubicBezTo>
                  <a:cubicBezTo>
                    <a:pt x="707" y="11"/>
                    <a:pt x="683" y="0"/>
                    <a:pt x="662" y="8"/>
                  </a:cubicBezTo>
                  <a:cubicBezTo>
                    <a:pt x="662" y="8"/>
                    <a:pt x="662" y="8"/>
                    <a:pt x="662" y="8"/>
                  </a:cubicBezTo>
                  <a:cubicBezTo>
                    <a:pt x="640" y="14"/>
                    <a:pt x="619" y="22"/>
                    <a:pt x="600" y="32"/>
                  </a:cubicBezTo>
                  <a:cubicBezTo>
                    <a:pt x="599" y="32"/>
                    <a:pt x="599" y="32"/>
                    <a:pt x="599" y="32"/>
                  </a:cubicBezTo>
                  <a:cubicBezTo>
                    <a:pt x="595" y="34"/>
                    <a:pt x="591" y="36"/>
                    <a:pt x="588" y="39"/>
                  </a:cubicBezTo>
                  <a:cubicBezTo>
                    <a:pt x="511" y="85"/>
                    <a:pt x="460" y="168"/>
                    <a:pt x="454" y="259"/>
                  </a:cubicBezTo>
                  <a:cubicBezTo>
                    <a:pt x="450" y="258"/>
                    <a:pt x="445" y="258"/>
                    <a:pt x="440" y="257"/>
                  </a:cubicBezTo>
                  <a:cubicBezTo>
                    <a:pt x="434" y="167"/>
                    <a:pt x="383" y="85"/>
                    <a:pt x="306" y="39"/>
                  </a:cubicBezTo>
                  <a:cubicBezTo>
                    <a:pt x="303" y="36"/>
                    <a:pt x="299" y="34"/>
                    <a:pt x="295" y="32"/>
                  </a:cubicBezTo>
                  <a:cubicBezTo>
                    <a:pt x="294" y="32"/>
                    <a:pt x="294" y="32"/>
                    <a:pt x="294" y="32"/>
                  </a:cubicBezTo>
                  <a:cubicBezTo>
                    <a:pt x="275" y="22"/>
                    <a:pt x="255" y="14"/>
                    <a:pt x="233" y="8"/>
                  </a:cubicBezTo>
                  <a:cubicBezTo>
                    <a:pt x="233" y="8"/>
                    <a:pt x="233" y="8"/>
                    <a:pt x="233" y="8"/>
                  </a:cubicBezTo>
                  <a:cubicBezTo>
                    <a:pt x="211" y="0"/>
                    <a:pt x="187" y="11"/>
                    <a:pt x="179" y="32"/>
                  </a:cubicBezTo>
                  <a:cubicBezTo>
                    <a:pt x="178" y="35"/>
                    <a:pt x="177" y="38"/>
                    <a:pt x="177" y="42"/>
                  </a:cubicBezTo>
                  <a:cubicBezTo>
                    <a:pt x="174" y="61"/>
                    <a:pt x="185" y="80"/>
                    <a:pt x="203" y="87"/>
                  </a:cubicBezTo>
                  <a:cubicBezTo>
                    <a:pt x="264" y="111"/>
                    <a:pt x="264" y="111"/>
                    <a:pt x="264" y="111"/>
                  </a:cubicBezTo>
                  <a:cubicBezTo>
                    <a:pt x="275" y="115"/>
                    <a:pt x="286" y="115"/>
                    <a:pt x="297" y="111"/>
                  </a:cubicBezTo>
                  <a:cubicBezTo>
                    <a:pt x="307" y="106"/>
                    <a:pt x="315" y="98"/>
                    <a:pt x="319" y="87"/>
                  </a:cubicBezTo>
                  <a:cubicBezTo>
                    <a:pt x="320" y="84"/>
                    <a:pt x="321" y="81"/>
                    <a:pt x="322" y="78"/>
                  </a:cubicBezTo>
                  <a:cubicBezTo>
                    <a:pt x="322" y="78"/>
                    <a:pt x="322" y="78"/>
                    <a:pt x="322" y="78"/>
                  </a:cubicBezTo>
                  <a:cubicBezTo>
                    <a:pt x="322" y="76"/>
                    <a:pt x="322" y="74"/>
                    <a:pt x="322" y="72"/>
                  </a:cubicBezTo>
                  <a:cubicBezTo>
                    <a:pt x="359" y="101"/>
                    <a:pt x="387" y="139"/>
                    <a:pt x="404" y="182"/>
                  </a:cubicBezTo>
                  <a:cubicBezTo>
                    <a:pt x="399" y="181"/>
                    <a:pt x="394" y="180"/>
                    <a:pt x="388" y="181"/>
                  </a:cubicBezTo>
                  <a:cubicBezTo>
                    <a:pt x="369" y="183"/>
                    <a:pt x="353" y="198"/>
                    <a:pt x="351" y="217"/>
                  </a:cubicBezTo>
                  <a:cubicBezTo>
                    <a:pt x="350" y="220"/>
                    <a:pt x="350" y="224"/>
                    <a:pt x="350" y="227"/>
                  </a:cubicBezTo>
                  <a:cubicBezTo>
                    <a:pt x="355" y="271"/>
                    <a:pt x="355" y="271"/>
                    <a:pt x="355" y="271"/>
                  </a:cubicBezTo>
                  <a:cubicBezTo>
                    <a:pt x="339" y="277"/>
                    <a:pt x="324" y="285"/>
                    <a:pt x="311" y="295"/>
                  </a:cubicBezTo>
                  <a:cubicBezTo>
                    <a:pt x="306" y="292"/>
                    <a:pt x="300" y="290"/>
                    <a:pt x="294" y="289"/>
                  </a:cubicBezTo>
                  <a:cubicBezTo>
                    <a:pt x="294" y="289"/>
                    <a:pt x="294" y="289"/>
                    <a:pt x="294" y="289"/>
                  </a:cubicBezTo>
                  <a:cubicBezTo>
                    <a:pt x="291" y="289"/>
                    <a:pt x="288" y="289"/>
                    <a:pt x="285" y="289"/>
                  </a:cubicBezTo>
                  <a:cubicBezTo>
                    <a:pt x="183" y="286"/>
                    <a:pt x="90" y="339"/>
                    <a:pt x="39" y="423"/>
                  </a:cubicBezTo>
                  <a:cubicBezTo>
                    <a:pt x="36" y="427"/>
                    <a:pt x="34" y="430"/>
                    <a:pt x="32" y="435"/>
                  </a:cubicBezTo>
                  <a:cubicBezTo>
                    <a:pt x="32" y="436"/>
                    <a:pt x="32" y="436"/>
                    <a:pt x="32" y="436"/>
                  </a:cubicBezTo>
                  <a:cubicBezTo>
                    <a:pt x="21" y="455"/>
                    <a:pt x="13" y="475"/>
                    <a:pt x="8" y="497"/>
                  </a:cubicBezTo>
                  <a:cubicBezTo>
                    <a:pt x="8" y="497"/>
                    <a:pt x="8" y="497"/>
                    <a:pt x="8" y="497"/>
                  </a:cubicBezTo>
                  <a:cubicBezTo>
                    <a:pt x="0" y="518"/>
                    <a:pt x="11" y="542"/>
                    <a:pt x="32" y="551"/>
                  </a:cubicBezTo>
                  <a:cubicBezTo>
                    <a:pt x="35" y="552"/>
                    <a:pt x="38" y="553"/>
                    <a:pt x="41" y="553"/>
                  </a:cubicBezTo>
                  <a:cubicBezTo>
                    <a:pt x="61" y="556"/>
                    <a:pt x="80" y="545"/>
                    <a:pt x="87" y="527"/>
                  </a:cubicBezTo>
                  <a:cubicBezTo>
                    <a:pt x="111" y="466"/>
                    <a:pt x="111" y="466"/>
                    <a:pt x="111" y="466"/>
                  </a:cubicBezTo>
                  <a:cubicBezTo>
                    <a:pt x="115" y="455"/>
                    <a:pt x="115" y="444"/>
                    <a:pt x="110" y="433"/>
                  </a:cubicBezTo>
                  <a:cubicBezTo>
                    <a:pt x="106" y="423"/>
                    <a:pt x="97" y="415"/>
                    <a:pt x="87" y="411"/>
                  </a:cubicBezTo>
                  <a:cubicBezTo>
                    <a:pt x="84" y="409"/>
                    <a:pt x="81" y="409"/>
                    <a:pt x="77" y="408"/>
                  </a:cubicBezTo>
                  <a:cubicBezTo>
                    <a:pt x="77" y="408"/>
                    <a:pt x="77" y="408"/>
                    <a:pt x="77" y="408"/>
                  </a:cubicBezTo>
                  <a:cubicBezTo>
                    <a:pt x="76" y="408"/>
                    <a:pt x="74" y="408"/>
                    <a:pt x="72" y="408"/>
                  </a:cubicBezTo>
                  <a:cubicBezTo>
                    <a:pt x="101" y="371"/>
                    <a:pt x="139" y="343"/>
                    <a:pt x="182" y="326"/>
                  </a:cubicBezTo>
                  <a:cubicBezTo>
                    <a:pt x="181" y="331"/>
                    <a:pt x="180" y="336"/>
                    <a:pt x="181" y="341"/>
                  </a:cubicBezTo>
                  <a:cubicBezTo>
                    <a:pt x="183" y="361"/>
                    <a:pt x="197" y="376"/>
                    <a:pt x="217" y="379"/>
                  </a:cubicBezTo>
                  <a:cubicBezTo>
                    <a:pt x="220" y="380"/>
                    <a:pt x="223" y="380"/>
                    <a:pt x="227" y="379"/>
                  </a:cubicBezTo>
                  <a:cubicBezTo>
                    <a:pt x="247" y="378"/>
                    <a:pt x="247" y="378"/>
                    <a:pt x="247" y="378"/>
                  </a:cubicBezTo>
                  <a:cubicBezTo>
                    <a:pt x="237" y="400"/>
                    <a:pt x="232" y="425"/>
                    <a:pt x="232" y="451"/>
                  </a:cubicBezTo>
                  <a:cubicBezTo>
                    <a:pt x="232" y="478"/>
                    <a:pt x="237" y="502"/>
                    <a:pt x="247" y="525"/>
                  </a:cubicBezTo>
                  <a:cubicBezTo>
                    <a:pt x="160" y="535"/>
                    <a:pt x="83" y="585"/>
                    <a:pt x="39" y="658"/>
                  </a:cubicBezTo>
                  <a:cubicBezTo>
                    <a:pt x="36" y="662"/>
                    <a:pt x="34" y="665"/>
                    <a:pt x="32" y="669"/>
                  </a:cubicBezTo>
                  <a:cubicBezTo>
                    <a:pt x="32" y="670"/>
                    <a:pt x="32" y="670"/>
                    <a:pt x="32" y="670"/>
                  </a:cubicBezTo>
                  <a:cubicBezTo>
                    <a:pt x="21" y="690"/>
                    <a:pt x="13" y="710"/>
                    <a:pt x="8" y="732"/>
                  </a:cubicBezTo>
                  <a:cubicBezTo>
                    <a:pt x="8" y="732"/>
                    <a:pt x="8" y="732"/>
                    <a:pt x="8" y="732"/>
                  </a:cubicBezTo>
                  <a:cubicBezTo>
                    <a:pt x="0" y="753"/>
                    <a:pt x="11" y="777"/>
                    <a:pt x="32" y="785"/>
                  </a:cubicBezTo>
                  <a:cubicBezTo>
                    <a:pt x="35" y="787"/>
                    <a:pt x="38" y="788"/>
                    <a:pt x="41" y="788"/>
                  </a:cubicBezTo>
                  <a:cubicBezTo>
                    <a:pt x="61" y="791"/>
                    <a:pt x="80" y="780"/>
                    <a:pt x="87" y="762"/>
                  </a:cubicBezTo>
                  <a:cubicBezTo>
                    <a:pt x="111" y="700"/>
                    <a:pt x="111" y="700"/>
                    <a:pt x="111" y="700"/>
                  </a:cubicBezTo>
                  <a:cubicBezTo>
                    <a:pt x="115" y="690"/>
                    <a:pt x="115" y="678"/>
                    <a:pt x="110" y="668"/>
                  </a:cubicBezTo>
                  <a:cubicBezTo>
                    <a:pt x="106" y="658"/>
                    <a:pt x="97" y="650"/>
                    <a:pt x="87" y="646"/>
                  </a:cubicBezTo>
                  <a:cubicBezTo>
                    <a:pt x="84" y="644"/>
                    <a:pt x="81" y="643"/>
                    <a:pt x="77" y="643"/>
                  </a:cubicBezTo>
                  <a:cubicBezTo>
                    <a:pt x="77" y="643"/>
                    <a:pt x="77" y="643"/>
                    <a:pt x="77" y="643"/>
                  </a:cubicBezTo>
                  <a:cubicBezTo>
                    <a:pt x="76" y="643"/>
                    <a:pt x="74" y="643"/>
                    <a:pt x="72" y="643"/>
                  </a:cubicBezTo>
                  <a:cubicBezTo>
                    <a:pt x="101" y="606"/>
                    <a:pt x="139" y="577"/>
                    <a:pt x="182" y="560"/>
                  </a:cubicBezTo>
                  <a:cubicBezTo>
                    <a:pt x="181" y="565"/>
                    <a:pt x="180" y="571"/>
                    <a:pt x="181" y="576"/>
                  </a:cubicBezTo>
                  <a:cubicBezTo>
                    <a:pt x="183" y="596"/>
                    <a:pt x="197" y="611"/>
                    <a:pt x="217" y="614"/>
                  </a:cubicBezTo>
                  <a:cubicBezTo>
                    <a:pt x="220" y="615"/>
                    <a:pt x="223" y="615"/>
                    <a:pt x="227" y="614"/>
                  </a:cubicBezTo>
                  <a:cubicBezTo>
                    <a:pt x="292" y="608"/>
                    <a:pt x="292" y="608"/>
                    <a:pt x="292" y="608"/>
                  </a:cubicBezTo>
                  <a:cubicBezTo>
                    <a:pt x="297" y="607"/>
                    <a:pt x="302" y="606"/>
                    <a:pt x="306" y="604"/>
                  </a:cubicBezTo>
                  <a:cubicBezTo>
                    <a:pt x="312" y="609"/>
                    <a:pt x="318" y="613"/>
                    <a:pt x="324" y="617"/>
                  </a:cubicBezTo>
                  <a:cubicBezTo>
                    <a:pt x="321" y="618"/>
                    <a:pt x="319" y="619"/>
                    <a:pt x="316" y="620"/>
                  </a:cubicBezTo>
                  <a:cubicBezTo>
                    <a:pt x="315" y="621"/>
                    <a:pt x="315" y="621"/>
                    <a:pt x="315" y="621"/>
                  </a:cubicBezTo>
                  <a:cubicBezTo>
                    <a:pt x="311" y="622"/>
                    <a:pt x="308" y="625"/>
                    <a:pt x="304" y="627"/>
                  </a:cubicBezTo>
                  <a:cubicBezTo>
                    <a:pt x="220" y="678"/>
                    <a:pt x="166" y="772"/>
                    <a:pt x="170" y="873"/>
                  </a:cubicBezTo>
                  <a:cubicBezTo>
                    <a:pt x="170" y="877"/>
                    <a:pt x="170" y="880"/>
                    <a:pt x="170" y="883"/>
                  </a:cubicBezTo>
                  <a:cubicBezTo>
                    <a:pt x="170" y="883"/>
                    <a:pt x="170" y="883"/>
                    <a:pt x="170" y="883"/>
                  </a:cubicBezTo>
                  <a:cubicBezTo>
                    <a:pt x="173" y="902"/>
                    <a:pt x="188" y="917"/>
                    <a:pt x="208" y="919"/>
                  </a:cubicBezTo>
                  <a:cubicBezTo>
                    <a:pt x="231" y="921"/>
                    <a:pt x="252" y="904"/>
                    <a:pt x="254" y="881"/>
                  </a:cubicBezTo>
                  <a:cubicBezTo>
                    <a:pt x="260" y="816"/>
                    <a:pt x="260" y="816"/>
                    <a:pt x="260" y="816"/>
                  </a:cubicBezTo>
                  <a:cubicBezTo>
                    <a:pt x="261" y="812"/>
                    <a:pt x="261" y="809"/>
                    <a:pt x="260" y="805"/>
                  </a:cubicBezTo>
                  <a:cubicBezTo>
                    <a:pt x="257" y="786"/>
                    <a:pt x="242" y="771"/>
                    <a:pt x="222" y="769"/>
                  </a:cubicBezTo>
                  <a:cubicBezTo>
                    <a:pt x="217" y="769"/>
                    <a:pt x="212" y="769"/>
                    <a:pt x="206" y="771"/>
                  </a:cubicBezTo>
                  <a:cubicBezTo>
                    <a:pt x="224" y="728"/>
                    <a:pt x="252" y="689"/>
                    <a:pt x="289" y="661"/>
                  </a:cubicBezTo>
                  <a:cubicBezTo>
                    <a:pt x="289" y="663"/>
                    <a:pt x="289" y="664"/>
                    <a:pt x="289" y="666"/>
                  </a:cubicBezTo>
                  <a:cubicBezTo>
                    <a:pt x="289" y="666"/>
                    <a:pt x="289" y="666"/>
                    <a:pt x="289" y="666"/>
                  </a:cubicBezTo>
                  <a:cubicBezTo>
                    <a:pt x="290" y="669"/>
                    <a:pt x="290" y="673"/>
                    <a:pt x="292" y="676"/>
                  </a:cubicBezTo>
                  <a:cubicBezTo>
                    <a:pt x="296" y="686"/>
                    <a:pt x="304" y="694"/>
                    <a:pt x="314" y="699"/>
                  </a:cubicBezTo>
                  <a:cubicBezTo>
                    <a:pt x="324" y="703"/>
                    <a:pt x="336" y="704"/>
                    <a:pt x="346" y="699"/>
                  </a:cubicBezTo>
                  <a:cubicBezTo>
                    <a:pt x="408" y="675"/>
                    <a:pt x="408" y="675"/>
                    <a:pt x="408" y="675"/>
                  </a:cubicBezTo>
                  <a:cubicBezTo>
                    <a:pt x="416" y="672"/>
                    <a:pt x="422" y="667"/>
                    <a:pt x="427" y="660"/>
                  </a:cubicBezTo>
                  <a:cubicBezTo>
                    <a:pt x="431" y="667"/>
                    <a:pt x="438" y="672"/>
                    <a:pt x="446" y="675"/>
                  </a:cubicBezTo>
                  <a:cubicBezTo>
                    <a:pt x="507" y="699"/>
                    <a:pt x="507" y="699"/>
                    <a:pt x="507" y="699"/>
                  </a:cubicBezTo>
                  <a:cubicBezTo>
                    <a:pt x="518" y="704"/>
                    <a:pt x="529" y="703"/>
                    <a:pt x="540" y="699"/>
                  </a:cubicBezTo>
                  <a:cubicBezTo>
                    <a:pt x="550" y="694"/>
                    <a:pt x="558" y="686"/>
                    <a:pt x="562" y="676"/>
                  </a:cubicBezTo>
                  <a:cubicBezTo>
                    <a:pt x="563" y="673"/>
                    <a:pt x="564" y="669"/>
                    <a:pt x="565" y="666"/>
                  </a:cubicBezTo>
                  <a:cubicBezTo>
                    <a:pt x="565" y="666"/>
                    <a:pt x="565" y="666"/>
                    <a:pt x="565" y="666"/>
                  </a:cubicBezTo>
                  <a:cubicBezTo>
                    <a:pt x="565" y="664"/>
                    <a:pt x="565" y="663"/>
                    <a:pt x="565" y="661"/>
                  </a:cubicBezTo>
                  <a:cubicBezTo>
                    <a:pt x="602" y="689"/>
                    <a:pt x="630" y="728"/>
                    <a:pt x="647" y="771"/>
                  </a:cubicBezTo>
                  <a:cubicBezTo>
                    <a:pt x="642" y="769"/>
                    <a:pt x="637" y="769"/>
                    <a:pt x="631" y="769"/>
                  </a:cubicBezTo>
                  <a:cubicBezTo>
                    <a:pt x="612" y="771"/>
                    <a:pt x="596" y="786"/>
                    <a:pt x="593" y="805"/>
                  </a:cubicBezTo>
                  <a:cubicBezTo>
                    <a:pt x="593" y="809"/>
                    <a:pt x="593" y="812"/>
                    <a:pt x="593" y="816"/>
                  </a:cubicBezTo>
                  <a:cubicBezTo>
                    <a:pt x="600" y="881"/>
                    <a:pt x="600" y="881"/>
                    <a:pt x="600" y="881"/>
                  </a:cubicBezTo>
                  <a:cubicBezTo>
                    <a:pt x="602" y="904"/>
                    <a:pt x="623" y="921"/>
                    <a:pt x="646" y="919"/>
                  </a:cubicBezTo>
                  <a:cubicBezTo>
                    <a:pt x="665" y="917"/>
                    <a:pt x="681" y="902"/>
                    <a:pt x="684" y="883"/>
                  </a:cubicBezTo>
                  <a:cubicBezTo>
                    <a:pt x="684" y="883"/>
                    <a:pt x="684" y="883"/>
                    <a:pt x="684" y="883"/>
                  </a:cubicBezTo>
                  <a:cubicBezTo>
                    <a:pt x="684" y="880"/>
                    <a:pt x="684" y="877"/>
                    <a:pt x="684" y="873"/>
                  </a:cubicBezTo>
                  <a:cubicBezTo>
                    <a:pt x="687" y="772"/>
                    <a:pt x="633" y="678"/>
                    <a:pt x="549" y="627"/>
                  </a:cubicBezTo>
                  <a:cubicBezTo>
                    <a:pt x="546" y="625"/>
                    <a:pt x="542" y="622"/>
                    <a:pt x="538" y="621"/>
                  </a:cubicBezTo>
                  <a:cubicBezTo>
                    <a:pt x="537" y="620"/>
                    <a:pt x="537" y="620"/>
                    <a:pt x="537" y="620"/>
                  </a:cubicBezTo>
                  <a:cubicBezTo>
                    <a:pt x="535" y="619"/>
                    <a:pt x="532" y="618"/>
                    <a:pt x="530" y="617"/>
                  </a:cubicBezTo>
                  <a:cubicBezTo>
                    <a:pt x="534" y="614"/>
                    <a:pt x="538" y="611"/>
                    <a:pt x="542" y="608"/>
                  </a:cubicBezTo>
                  <a:cubicBezTo>
                    <a:pt x="606" y="614"/>
                    <a:pt x="606" y="614"/>
                    <a:pt x="606" y="614"/>
                  </a:cubicBezTo>
                  <a:cubicBezTo>
                    <a:pt x="609" y="615"/>
                    <a:pt x="613" y="615"/>
                    <a:pt x="616" y="614"/>
                  </a:cubicBezTo>
                  <a:cubicBezTo>
                    <a:pt x="635" y="611"/>
                    <a:pt x="650" y="596"/>
                    <a:pt x="652" y="576"/>
                  </a:cubicBezTo>
                  <a:cubicBezTo>
                    <a:pt x="653" y="571"/>
                    <a:pt x="652" y="565"/>
                    <a:pt x="651" y="560"/>
                  </a:cubicBezTo>
                  <a:cubicBezTo>
                    <a:pt x="694" y="577"/>
                    <a:pt x="732" y="606"/>
                    <a:pt x="761" y="643"/>
                  </a:cubicBezTo>
                  <a:cubicBezTo>
                    <a:pt x="759" y="643"/>
                    <a:pt x="757" y="643"/>
                    <a:pt x="755" y="643"/>
                  </a:cubicBezTo>
                  <a:cubicBezTo>
                    <a:pt x="755" y="643"/>
                    <a:pt x="755" y="643"/>
                    <a:pt x="755" y="643"/>
                  </a:cubicBezTo>
                  <a:cubicBezTo>
                    <a:pt x="752" y="643"/>
                    <a:pt x="749" y="644"/>
                    <a:pt x="746" y="646"/>
                  </a:cubicBezTo>
                  <a:cubicBezTo>
                    <a:pt x="735" y="650"/>
                    <a:pt x="727" y="658"/>
                    <a:pt x="723" y="668"/>
                  </a:cubicBezTo>
                  <a:cubicBezTo>
                    <a:pt x="718" y="678"/>
                    <a:pt x="718" y="690"/>
                    <a:pt x="722" y="700"/>
                  </a:cubicBezTo>
                  <a:cubicBezTo>
                    <a:pt x="746" y="762"/>
                    <a:pt x="746" y="762"/>
                    <a:pt x="746" y="762"/>
                  </a:cubicBezTo>
                  <a:cubicBezTo>
                    <a:pt x="753" y="780"/>
                    <a:pt x="772" y="791"/>
                    <a:pt x="791" y="788"/>
                  </a:cubicBezTo>
                  <a:cubicBezTo>
                    <a:pt x="795" y="788"/>
                    <a:pt x="798" y="787"/>
                    <a:pt x="801" y="785"/>
                  </a:cubicBezTo>
                  <a:cubicBezTo>
                    <a:pt x="822" y="777"/>
                    <a:pt x="833" y="753"/>
                    <a:pt x="825" y="732"/>
                  </a:cubicBezTo>
                  <a:cubicBezTo>
                    <a:pt x="825" y="732"/>
                    <a:pt x="825" y="732"/>
                    <a:pt x="825" y="732"/>
                  </a:cubicBezTo>
                  <a:close/>
                  <a:moveTo>
                    <a:pt x="398" y="421"/>
                  </a:moveTo>
                  <a:cubicBezTo>
                    <a:pt x="396" y="424"/>
                    <a:pt x="393" y="425"/>
                    <a:pt x="390" y="425"/>
                  </a:cubicBezTo>
                  <a:cubicBezTo>
                    <a:pt x="389" y="425"/>
                    <a:pt x="387" y="425"/>
                    <a:pt x="386" y="424"/>
                  </a:cubicBezTo>
                  <a:cubicBezTo>
                    <a:pt x="310" y="381"/>
                    <a:pt x="310" y="381"/>
                    <a:pt x="310" y="381"/>
                  </a:cubicBezTo>
                  <a:cubicBezTo>
                    <a:pt x="306" y="379"/>
                    <a:pt x="305" y="373"/>
                    <a:pt x="307" y="369"/>
                  </a:cubicBezTo>
                  <a:cubicBezTo>
                    <a:pt x="309" y="365"/>
                    <a:pt x="315" y="364"/>
                    <a:pt x="319" y="366"/>
                  </a:cubicBezTo>
                  <a:cubicBezTo>
                    <a:pt x="395" y="409"/>
                    <a:pt x="395" y="409"/>
                    <a:pt x="395" y="409"/>
                  </a:cubicBezTo>
                  <a:cubicBezTo>
                    <a:pt x="399" y="412"/>
                    <a:pt x="400" y="417"/>
                    <a:pt x="398" y="421"/>
                  </a:cubicBezTo>
                  <a:close/>
                  <a:moveTo>
                    <a:pt x="551" y="381"/>
                  </a:moveTo>
                  <a:cubicBezTo>
                    <a:pt x="475" y="424"/>
                    <a:pt x="475" y="424"/>
                    <a:pt x="475" y="424"/>
                  </a:cubicBezTo>
                  <a:cubicBezTo>
                    <a:pt x="473" y="425"/>
                    <a:pt x="472" y="425"/>
                    <a:pt x="470" y="425"/>
                  </a:cubicBezTo>
                  <a:cubicBezTo>
                    <a:pt x="467" y="425"/>
                    <a:pt x="464" y="424"/>
                    <a:pt x="463" y="421"/>
                  </a:cubicBezTo>
                  <a:cubicBezTo>
                    <a:pt x="461" y="417"/>
                    <a:pt x="462" y="412"/>
                    <a:pt x="466" y="409"/>
                  </a:cubicBezTo>
                  <a:cubicBezTo>
                    <a:pt x="542" y="366"/>
                    <a:pt x="542" y="366"/>
                    <a:pt x="542" y="366"/>
                  </a:cubicBezTo>
                  <a:cubicBezTo>
                    <a:pt x="546" y="364"/>
                    <a:pt x="551" y="365"/>
                    <a:pt x="554" y="369"/>
                  </a:cubicBezTo>
                  <a:cubicBezTo>
                    <a:pt x="556" y="373"/>
                    <a:pt x="555" y="379"/>
                    <a:pt x="551" y="381"/>
                  </a:cubicBezTo>
                  <a:close/>
                </a:path>
              </a:pathLst>
            </a:custGeom>
            <a:solidFill>
              <a:schemeClr val="accent6">
                <a:lumMod val="50000"/>
              </a:schemeClr>
            </a:solidFill>
            <a:ln>
              <a:noFill/>
            </a:ln>
          </p:spPr>
          <p:txBody>
            <a:bodyPr vert="horz" wrap="square" lIns="82292" tIns="41146" rIns="82292" bIns="41146" numCol="1" anchor="t" anchorCtr="0" compatLnSpc="1">
              <a:prstTxWarp prst="textNoShape">
                <a:avLst/>
              </a:prstTxWarp>
            </a:bodyPr>
            <a:lstStyle/>
            <a:p>
              <a:endParaRPr lang="en-US" sz="1620"/>
            </a:p>
          </p:txBody>
        </p:sp>
      </p:grpSp>
      <p:sp>
        <p:nvSpPr>
          <p:cNvPr id="4" name="Arc 3"/>
          <p:cNvSpPr/>
          <p:nvPr/>
        </p:nvSpPr>
        <p:spPr>
          <a:xfrm>
            <a:off x="2912904" y="843525"/>
            <a:ext cx="3732966" cy="3732966"/>
          </a:xfrm>
          <a:prstGeom prst="arc">
            <a:avLst>
              <a:gd name="adj1" fmla="val 12910851"/>
              <a:gd name="adj2" fmla="val 21417744"/>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78" name="Arc 77"/>
          <p:cNvSpPr/>
          <p:nvPr/>
        </p:nvSpPr>
        <p:spPr>
          <a:xfrm>
            <a:off x="2912904" y="843525"/>
            <a:ext cx="3732966" cy="3732966"/>
          </a:xfrm>
          <a:prstGeom prst="arc">
            <a:avLst>
              <a:gd name="adj1" fmla="val 506338"/>
              <a:gd name="adj2" fmla="val 8566224"/>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79" name="Arc 78"/>
          <p:cNvSpPr/>
          <p:nvPr/>
        </p:nvSpPr>
        <p:spPr>
          <a:xfrm>
            <a:off x="2912904" y="843525"/>
            <a:ext cx="3732966" cy="3732966"/>
          </a:xfrm>
          <a:prstGeom prst="arc">
            <a:avLst>
              <a:gd name="adj1" fmla="val 8978733"/>
              <a:gd name="adj2" fmla="val 12488571"/>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81" name="Arc 80"/>
          <p:cNvSpPr/>
          <p:nvPr/>
        </p:nvSpPr>
        <p:spPr>
          <a:xfrm>
            <a:off x="3223988" y="1154609"/>
            <a:ext cx="3110804" cy="3110804"/>
          </a:xfrm>
          <a:prstGeom prst="arc">
            <a:avLst>
              <a:gd name="adj1" fmla="val 5700886"/>
              <a:gd name="adj2" fmla="val 14498583"/>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82" name="Arc 81"/>
          <p:cNvSpPr/>
          <p:nvPr/>
        </p:nvSpPr>
        <p:spPr>
          <a:xfrm>
            <a:off x="3535066" y="1465687"/>
            <a:ext cx="2488644" cy="2488644"/>
          </a:xfrm>
          <a:prstGeom prst="arc">
            <a:avLst>
              <a:gd name="adj1" fmla="val 12141387"/>
              <a:gd name="adj2" fmla="val 20052399"/>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83" name="Arc 82"/>
          <p:cNvSpPr/>
          <p:nvPr/>
        </p:nvSpPr>
        <p:spPr>
          <a:xfrm>
            <a:off x="3535066" y="1465687"/>
            <a:ext cx="2488644" cy="2488644"/>
          </a:xfrm>
          <a:prstGeom prst="arc">
            <a:avLst>
              <a:gd name="adj1" fmla="val 3689439"/>
              <a:gd name="adj2" fmla="val 11331753"/>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63" name="Arc 62"/>
          <p:cNvSpPr/>
          <p:nvPr/>
        </p:nvSpPr>
        <p:spPr>
          <a:xfrm>
            <a:off x="3223988" y="1154609"/>
            <a:ext cx="3110804" cy="3110804"/>
          </a:xfrm>
          <a:prstGeom prst="arc">
            <a:avLst>
              <a:gd name="adj1" fmla="val 18897780"/>
              <a:gd name="adj2" fmla="val 5021329"/>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grpSp>
        <p:nvGrpSpPr>
          <p:cNvPr id="7" name="Group 6"/>
          <p:cNvGrpSpPr/>
          <p:nvPr/>
        </p:nvGrpSpPr>
        <p:grpSpPr>
          <a:xfrm>
            <a:off x="397308" y="3171770"/>
            <a:ext cx="2688421" cy="846727"/>
            <a:chOff x="441451" y="3431721"/>
            <a:chExt cx="2987134" cy="940808"/>
          </a:xfrm>
        </p:grpSpPr>
        <p:sp>
          <p:nvSpPr>
            <p:cNvPr id="102" name="TextBox 101"/>
            <p:cNvSpPr txBox="1"/>
            <p:nvPr/>
          </p:nvSpPr>
          <p:spPr>
            <a:xfrm>
              <a:off x="441451" y="3431721"/>
              <a:ext cx="2987134" cy="560120"/>
            </a:xfrm>
            <a:prstGeom prst="rect">
              <a:avLst/>
            </a:prstGeom>
            <a:noFill/>
          </p:spPr>
          <p:txBody>
            <a:bodyPr wrap="square" lIns="82292" tIns="41146" rIns="82292" bIns="41146" rtlCol="0">
              <a:spAutoFit/>
            </a:bodyPr>
            <a:lstStyle/>
            <a:p>
              <a:pPr>
                <a:lnSpc>
                  <a:spcPct val="95000"/>
                </a:lnSpc>
                <a:spcAft>
                  <a:spcPts val="450"/>
                </a:spcAft>
              </a:pPr>
              <a:r>
                <a:rPr lang="fr-FR" sz="1440" b="1" dirty="0">
                  <a:solidFill>
                    <a:schemeClr val="tx2"/>
                  </a:solidFill>
                </a:rPr>
                <a:t>Traps Exploit </a:t>
              </a:r>
              <a:r>
                <a:rPr lang="en-US" sz="1440" b="1" dirty="0">
                  <a:solidFill>
                    <a:schemeClr val="tx2"/>
                  </a:solidFill>
                </a:rPr>
                <a:t>Prevention</a:t>
              </a:r>
              <a:r>
                <a:rPr lang="fr-FR" sz="1440" b="1" dirty="0">
                  <a:solidFill>
                    <a:schemeClr val="tx2"/>
                  </a:solidFill>
                </a:rPr>
                <a:t> </a:t>
              </a:r>
              <a:r>
                <a:rPr lang="fr-FR" sz="1440" b="1" dirty="0">
                  <a:solidFill>
                    <a:schemeClr val="tx2"/>
                  </a:solidFill>
                </a:rPr>
                <a:t>Modules (</a:t>
              </a:r>
              <a:r>
                <a:rPr lang="fr-FR" sz="1440" b="1" dirty="0">
                  <a:solidFill>
                    <a:schemeClr val="tx2"/>
                  </a:solidFill>
                </a:rPr>
                <a:t>EPM)</a:t>
              </a:r>
              <a:endParaRPr lang="en-US" sz="990" dirty="0"/>
            </a:p>
          </p:txBody>
        </p:sp>
        <p:sp>
          <p:nvSpPr>
            <p:cNvPr id="105" name="TextBox 104"/>
            <p:cNvSpPr txBox="1"/>
            <p:nvPr/>
          </p:nvSpPr>
          <p:spPr>
            <a:xfrm>
              <a:off x="441451" y="3958602"/>
              <a:ext cx="2795108" cy="413927"/>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1.	Exploit </a:t>
              </a:r>
              <a:r>
                <a:rPr lang="en-US" sz="990" dirty="0"/>
                <a:t>attempt </a:t>
              </a:r>
              <a:r>
                <a:rPr lang="en-US" sz="990" dirty="0"/>
                <a:t>blocked. Traps requires no prior knowledge of the vulnerability.</a:t>
              </a:r>
            </a:p>
          </p:txBody>
        </p:sp>
      </p:grpSp>
      <p:sp>
        <p:nvSpPr>
          <p:cNvPr id="72" name="Oval 71"/>
          <p:cNvSpPr/>
          <p:nvPr/>
        </p:nvSpPr>
        <p:spPr>
          <a:xfrm>
            <a:off x="2809211" y="739832"/>
            <a:ext cx="3940353" cy="3940353"/>
          </a:xfrm>
          <a:prstGeom prst="ellipse">
            <a:avLst/>
          </a:prstGeom>
          <a:noFill/>
          <a:ln w="889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59" name="Oval 58"/>
          <p:cNvSpPr/>
          <p:nvPr/>
        </p:nvSpPr>
        <p:spPr>
          <a:xfrm>
            <a:off x="3120291" y="1050912"/>
            <a:ext cx="3318192" cy="3318192"/>
          </a:xfrm>
          <a:prstGeom prst="ellipse">
            <a:avLst/>
          </a:prstGeom>
          <a:noFill/>
          <a:ln w="889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60" name="Oval 59"/>
          <p:cNvSpPr/>
          <p:nvPr/>
        </p:nvSpPr>
        <p:spPr>
          <a:xfrm>
            <a:off x="3431373" y="1361994"/>
            <a:ext cx="2696029" cy="2696029"/>
          </a:xfrm>
          <a:prstGeom prst="ellipse">
            <a:avLst/>
          </a:prstGeom>
          <a:noFill/>
          <a:ln w="889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90" name="TextBox 89"/>
          <p:cNvSpPr txBox="1"/>
          <p:nvPr/>
        </p:nvSpPr>
        <p:spPr>
          <a:xfrm>
            <a:off x="5406177" y="2363791"/>
            <a:ext cx="573619" cy="465359"/>
          </a:xfrm>
          <a:prstGeom prst="rect">
            <a:avLst/>
          </a:prstGeom>
          <a:solidFill>
            <a:schemeClr val="bg1"/>
          </a:solidFill>
          <a:effectLst>
            <a:softEdge rad="127000"/>
          </a:effectLst>
        </p:spPr>
        <p:txBody>
          <a:bodyPr wrap="none" lIns="41148" tIns="24689" rIns="41148" bIns="24689" anchorCtr="1">
            <a:spAutoFit/>
          </a:bodyPr>
          <a:lstStyle>
            <a:defPPr>
              <a:defRPr lang="en-US"/>
            </a:defPPr>
            <a:lvl1pPr algn="ctr">
              <a:defRPr sz="1000">
                <a:solidFill>
                  <a:schemeClr val="tx2"/>
                </a:solidFill>
                <a:effectLst>
                  <a:glow rad="228600">
                    <a:schemeClr val="bg1"/>
                  </a:glow>
                </a:effectLst>
                <a:ea typeface="MS PGothic" pitchFamily="34" charset="-128"/>
              </a:defRPr>
            </a:lvl1pPr>
          </a:lstStyle>
          <a:p>
            <a:r>
              <a:rPr lang="en-US" sz="900" dirty="0">
                <a:solidFill>
                  <a:schemeClr val="tx1"/>
                </a:solidFill>
              </a:rPr>
              <a:t>Exploit</a:t>
            </a:r>
            <a:br>
              <a:rPr lang="en-US" sz="900" dirty="0">
                <a:solidFill>
                  <a:schemeClr val="tx1"/>
                </a:solidFill>
              </a:rPr>
            </a:br>
            <a:r>
              <a:rPr lang="en-US" sz="900" dirty="0">
                <a:solidFill>
                  <a:schemeClr val="tx1"/>
                </a:solidFill>
              </a:rPr>
              <a:t>Technique</a:t>
            </a:r>
          </a:p>
          <a:p>
            <a:r>
              <a:rPr lang="en-US" sz="900" dirty="0">
                <a:solidFill>
                  <a:schemeClr val="tx1"/>
                </a:solidFill>
              </a:rPr>
              <a:t>Blocked</a:t>
            </a:r>
            <a:endParaRPr lang="en-US" sz="900" dirty="0">
              <a:solidFill>
                <a:schemeClr val="tx1"/>
              </a:solidFill>
            </a:endParaRPr>
          </a:p>
        </p:txBody>
      </p:sp>
      <p:grpSp>
        <p:nvGrpSpPr>
          <p:cNvPr id="15" name="Group 14"/>
          <p:cNvGrpSpPr/>
          <p:nvPr/>
        </p:nvGrpSpPr>
        <p:grpSpPr>
          <a:xfrm>
            <a:off x="5885451" y="3263040"/>
            <a:ext cx="2435378" cy="622161"/>
            <a:chOff x="6539390" y="3625600"/>
            <a:chExt cx="2705975" cy="691290"/>
          </a:xfrm>
        </p:grpSpPr>
        <p:cxnSp>
          <p:nvCxnSpPr>
            <p:cNvPr id="12" name="Straight Connector 11"/>
            <p:cNvCxnSpPr>
              <a:stCxn id="40" idx="1"/>
            </p:cNvCxnSpPr>
            <p:nvPr/>
          </p:nvCxnSpPr>
          <p:spPr>
            <a:xfrm flipH="1">
              <a:off x="6885035" y="3971245"/>
              <a:ext cx="13825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539390" y="3856030"/>
              <a:ext cx="176663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230680" y="4086460"/>
              <a:ext cx="10753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67615" y="3625600"/>
              <a:ext cx="977750" cy="691290"/>
            </a:xfrm>
            <a:prstGeom prst="rect">
              <a:avLst/>
            </a:prstGeom>
            <a:solidFill>
              <a:schemeClr val="tx2"/>
            </a:solidFill>
          </p:spPr>
          <p:txBody>
            <a:bodyPr wrap="none" lIns="82292" tIns="41146" rIns="82292" bIns="41146" rtlCol="0" anchor="ctr" anchorCtr="1">
              <a:noAutofit/>
            </a:bodyPr>
            <a:lstStyle/>
            <a:p>
              <a:pPr algn="ctr"/>
              <a:r>
                <a:rPr lang="en-US" sz="1440" b="1" dirty="0">
                  <a:solidFill>
                    <a:schemeClr val="bg1"/>
                  </a:solidFill>
                </a:rPr>
                <a:t>Traps</a:t>
              </a:r>
              <a:br>
                <a:rPr lang="en-US" sz="1440" b="1" dirty="0">
                  <a:solidFill>
                    <a:schemeClr val="bg1"/>
                  </a:solidFill>
                </a:rPr>
              </a:br>
              <a:r>
                <a:rPr lang="en-US" sz="1440" b="1" dirty="0">
                  <a:solidFill>
                    <a:schemeClr val="bg1"/>
                  </a:solidFill>
                </a:rPr>
                <a:t>EPM</a:t>
              </a:r>
              <a:endParaRPr lang="en-US" sz="1440" b="1" dirty="0">
                <a:solidFill>
                  <a:schemeClr val="bg1"/>
                </a:solidFill>
              </a:endParaRPr>
            </a:p>
          </p:txBody>
        </p:sp>
      </p:grpSp>
      <p:pic>
        <p:nvPicPr>
          <p:cNvPr id="45" name="Picture 4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55275" y="1925684"/>
            <a:ext cx="498200" cy="171793"/>
          </a:xfrm>
          <a:prstGeom prst="rect">
            <a:avLst/>
          </a:prstGeom>
          <a:ln w="3175">
            <a:noFill/>
          </a:ln>
        </p:spPr>
      </p:pic>
      <p:sp>
        <p:nvSpPr>
          <p:cNvPr id="46" name="TextBox 45"/>
          <p:cNvSpPr txBox="1"/>
          <p:nvPr/>
        </p:nvSpPr>
        <p:spPr>
          <a:xfrm>
            <a:off x="397306" y="980116"/>
            <a:ext cx="2515598" cy="293602"/>
          </a:xfrm>
          <a:prstGeom prst="rect">
            <a:avLst/>
          </a:prstGeom>
          <a:noFill/>
        </p:spPr>
        <p:txBody>
          <a:bodyPr wrap="square" lIns="82292" tIns="41146" rIns="82292" bIns="41146" rtlCol="0">
            <a:spAutoFit/>
          </a:bodyPr>
          <a:lstStyle/>
          <a:p>
            <a:pPr>
              <a:lnSpc>
                <a:spcPct val="95000"/>
              </a:lnSpc>
              <a:spcAft>
                <a:spcPts val="450"/>
              </a:spcAft>
            </a:pPr>
            <a:r>
              <a:rPr lang="en-US" sz="1440" b="1" dirty="0">
                <a:solidFill>
                  <a:schemeClr val="tx2"/>
                </a:solidFill>
              </a:rPr>
              <a:t>Exploit Attack</a:t>
            </a:r>
            <a:endParaRPr lang="en-US" sz="1080" dirty="0"/>
          </a:p>
        </p:txBody>
      </p:sp>
      <p:sp>
        <p:nvSpPr>
          <p:cNvPr id="47" name="TextBox 46"/>
          <p:cNvSpPr txBox="1"/>
          <p:nvPr/>
        </p:nvSpPr>
        <p:spPr>
          <a:xfrm>
            <a:off x="397306" y="1589751"/>
            <a:ext cx="2515598" cy="517253"/>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2.	PDF is opened and exploit techniques </a:t>
            </a:r>
            <a:br>
              <a:rPr lang="en-US" sz="990" dirty="0"/>
            </a:br>
            <a:r>
              <a:rPr lang="en-US" sz="990" dirty="0"/>
              <a:t>are set in motion to exploit vulnerability in Acrobat Reader. </a:t>
            </a:r>
          </a:p>
        </p:txBody>
      </p:sp>
      <p:sp>
        <p:nvSpPr>
          <p:cNvPr id="51" name="TextBox 50"/>
          <p:cNvSpPr txBox="1"/>
          <p:nvPr/>
        </p:nvSpPr>
        <p:spPr>
          <a:xfrm>
            <a:off x="397306" y="1241574"/>
            <a:ext cx="2515598" cy="372534"/>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1.	Exploit </a:t>
            </a:r>
            <a:r>
              <a:rPr lang="en-US" sz="990" dirty="0"/>
              <a:t>attempt contained in a PDF sent by “known” entity.</a:t>
            </a:r>
            <a:endParaRPr lang="en-US" sz="990" dirty="0"/>
          </a:p>
        </p:txBody>
      </p:sp>
      <p:sp>
        <p:nvSpPr>
          <p:cNvPr id="55" name="TextBox 54"/>
          <p:cNvSpPr txBox="1"/>
          <p:nvPr/>
        </p:nvSpPr>
        <p:spPr>
          <a:xfrm>
            <a:off x="397306" y="2075085"/>
            <a:ext cx="2515598" cy="372534"/>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3.	Exploit evades AV and drops a malware payload onto the target.</a:t>
            </a:r>
          </a:p>
        </p:txBody>
      </p:sp>
      <p:sp>
        <p:nvSpPr>
          <p:cNvPr id="56" name="TextBox 55"/>
          <p:cNvSpPr txBox="1"/>
          <p:nvPr/>
        </p:nvSpPr>
        <p:spPr>
          <a:xfrm>
            <a:off x="397306" y="2440215"/>
            <a:ext cx="2515598" cy="227815"/>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4.	Malware evades AV, runs in memory.</a:t>
            </a:r>
          </a:p>
        </p:txBody>
      </p:sp>
    </p:spTree>
    <p:extLst>
      <p:ext uri="{BB962C8B-B14F-4D97-AF65-F5344CB8AC3E}">
        <p14:creationId xmlns:p14="http://schemas.microsoft.com/office/powerpoint/2010/main" val="204727772"/>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Line 8"/>
          <p:cNvSpPr>
            <a:spLocks noChangeShapeType="1"/>
          </p:cNvSpPr>
          <p:nvPr/>
        </p:nvSpPr>
        <p:spPr bwMode="auto">
          <a:xfrm>
            <a:off x="5329239" y="2317433"/>
            <a:ext cx="630079" cy="0"/>
          </a:xfrm>
          <a:prstGeom prst="line">
            <a:avLst/>
          </a:prstGeom>
          <a:noFill/>
          <a:ln w="25400" cap="rnd">
            <a:solidFill>
              <a:srgbClr val="EA0000"/>
            </a:solidFill>
            <a:prstDash val="solid"/>
            <a:round/>
            <a:headEnd/>
            <a:tailEnd/>
          </a:ln>
          <a:extLst>
            <a:ext uri="{909E8E84-426E-40dd-AFC4-6F175D3DCCD1}">
              <a14:hiddenFill xmlns:a14="http://schemas.microsoft.com/office/drawing/2010/main" xmlns="">
                <a:noFill/>
              </a14:hiddenFill>
            </a:ext>
          </a:extLst>
        </p:spPr>
        <p:txBody>
          <a:bodyPr vert="horz" wrap="square" lIns="82296" tIns="41148" rIns="82296" bIns="41148" numCol="1" anchor="t" anchorCtr="0" compatLnSpc="1">
            <a:prstTxWarp prst="textNoShape">
              <a:avLst/>
            </a:prstTxWarp>
          </a:bodyPr>
          <a:lstStyle/>
          <a:p>
            <a:endParaRPr lang="en-US" sz="1620"/>
          </a:p>
        </p:txBody>
      </p:sp>
      <p:sp>
        <p:nvSpPr>
          <p:cNvPr id="108" name="Oval 107"/>
          <p:cNvSpPr/>
          <p:nvPr/>
        </p:nvSpPr>
        <p:spPr>
          <a:xfrm>
            <a:off x="3431373" y="1361994"/>
            <a:ext cx="2696029" cy="2696029"/>
          </a:xfrm>
          <a:prstGeom prst="ellipse">
            <a:avLst/>
          </a:prstGeom>
          <a:noFill/>
          <a:ln w="88900" cap="rnd">
            <a:solidFill>
              <a:srgbClr val="3D6D89">
                <a:alpha val="34902"/>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grpSp>
        <p:nvGrpSpPr>
          <p:cNvPr id="3" name="Group 2"/>
          <p:cNvGrpSpPr/>
          <p:nvPr/>
        </p:nvGrpSpPr>
        <p:grpSpPr>
          <a:xfrm>
            <a:off x="3189421" y="1120042"/>
            <a:ext cx="3179934" cy="3179934"/>
            <a:chOff x="3543801" y="1244491"/>
            <a:chExt cx="3533260" cy="3533260"/>
          </a:xfrm>
        </p:grpSpPr>
        <p:sp>
          <p:nvSpPr>
            <p:cNvPr id="40" name="Freeform 7"/>
            <p:cNvSpPr>
              <a:spLocks/>
            </p:cNvSpPr>
            <p:nvPr/>
          </p:nvSpPr>
          <p:spPr bwMode="auto">
            <a:xfrm>
              <a:off x="6314562" y="1647791"/>
              <a:ext cx="462476" cy="927134"/>
            </a:xfrm>
            <a:custGeom>
              <a:avLst/>
              <a:gdLst>
                <a:gd name="T0" fmla="*/ 114 w 168"/>
                <a:gd name="T1" fmla="*/ 314 h 314"/>
                <a:gd name="T2" fmla="*/ 149 w 168"/>
                <a:gd name="T3" fmla="*/ 314 h 314"/>
                <a:gd name="T4" fmla="*/ 168 w 168"/>
                <a:gd name="T5" fmla="*/ 296 h 314"/>
                <a:gd name="T6" fmla="*/ 167 w 168"/>
                <a:gd name="T7" fmla="*/ 289 h 314"/>
                <a:gd name="T8" fmla="*/ 7 w 168"/>
                <a:gd name="T9" fmla="*/ 54 h 314"/>
                <a:gd name="T10" fmla="*/ 7 w 168"/>
                <a:gd name="T11" fmla="*/ 28 h 314"/>
                <a:gd name="T12" fmla="*/ 35 w 168"/>
                <a:gd name="T13" fmla="*/ 0 h 314"/>
                <a:gd name="connsiteX0" fmla="*/ 6369 w 9583"/>
                <a:gd name="connsiteY0" fmla="*/ 10264 h 10264"/>
                <a:gd name="connsiteX1" fmla="*/ 8452 w 9583"/>
                <a:gd name="connsiteY1" fmla="*/ 10264 h 10264"/>
                <a:gd name="connsiteX2" fmla="*/ 9583 w 9583"/>
                <a:gd name="connsiteY2" fmla="*/ 9691 h 10264"/>
                <a:gd name="connsiteX3" fmla="*/ 9523 w 9583"/>
                <a:gd name="connsiteY3" fmla="*/ 9468 h 10264"/>
                <a:gd name="connsiteX4" fmla="*/ 0 w 9583"/>
                <a:gd name="connsiteY4" fmla="*/ 1984 h 10264"/>
                <a:gd name="connsiteX5" fmla="*/ 0 w 9583"/>
                <a:gd name="connsiteY5" fmla="*/ 1156 h 10264"/>
                <a:gd name="connsiteX6" fmla="*/ 2159 w 9583"/>
                <a:gd name="connsiteY6" fmla="*/ 0 h 1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3" h="10264">
                  <a:moveTo>
                    <a:pt x="6369" y="10264"/>
                  </a:moveTo>
                  <a:lnTo>
                    <a:pt x="8452" y="10264"/>
                  </a:lnTo>
                  <a:cubicBezTo>
                    <a:pt x="9107" y="10264"/>
                    <a:pt x="9583" y="10009"/>
                    <a:pt x="9583" y="9691"/>
                  </a:cubicBezTo>
                  <a:cubicBezTo>
                    <a:pt x="9583" y="9627"/>
                    <a:pt x="9523" y="9532"/>
                    <a:pt x="9523" y="9468"/>
                  </a:cubicBezTo>
                  <a:cubicBezTo>
                    <a:pt x="7559" y="6538"/>
                    <a:pt x="4285" y="3990"/>
                    <a:pt x="0" y="1984"/>
                  </a:cubicBezTo>
                  <a:cubicBezTo>
                    <a:pt x="-417" y="1761"/>
                    <a:pt x="-417" y="1379"/>
                    <a:pt x="0" y="1156"/>
                  </a:cubicBezTo>
                  <a:lnTo>
                    <a:pt x="2159" y="0"/>
                  </a:lnTo>
                </a:path>
              </a:pathLst>
            </a:custGeom>
            <a:noFill/>
            <a:ln w="25400" cap="rnd">
              <a:solidFill>
                <a:srgbClr val="E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82296" tIns="41148" rIns="82296" bIns="41148" numCol="1" anchor="t" anchorCtr="0" compatLnSpc="1">
              <a:prstTxWarp prst="textNoShape">
                <a:avLst/>
              </a:prstTxWarp>
            </a:bodyPr>
            <a:lstStyle/>
            <a:p>
              <a:endParaRPr lang="en-US" sz="1620"/>
            </a:p>
          </p:txBody>
        </p:sp>
        <p:sp>
          <p:nvSpPr>
            <p:cNvPr id="47" name="Arc 46"/>
            <p:cNvSpPr/>
            <p:nvPr/>
          </p:nvSpPr>
          <p:spPr>
            <a:xfrm>
              <a:off x="3543801" y="1244491"/>
              <a:ext cx="3533260" cy="3533260"/>
            </a:xfrm>
            <a:prstGeom prst="arc">
              <a:avLst>
                <a:gd name="adj1" fmla="val 18385668"/>
                <a:gd name="adj2" fmla="val 18717035"/>
              </a:avLst>
            </a:prstGeom>
            <a:noFill/>
            <a:ln w="25400" cap="rnd">
              <a:solidFill>
                <a:srgbClr val="E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82296" tIns="41148" rIns="82296" bIns="41148" numCol="1" anchor="t" anchorCtr="0" compatLnSpc="1">
              <a:prstTxWarp prst="textNoShape">
                <a:avLst/>
              </a:prstTxWarp>
            </a:bodyPr>
            <a:lstStyle/>
            <a:p>
              <a:endParaRPr lang="en-US" sz="1620"/>
            </a:p>
          </p:txBody>
        </p:sp>
      </p:grpSp>
      <p:sp>
        <p:nvSpPr>
          <p:cNvPr id="75" name="Arc 74"/>
          <p:cNvSpPr/>
          <p:nvPr/>
        </p:nvSpPr>
        <p:spPr>
          <a:xfrm>
            <a:off x="3223988" y="1154609"/>
            <a:ext cx="3110804" cy="3110804"/>
          </a:xfrm>
          <a:prstGeom prst="arc">
            <a:avLst>
              <a:gd name="adj1" fmla="val 15054812"/>
              <a:gd name="adj2" fmla="val 18203132"/>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76" name="Arc 75"/>
          <p:cNvSpPr/>
          <p:nvPr/>
        </p:nvSpPr>
        <p:spPr>
          <a:xfrm>
            <a:off x="3535066" y="1465687"/>
            <a:ext cx="2488644" cy="2488644"/>
          </a:xfrm>
          <a:prstGeom prst="arc">
            <a:avLst>
              <a:gd name="adj1" fmla="val 20913742"/>
              <a:gd name="adj2" fmla="val 3056676"/>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2" name="Title 1"/>
          <p:cNvSpPr>
            <a:spLocks noGrp="1"/>
          </p:cNvSpPr>
          <p:nvPr>
            <p:ph type="title"/>
          </p:nvPr>
        </p:nvSpPr>
        <p:spPr/>
        <p:txBody>
          <a:bodyPr/>
          <a:lstStyle/>
          <a:p>
            <a:r>
              <a:rPr lang="en-US" dirty="0" smtClean="0"/>
              <a:t>Exploit Techniques</a:t>
            </a:r>
            <a:endParaRPr lang="en-US" dirty="0"/>
          </a:p>
        </p:txBody>
      </p:sp>
      <p:sp>
        <p:nvSpPr>
          <p:cNvPr id="27" name="TextBox 26"/>
          <p:cNvSpPr txBox="1"/>
          <p:nvPr/>
        </p:nvSpPr>
        <p:spPr>
          <a:xfrm>
            <a:off x="3951378" y="3035969"/>
            <a:ext cx="1656023" cy="504108"/>
          </a:xfrm>
          <a:prstGeom prst="rect">
            <a:avLst/>
          </a:prstGeom>
          <a:noFill/>
        </p:spPr>
        <p:txBody>
          <a:bodyPr wrap="none" lIns="82292" tIns="41146" rIns="82292" bIns="41146" rtlCol="0" anchor="t" anchorCtr="1">
            <a:spAutoFit/>
          </a:bodyPr>
          <a:lstStyle/>
          <a:p>
            <a:pPr algn="ctr">
              <a:lnSpc>
                <a:spcPct val="95000"/>
              </a:lnSpc>
            </a:pPr>
            <a:r>
              <a:rPr lang="en-US" sz="1440" b="1" dirty="0"/>
              <a:t>Normal Application</a:t>
            </a:r>
            <a:br>
              <a:rPr lang="en-US" sz="1440" b="1" dirty="0"/>
            </a:br>
            <a:r>
              <a:rPr lang="en-US" sz="1440" b="1" dirty="0"/>
              <a:t>Execution</a:t>
            </a:r>
          </a:p>
        </p:txBody>
      </p:sp>
      <p:grpSp>
        <p:nvGrpSpPr>
          <p:cNvPr id="128" name="Group 127"/>
          <p:cNvGrpSpPr/>
          <p:nvPr/>
        </p:nvGrpSpPr>
        <p:grpSpPr>
          <a:xfrm>
            <a:off x="4144927" y="2293810"/>
            <a:ext cx="991842" cy="665785"/>
            <a:chOff x="4605474" y="2587080"/>
            <a:chExt cx="1102047" cy="739761"/>
          </a:xfrm>
        </p:grpSpPr>
        <p:sp>
          <p:nvSpPr>
            <p:cNvPr id="23" name="Freeform 5"/>
            <p:cNvSpPr>
              <a:spLocks/>
            </p:cNvSpPr>
            <p:nvPr/>
          </p:nvSpPr>
          <p:spPr bwMode="auto">
            <a:xfrm>
              <a:off x="4605474" y="2587080"/>
              <a:ext cx="453784" cy="724428"/>
            </a:xfrm>
            <a:custGeom>
              <a:avLst/>
              <a:gdLst>
                <a:gd name="T0" fmla="*/ 94 w 138"/>
                <a:gd name="T1" fmla="*/ 190 h 237"/>
                <a:gd name="T2" fmla="*/ 94 w 138"/>
                <a:gd name="T3" fmla="*/ 147 h 237"/>
                <a:gd name="T4" fmla="*/ 14 w 138"/>
                <a:gd name="T5" fmla="*/ 147 h 237"/>
                <a:gd name="T6" fmla="*/ 14 w 138"/>
                <a:gd name="T7" fmla="*/ 15 h 237"/>
                <a:gd name="T8" fmla="*/ 15 w 138"/>
                <a:gd name="T9" fmla="*/ 14 h 237"/>
                <a:gd name="T10" fmla="*/ 124 w 138"/>
                <a:gd name="T11" fmla="*/ 14 h 237"/>
                <a:gd name="T12" fmla="*/ 124 w 138"/>
                <a:gd name="T13" fmla="*/ 15 h 237"/>
                <a:gd name="T14" fmla="*/ 124 w 138"/>
                <a:gd name="T15" fmla="*/ 24 h 237"/>
                <a:gd name="T16" fmla="*/ 138 w 138"/>
                <a:gd name="T17" fmla="*/ 24 h 237"/>
                <a:gd name="T18" fmla="*/ 138 w 138"/>
                <a:gd name="T19" fmla="*/ 15 h 237"/>
                <a:gd name="T20" fmla="*/ 124 w 138"/>
                <a:gd name="T21" fmla="*/ 0 h 237"/>
                <a:gd name="T22" fmla="*/ 15 w 138"/>
                <a:gd name="T23" fmla="*/ 0 h 237"/>
                <a:gd name="T24" fmla="*/ 0 w 138"/>
                <a:gd name="T25" fmla="*/ 15 h 237"/>
                <a:gd name="T26" fmla="*/ 0 w 138"/>
                <a:gd name="T27" fmla="*/ 222 h 237"/>
                <a:gd name="T28" fmla="*/ 15 w 138"/>
                <a:gd name="T29" fmla="*/ 237 h 237"/>
                <a:gd name="T30" fmla="*/ 124 w 138"/>
                <a:gd name="T31" fmla="*/ 237 h 237"/>
                <a:gd name="T32" fmla="*/ 138 w 138"/>
                <a:gd name="T33" fmla="*/ 222 h 237"/>
                <a:gd name="T34" fmla="*/ 138 w 138"/>
                <a:gd name="T35" fmla="*/ 215 h 237"/>
                <a:gd name="T36" fmla="*/ 118 w 138"/>
                <a:gd name="T37" fmla="*/ 215 h 237"/>
                <a:gd name="T38" fmla="*/ 94 w 138"/>
                <a:gd name="T39" fmla="*/ 19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237">
                  <a:moveTo>
                    <a:pt x="94" y="190"/>
                  </a:moveTo>
                  <a:cubicBezTo>
                    <a:pt x="94" y="147"/>
                    <a:pt x="94" y="147"/>
                    <a:pt x="94" y="147"/>
                  </a:cubicBezTo>
                  <a:cubicBezTo>
                    <a:pt x="14" y="147"/>
                    <a:pt x="14" y="147"/>
                    <a:pt x="14" y="147"/>
                  </a:cubicBezTo>
                  <a:cubicBezTo>
                    <a:pt x="14" y="15"/>
                    <a:pt x="14" y="15"/>
                    <a:pt x="14" y="15"/>
                  </a:cubicBezTo>
                  <a:cubicBezTo>
                    <a:pt x="14" y="14"/>
                    <a:pt x="14" y="14"/>
                    <a:pt x="15" y="14"/>
                  </a:cubicBezTo>
                  <a:cubicBezTo>
                    <a:pt x="124" y="14"/>
                    <a:pt x="124" y="14"/>
                    <a:pt x="124" y="14"/>
                  </a:cubicBezTo>
                  <a:cubicBezTo>
                    <a:pt x="124" y="14"/>
                    <a:pt x="124" y="14"/>
                    <a:pt x="124" y="15"/>
                  </a:cubicBezTo>
                  <a:cubicBezTo>
                    <a:pt x="124" y="24"/>
                    <a:pt x="124" y="24"/>
                    <a:pt x="124" y="24"/>
                  </a:cubicBezTo>
                  <a:cubicBezTo>
                    <a:pt x="138" y="24"/>
                    <a:pt x="138" y="24"/>
                    <a:pt x="138" y="24"/>
                  </a:cubicBezTo>
                  <a:cubicBezTo>
                    <a:pt x="138" y="15"/>
                    <a:pt x="138" y="15"/>
                    <a:pt x="138" y="15"/>
                  </a:cubicBezTo>
                  <a:cubicBezTo>
                    <a:pt x="138" y="6"/>
                    <a:pt x="132" y="0"/>
                    <a:pt x="124" y="0"/>
                  </a:cubicBezTo>
                  <a:cubicBezTo>
                    <a:pt x="15" y="0"/>
                    <a:pt x="15" y="0"/>
                    <a:pt x="15" y="0"/>
                  </a:cubicBezTo>
                  <a:cubicBezTo>
                    <a:pt x="7" y="0"/>
                    <a:pt x="0" y="6"/>
                    <a:pt x="0" y="15"/>
                  </a:cubicBezTo>
                  <a:cubicBezTo>
                    <a:pt x="0" y="222"/>
                    <a:pt x="0" y="222"/>
                    <a:pt x="0" y="222"/>
                  </a:cubicBezTo>
                  <a:cubicBezTo>
                    <a:pt x="0" y="230"/>
                    <a:pt x="7" y="237"/>
                    <a:pt x="15" y="237"/>
                  </a:cubicBezTo>
                  <a:cubicBezTo>
                    <a:pt x="124" y="237"/>
                    <a:pt x="124" y="237"/>
                    <a:pt x="124" y="237"/>
                  </a:cubicBezTo>
                  <a:cubicBezTo>
                    <a:pt x="132" y="237"/>
                    <a:pt x="138" y="230"/>
                    <a:pt x="138" y="222"/>
                  </a:cubicBezTo>
                  <a:cubicBezTo>
                    <a:pt x="138" y="215"/>
                    <a:pt x="138" y="215"/>
                    <a:pt x="138" y="215"/>
                  </a:cubicBezTo>
                  <a:cubicBezTo>
                    <a:pt x="118" y="215"/>
                    <a:pt x="118" y="215"/>
                    <a:pt x="118" y="215"/>
                  </a:cubicBezTo>
                  <a:cubicBezTo>
                    <a:pt x="105" y="215"/>
                    <a:pt x="94" y="204"/>
                    <a:pt x="94" y="190"/>
                  </a:cubicBezTo>
                  <a:close/>
                </a:path>
              </a:pathLst>
            </a:custGeom>
            <a:solidFill>
              <a:srgbClr val="43A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US" sz="1620"/>
            </a:p>
          </p:txBody>
        </p:sp>
        <p:sp>
          <p:nvSpPr>
            <p:cNvPr id="24" name="Rectangle 6"/>
            <p:cNvSpPr>
              <a:spLocks noChangeArrowheads="1"/>
            </p:cNvSpPr>
            <p:nvPr/>
          </p:nvSpPr>
          <p:spPr bwMode="auto">
            <a:xfrm>
              <a:off x="4733747" y="2749341"/>
              <a:ext cx="182065" cy="54938"/>
            </a:xfrm>
            <a:prstGeom prst="rect">
              <a:avLst/>
            </a:prstGeom>
            <a:solidFill>
              <a:srgbClr val="43A53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US" sz="1620"/>
            </a:p>
          </p:txBody>
        </p:sp>
        <p:sp>
          <p:nvSpPr>
            <p:cNvPr id="25" name="Freeform 7"/>
            <p:cNvSpPr>
              <a:spLocks noEditPoints="1"/>
            </p:cNvSpPr>
            <p:nvPr/>
          </p:nvSpPr>
          <p:spPr bwMode="auto">
            <a:xfrm>
              <a:off x="4954431" y="2700790"/>
              <a:ext cx="753090" cy="626051"/>
            </a:xfrm>
            <a:custGeom>
              <a:avLst/>
              <a:gdLst>
                <a:gd name="T0" fmla="*/ 217 w 229"/>
                <a:gd name="T1" fmla="*/ 0 h 205"/>
                <a:gd name="T2" fmla="*/ 12 w 229"/>
                <a:gd name="T3" fmla="*/ 0 h 205"/>
                <a:gd name="T4" fmla="*/ 0 w 229"/>
                <a:gd name="T5" fmla="*/ 12 h 205"/>
                <a:gd name="T6" fmla="*/ 0 w 229"/>
                <a:gd name="T7" fmla="*/ 153 h 205"/>
                <a:gd name="T8" fmla="*/ 12 w 229"/>
                <a:gd name="T9" fmla="*/ 165 h 205"/>
                <a:gd name="T10" fmla="*/ 88 w 229"/>
                <a:gd name="T11" fmla="*/ 165 h 205"/>
                <a:gd name="T12" fmla="*/ 88 w 229"/>
                <a:gd name="T13" fmla="*/ 186 h 205"/>
                <a:gd name="T14" fmla="*/ 62 w 229"/>
                <a:gd name="T15" fmla="*/ 186 h 205"/>
                <a:gd name="T16" fmla="*/ 62 w 229"/>
                <a:gd name="T17" fmla="*/ 205 h 205"/>
                <a:gd name="T18" fmla="*/ 167 w 229"/>
                <a:gd name="T19" fmla="*/ 205 h 205"/>
                <a:gd name="T20" fmla="*/ 167 w 229"/>
                <a:gd name="T21" fmla="*/ 186 h 205"/>
                <a:gd name="T22" fmla="*/ 142 w 229"/>
                <a:gd name="T23" fmla="*/ 186 h 205"/>
                <a:gd name="T24" fmla="*/ 142 w 229"/>
                <a:gd name="T25" fmla="*/ 165 h 205"/>
                <a:gd name="T26" fmla="*/ 217 w 229"/>
                <a:gd name="T27" fmla="*/ 165 h 205"/>
                <a:gd name="T28" fmla="*/ 229 w 229"/>
                <a:gd name="T29" fmla="*/ 153 h 205"/>
                <a:gd name="T30" fmla="*/ 229 w 229"/>
                <a:gd name="T31" fmla="*/ 12 h 205"/>
                <a:gd name="T32" fmla="*/ 217 w 229"/>
                <a:gd name="T33" fmla="*/ 0 h 205"/>
                <a:gd name="T34" fmla="*/ 213 w 229"/>
                <a:gd name="T35" fmla="*/ 129 h 205"/>
                <a:gd name="T36" fmla="*/ 16 w 229"/>
                <a:gd name="T37" fmla="*/ 129 h 205"/>
                <a:gd name="T38" fmla="*/ 16 w 229"/>
                <a:gd name="T39" fmla="*/ 16 h 205"/>
                <a:gd name="T40" fmla="*/ 213 w 229"/>
                <a:gd name="T41" fmla="*/ 16 h 205"/>
                <a:gd name="T42" fmla="*/ 213 w 229"/>
                <a:gd name="T43" fmla="*/ 12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9" h="205">
                  <a:moveTo>
                    <a:pt x="217" y="0"/>
                  </a:moveTo>
                  <a:cubicBezTo>
                    <a:pt x="12" y="0"/>
                    <a:pt x="12" y="0"/>
                    <a:pt x="12" y="0"/>
                  </a:cubicBezTo>
                  <a:cubicBezTo>
                    <a:pt x="6" y="0"/>
                    <a:pt x="0" y="5"/>
                    <a:pt x="0" y="12"/>
                  </a:cubicBezTo>
                  <a:cubicBezTo>
                    <a:pt x="0" y="153"/>
                    <a:pt x="0" y="153"/>
                    <a:pt x="0" y="153"/>
                  </a:cubicBezTo>
                  <a:cubicBezTo>
                    <a:pt x="0" y="160"/>
                    <a:pt x="6" y="165"/>
                    <a:pt x="12" y="165"/>
                  </a:cubicBezTo>
                  <a:cubicBezTo>
                    <a:pt x="88" y="165"/>
                    <a:pt x="88" y="165"/>
                    <a:pt x="88" y="165"/>
                  </a:cubicBezTo>
                  <a:cubicBezTo>
                    <a:pt x="88" y="186"/>
                    <a:pt x="88" y="186"/>
                    <a:pt x="88" y="186"/>
                  </a:cubicBezTo>
                  <a:cubicBezTo>
                    <a:pt x="62" y="186"/>
                    <a:pt x="62" y="186"/>
                    <a:pt x="62" y="186"/>
                  </a:cubicBezTo>
                  <a:cubicBezTo>
                    <a:pt x="62" y="205"/>
                    <a:pt x="62" y="205"/>
                    <a:pt x="62" y="205"/>
                  </a:cubicBezTo>
                  <a:cubicBezTo>
                    <a:pt x="167" y="205"/>
                    <a:pt x="167" y="205"/>
                    <a:pt x="167" y="205"/>
                  </a:cubicBezTo>
                  <a:cubicBezTo>
                    <a:pt x="167" y="186"/>
                    <a:pt x="167" y="186"/>
                    <a:pt x="167" y="186"/>
                  </a:cubicBezTo>
                  <a:cubicBezTo>
                    <a:pt x="142" y="186"/>
                    <a:pt x="142" y="186"/>
                    <a:pt x="142" y="186"/>
                  </a:cubicBezTo>
                  <a:cubicBezTo>
                    <a:pt x="142" y="165"/>
                    <a:pt x="142" y="165"/>
                    <a:pt x="142" y="165"/>
                  </a:cubicBezTo>
                  <a:cubicBezTo>
                    <a:pt x="217" y="165"/>
                    <a:pt x="217" y="165"/>
                    <a:pt x="217" y="165"/>
                  </a:cubicBezTo>
                  <a:cubicBezTo>
                    <a:pt x="224" y="165"/>
                    <a:pt x="229" y="160"/>
                    <a:pt x="229" y="153"/>
                  </a:cubicBezTo>
                  <a:cubicBezTo>
                    <a:pt x="229" y="12"/>
                    <a:pt x="229" y="12"/>
                    <a:pt x="229" y="12"/>
                  </a:cubicBezTo>
                  <a:cubicBezTo>
                    <a:pt x="229" y="5"/>
                    <a:pt x="224" y="0"/>
                    <a:pt x="217" y="0"/>
                  </a:cubicBezTo>
                  <a:close/>
                  <a:moveTo>
                    <a:pt x="213" y="129"/>
                  </a:moveTo>
                  <a:cubicBezTo>
                    <a:pt x="16" y="129"/>
                    <a:pt x="16" y="129"/>
                    <a:pt x="16" y="129"/>
                  </a:cubicBezTo>
                  <a:cubicBezTo>
                    <a:pt x="16" y="16"/>
                    <a:pt x="16" y="16"/>
                    <a:pt x="16" y="16"/>
                  </a:cubicBezTo>
                  <a:cubicBezTo>
                    <a:pt x="213" y="16"/>
                    <a:pt x="213" y="16"/>
                    <a:pt x="213" y="16"/>
                  </a:cubicBezTo>
                  <a:lnTo>
                    <a:pt x="213" y="129"/>
                  </a:lnTo>
                  <a:close/>
                </a:path>
              </a:pathLst>
            </a:custGeom>
            <a:solidFill>
              <a:srgbClr val="43A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US" sz="1620"/>
            </a:p>
          </p:txBody>
        </p:sp>
      </p:grpSp>
      <p:pic>
        <p:nvPicPr>
          <p:cNvPr id="48" name="Picture 2" descr="https://uhahealth.com/uploads/pdf.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06002" y="1846446"/>
            <a:ext cx="795546" cy="795543"/>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52" name="Rectangle 51"/>
          <p:cNvSpPr/>
          <p:nvPr/>
        </p:nvSpPr>
        <p:spPr>
          <a:xfrm>
            <a:off x="4797585" y="2129227"/>
            <a:ext cx="535224" cy="467187"/>
          </a:xfrm>
          <a:prstGeom prst="rect">
            <a:avLst/>
          </a:prstGeom>
          <a:gradFill>
            <a:gsLst>
              <a:gs pos="0">
                <a:srgbClr val="F4F4F4"/>
              </a:gs>
              <a:gs pos="100000">
                <a:srgbClr val="E6E6E6"/>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grpSp>
        <p:nvGrpSpPr>
          <p:cNvPr id="5" name="Group 4"/>
          <p:cNvGrpSpPr/>
          <p:nvPr/>
        </p:nvGrpSpPr>
        <p:grpSpPr>
          <a:xfrm>
            <a:off x="4917900" y="2190067"/>
            <a:ext cx="285228" cy="315047"/>
            <a:chOff x="5464333" y="2433408"/>
            <a:chExt cx="316920" cy="350052"/>
          </a:xfrm>
        </p:grpSpPr>
        <p:sp>
          <p:nvSpPr>
            <p:cNvPr id="53" name="Freeform 5"/>
            <p:cNvSpPr>
              <a:spLocks noEditPoints="1"/>
            </p:cNvSpPr>
            <p:nvPr/>
          </p:nvSpPr>
          <p:spPr bwMode="auto">
            <a:xfrm>
              <a:off x="5464333" y="2433408"/>
              <a:ext cx="316920" cy="350052"/>
            </a:xfrm>
            <a:custGeom>
              <a:avLst/>
              <a:gdLst>
                <a:gd name="T0" fmla="*/ 801 w 833"/>
                <a:gd name="T1" fmla="*/ 669 h 921"/>
                <a:gd name="T2" fmla="*/ 622 w 833"/>
                <a:gd name="T3" fmla="*/ 451 h 921"/>
                <a:gd name="T4" fmla="*/ 652 w 833"/>
                <a:gd name="T5" fmla="*/ 341 h 921"/>
                <a:gd name="T6" fmla="*/ 755 w 833"/>
                <a:gd name="T7" fmla="*/ 408 h 921"/>
                <a:gd name="T8" fmla="*/ 723 w 833"/>
                <a:gd name="T9" fmla="*/ 433 h 921"/>
                <a:gd name="T10" fmla="*/ 791 w 833"/>
                <a:gd name="T11" fmla="*/ 553 h 921"/>
                <a:gd name="T12" fmla="*/ 825 w 833"/>
                <a:gd name="T13" fmla="*/ 497 h 921"/>
                <a:gd name="T14" fmla="*/ 794 w 833"/>
                <a:gd name="T15" fmla="*/ 423 h 921"/>
                <a:gd name="T16" fmla="*/ 539 w 833"/>
                <a:gd name="T17" fmla="*/ 289 h 921"/>
                <a:gd name="T18" fmla="*/ 544 w 833"/>
                <a:gd name="T19" fmla="*/ 217 h 921"/>
                <a:gd name="T20" fmla="*/ 573 w 833"/>
                <a:gd name="T21" fmla="*/ 72 h 921"/>
                <a:gd name="T22" fmla="*/ 575 w 833"/>
                <a:gd name="T23" fmla="*/ 87 h 921"/>
                <a:gd name="T24" fmla="*/ 692 w 833"/>
                <a:gd name="T25" fmla="*/ 87 h 921"/>
                <a:gd name="T26" fmla="*/ 662 w 833"/>
                <a:gd name="T27" fmla="*/ 8 h 921"/>
                <a:gd name="T28" fmla="*/ 599 w 833"/>
                <a:gd name="T29" fmla="*/ 32 h 921"/>
                <a:gd name="T30" fmla="*/ 440 w 833"/>
                <a:gd name="T31" fmla="*/ 257 h 921"/>
                <a:gd name="T32" fmla="*/ 294 w 833"/>
                <a:gd name="T33" fmla="*/ 32 h 921"/>
                <a:gd name="T34" fmla="*/ 179 w 833"/>
                <a:gd name="T35" fmla="*/ 32 h 921"/>
                <a:gd name="T36" fmla="*/ 264 w 833"/>
                <a:gd name="T37" fmla="*/ 111 h 921"/>
                <a:gd name="T38" fmla="*/ 322 w 833"/>
                <a:gd name="T39" fmla="*/ 78 h 921"/>
                <a:gd name="T40" fmla="*/ 404 w 833"/>
                <a:gd name="T41" fmla="*/ 182 h 921"/>
                <a:gd name="T42" fmla="*/ 350 w 833"/>
                <a:gd name="T43" fmla="*/ 227 h 921"/>
                <a:gd name="T44" fmla="*/ 294 w 833"/>
                <a:gd name="T45" fmla="*/ 289 h 921"/>
                <a:gd name="T46" fmla="*/ 39 w 833"/>
                <a:gd name="T47" fmla="*/ 423 h 921"/>
                <a:gd name="T48" fmla="*/ 8 w 833"/>
                <a:gd name="T49" fmla="*/ 497 h 921"/>
                <a:gd name="T50" fmla="*/ 41 w 833"/>
                <a:gd name="T51" fmla="*/ 553 h 921"/>
                <a:gd name="T52" fmla="*/ 110 w 833"/>
                <a:gd name="T53" fmla="*/ 433 h 921"/>
                <a:gd name="T54" fmla="*/ 77 w 833"/>
                <a:gd name="T55" fmla="*/ 408 h 921"/>
                <a:gd name="T56" fmla="*/ 181 w 833"/>
                <a:gd name="T57" fmla="*/ 341 h 921"/>
                <a:gd name="T58" fmla="*/ 247 w 833"/>
                <a:gd name="T59" fmla="*/ 378 h 921"/>
                <a:gd name="T60" fmla="*/ 39 w 833"/>
                <a:gd name="T61" fmla="*/ 658 h 921"/>
                <a:gd name="T62" fmla="*/ 8 w 833"/>
                <a:gd name="T63" fmla="*/ 732 h 921"/>
                <a:gd name="T64" fmla="*/ 41 w 833"/>
                <a:gd name="T65" fmla="*/ 788 h 921"/>
                <a:gd name="T66" fmla="*/ 110 w 833"/>
                <a:gd name="T67" fmla="*/ 668 h 921"/>
                <a:gd name="T68" fmla="*/ 77 w 833"/>
                <a:gd name="T69" fmla="*/ 643 h 921"/>
                <a:gd name="T70" fmla="*/ 181 w 833"/>
                <a:gd name="T71" fmla="*/ 576 h 921"/>
                <a:gd name="T72" fmla="*/ 292 w 833"/>
                <a:gd name="T73" fmla="*/ 608 h 921"/>
                <a:gd name="T74" fmla="*/ 316 w 833"/>
                <a:gd name="T75" fmla="*/ 620 h 921"/>
                <a:gd name="T76" fmla="*/ 170 w 833"/>
                <a:gd name="T77" fmla="*/ 873 h 921"/>
                <a:gd name="T78" fmla="*/ 208 w 833"/>
                <a:gd name="T79" fmla="*/ 919 h 921"/>
                <a:gd name="T80" fmla="*/ 260 w 833"/>
                <a:gd name="T81" fmla="*/ 805 h 921"/>
                <a:gd name="T82" fmla="*/ 289 w 833"/>
                <a:gd name="T83" fmla="*/ 661 h 921"/>
                <a:gd name="T84" fmla="*/ 292 w 833"/>
                <a:gd name="T85" fmla="*/ 676 h 921"/>
                <a:gd name="T86" fmla="*/ 408 w 833"/>
                <a:gd name="T87" fmla="*/ 675 h 921"/>
                <a:gd name="T88" fmla="*/ 507 w 833"/>
                <a:gd name="T89" fmla="*/ 699 h 921"/>
                <a:gd name="T90" fmla="*/ 565 w 833"/>
                <a:gd name="T91" fmla="*/ 666 h 921"/>
                <a:gd name="T92" fmla="*/ 647 w 833"/>
                <a:gd name="T93" fmla="*/ 771 h 921"/>
                <a:gd name="T94" fmla="*/ 593 w 833"/>
                <a:gd name="T95" fmla="*/ 816 h 921"/>
                <a:gd name="T96" fmla="*/ 684 w 833"/>
                <a:gd name="T97" fmla="*/ 883 h 921"/>
                <a:gd name="T98" fmla="*/ 549 w 833"/>
                <a:gd name="T99" fmla="*/ 627 h 921"/>
                <a:gd name="T100" fmla="*/ 530 w 833"/>
                <a:gd name="T101" fmla="*/ 617 h 921"/>
                <a:gd name="T102" fmla="*/ 616 w 833"/>
                <a:gd name="T103" fmla="*/ 614 h 921"/>
                <a:gd name="T104" fmla="*/ 761 w 833"/>
                <a:gd name="T105" fmla="*/ 643 h 921"/>
                <a:gd name="T106" fmla="*/ 746 w 833"/>
                <a:gd name="T107" fmla="*/ 646 h 921"/>
                <a:gd name="T108" fmla="*/ 746 w 833"/>
                <a:gd name="T109" fmla="*/ 762 h 921"/>
                <a:gd name="T110" fmla="*/ 825 w 833"/>
                <a:gd name="T111" fmla="*/ 732 h 921"/>
                <a:gd name="T112" fmla="*/ 390 w 833"/>
                <a:gd name="T113" fmla="*/ 425 h 921"/>
                <a:gd name="T114" fmla="*/ 307 w 833"/>
                <a:gd name="T115" fmla="*/ 369 h 921"/>
                <a:gd name="T116" fmla="*/ 398 w 833"/>
                <a:gd name="T117" fmla="*/ 421 h 921"/>
                <a:gd name="T118" fmla="*/ 470 w 833"/>
                <a:gd name="T119" fmla="*/ 425 h 921"/>
                <a:gd name="T120" fmla="*/ 542 w 833"/>
                <a:gd name="T121" fmla="*/ 366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921">
                  <a:moveTo>
                    <a:pt x="825" y="732"/>
                  </a:moveTo>
                  <a:cubicBezTo>
                    <a:pt x="820" y="710"/>
                    <a:pt x="811" y="690"/>
                    <a:pt x="801" y="670"/>
                  </a:cubicBezTo>
                  <a:cubicBezTo>
                    <a:pt x="801" y="669"/>
                    <a:pt x="801" y="669"/>
                    <a:pt x="801" y="669"/>
                  </a:cubicBezTo>
                  <a:cubicBezTo>
                    <a:pt x="799" y="665"/>
                    <a:pt x="797" y="662"/>
                    <a:pt x="794" y="658"/>
                  </a:cubicBezTo>
                  <a:cubicBezTo>
                    <a:pt x="753" y="590"/>
                    <a:pt x="684" y="542"/>
                    <a:pt x="606" y="528"/>
                  </a:cubicBezTo>
                  <a:cubicBezTo>
                    <a:pt x="616" y="504"/>
                    <a:pt x="622" y="479"/>
                    <a:pt x="622" y="451"/>
                  </a:cubicBezTo>
                  <a:cubicBezTo>
                    <a:pt x="622" y="426"/>
                    <a:pt x="617" y="402"/>
                    <a:pt x="608" y="380"/>
                  </a:cubicBezTo>
                  <a:cubicBezTo>
                    <a:pt x="611" y="380"/>
                    <a:pt x="613" y="380"/>
                    <a:pt x="616" y="379"/>
                  </a:cubicBezTo>
                  <a:cubicBezTo>
                    <a:pt x="635" y="376"/>
                    <a:pt x="650" y="361"/>
                    <a:pt x="652" y="341"/>
                  </a:cubicBezTo>
                  <a:cubicBezTo>
                    <a:pt x="653" y="336"/>
                    <a:pt x="652" y="331"/>
                    <a:pt x="651" y="326"/>
                  </a:cubicBezTo>
                  <a:cubicBezTo>
                    <a:pt x="694" y="343"/>
                    <a:pt x="732" y="371"/>
                    <a:pt x="761" y="408"/>
                  </a:cubicBezTo>
                  <a:cubicBezTo>
                    <a:pt x="759" y="408"/>
                    <a:pt x="757" y="408"/>
                    <a:pt x="755" y="408"/>
                  </a:cubicBezTo>
                  <a:cubicBezTo>
                    <a:pt x="755" y="408"/>
                    <a:pt x="755" y="408"/>
                    <a:pt x="755" y="408"/>
                  </a:cubicBezTo>
                  <a:cubicBezTo>
                    <a:pt x="752" y="409"/>
                    <a:pt x="749" y="409"/>
                    <a:pt x="746" y="411"/>
                  </a:cubicBezTo>
                  <a:cubicBezTo>
                    <a:pt x="735" y="415"/>
                    <a:pt x="727" y="423"/>
                    <a:pt x="723" y="433"/>
                  </a:cubicBezTo>
                  <a:cubicBezTo>
                    <a:pt x="718" y="444"/>
                    <a:pt x="718" y="455"/>
                    <a:pt x="722" y="466"/>
                  </a:cubicBezTo>
                  <a:cubicBezTo>
                    <a:pt x="746" y="527"/>
                    <a:pt x="746" y="527"/>
                    <a:pt x="746" y="527"/>
                  </a:cubicBezTo>
                  <a:cubicBezTo>
                    <a:pt x="753" y="545"/>
                    <a:pt x="772" y="556"/>
                    <a:pt x="791" y="553"/>
                  </a:cubicBezTo>
                  <a:cubicBezTo>
                    <a:pt x="795" y="553"/>
                    <a:pt x="798" y="552"/>
                    <a:pt x="801" y="551"/>
                  </a:cubicBezTo>
                  <a:cubicBezTo>
                    <a:pt x="822" y="542"/>
                    <a:pt x="833" y="518"/>
                    <a:pt x="825" y="497"/>
                  </a:cubicBezTo>
                  <a:cubicBezTo>
                    <a:pt x="825" y="497"/>
                    <a:pt x="825" y="497"/>
                    <a:pt x="825" y="497"/>
                  </a:cubicBezTo>
                  <a:cubicBezTo>
                    <a:pt x="820" y="475"/>
                    <a:pt x="811" y="455"/>
                    <a:pt x="801" y="436"/>
                  </a:cubicBezTo>
                  <a:cubicBezTo>
                    <a:pt x="801" y="435"/>
                    <a:pt x="801" y="435"/>
                    <a:pt x="801" y="435"/>
                  </a:cubicBezTo>
                  <a:cubicBezTo>
                    <a:pt x="799" y="430"/>
                    <a:pt x="797" y="427"/>
                    <a:pt x="794" y="423"/>
                  </a:cubicBezTo>
                  <a:cubicBezTo>
                    <a:pt x="743" y="339"/>
                    <a:pt x="650" y="286"/>
                    <a:pt x="548" y="289"/>
                  </a:cubicBezTo>
                  <a:cubicBezTo>
                    <a:pt x="545" y="289"/>
                    <a:pt x="542" y="289"/>
                    <a:pt x="539" y="289"/>
                  </a:cubicBezTo>
                  <a:cubicBezTo>
                    <a:pt x="539" y="289"/>
                    <a:pt x="539" y="289"/>
                    <a:pt x="539" y="289"/>
                  </a:cubicBezTo>
                  <a:cubicBezTo>
                    <a:pt x="538" y="289"/>
                    <a:pt x="538" y="289"/>
                    <a:pt x="538" y="289"/>
                  </a:cubicBezTo>
                  <a:cubicBezTo>
                    <a:pt x="544" y="227"/>
                    <a:pt x="544" y="227"/>
                    <a:pt x="544" y="227"/>
                  </a:cubicBezTo>
                  <a:cubicBezTo>
                    <a:pt x="544" y="224"/>
                    <a:pt x="544" y="220"/>
                    <a:pt x="544" y="217"/>
                  </a:cubicBezTo>
                  <a:cubicBezTo>
                    <a:pt x="541" y="198"/>
                    <a:pt x="526" y="183"/>
                    <a:pt x="506" y="181"/>
                  </a:cubicBezTo>
                  <a:cubicBezTo>
                    <a:pt x="501" y="180"/>
                    <a:pt x="495" y="181"/>
                    <a:pt x="490" y="182"/>
                  </a:cubicBezTo>
                  <a:cubicBezTo>
                    <a:pt x="507" y="139"/>
                    <a:pt x="536" y="101"/>
                    <a:pt x="573" y="72"/>
                  </a:cubicBezTo>
                  <a:cubicBezTo>
                    <a:pt x="573" y="74"/>
                    <a:pt x="573" y="76"/>
                    <a:pt x="573" y="78"/>
                  </a:cubicBezTo>
                  <a:cubicBezTo>
                    <a:pt x="573" y="78"/>
                    <a:pt x="573" y="78"/>
                    <a:pt x="573" y="78"/>
                  </a:cubicBezTo>
                  <a:cubicBezTo>
                    <a:pt x="573" y="81"/>
                    <a:pt x="574" y="84"/>
                    <a:pt x="575" y="87"/>
                  </a:cubicBezTo>
                  <a:cubicBezTo>
                    <a:pt x="580" y="98"/>
                    <a:pt x="588" y="106"/>
                    <a:pt x="598" y="111"/>
                  </a:cubicBezTo>
                  <a:cubicBezTo>
                    <a:pt x="608" y="115"/>
                    <a:pt x="620" y="115"/>
                    <a:pt x="630" y="111"/>
                  </a:cubicBezTo>
                  <a:cubicBezTo>
                    <a:pt x="692" y="87"/>
                    <a:pt x="692" y="87"/>
                    <a:pt x="692" y="87"/>
                  </a:cubicBezTo>
                  <a:cubicBezTo>
                    <a:pt x="710" y="80"/>
                    <a:pt x="721" y="61"/>
                    <a:pt x="718" y="42"/>
                  </a:cubicBezTo>
                  <a:cubicBezTo>
                    <a:pt x="717" y="38"/>
                    <a:pt x="717" y="35"/>
                    <a:pt x="715" y="32"/>
                  </a:cubicBezTo>
                  <a:cubicBezTo>
                    <a:pt x="707" y="11"/>
                    <a:pt x="683" y="0"/>
                    <a:pt x="662" y="8"/>
                  </a:cubicBezTo>
                  <a:cubicBezTo>
                    <a:pt x="662" y="8"/>
                    <a:pt x="662" y="8"/>
                    <a:pt x="662" y="8"/>
                  </a:cubicBezTo>
                  <a:cubicBezTo>
                    <a:pt x="640" y="14"/>
                    <a:pt x="619" y="22"/>
                    <a:pt x="600" y="32"/>
                  </a:cubicBezTo>
                  <a:cubicBezTo>
                    <a:pt x="599" y="32"/>
                    <a:pt x="599" y="32"/>
                    <a:pt x="599" y="32"/>
                  </a:cubicBezTo>
                  <a:cubicBezTo>
                    <a:pt x="595" y="34"/>
                    <a:pt x="591" y="36"/>
                    <a:pt x="588" y="39"/>
                  </a:cubicBezTo>
                  <a:cubicBezTo>
                    <a:pt x="511" y="85"/>
                    <a:pt x="460" y="168"/>
                    <a:pt x="454" y="259"/>
                  </a:cubicBezTo>
                  <a:cubicBezTo>
                    <a:pt x="450" y="258"/>
                    <a:pt x="445" y="258"/>
                    <a:pt x="440" y="257"/>
                  </a:cubicBezTo>
                  <a:cubicBezTo>
                    <a:pt x="434" y="167"/>
                    <a:pt x="383" y="85"/>
                    <a:pt x="306" y="39"/>
                  </a:cubicBezTo>
                  <a:cubicBezTo>
                    <a:pt x="303" y="36"/>
                    <a:pt x="299" y="34"/>
                    <a:pt x="295" y="32"/>
                  </a:cubicBezTo>
                  <a:cubicBezTo>
                    <a:pt x="294" y="32"/>
                    <a:pt x="294" y="32"/>
                    <a:pt x="294" y="32"/>
                  </a:cubicBezTo>
                  <a:cubicBezTo>
                    <a:pt x="275" y="22"/>
                    <a:pt x="255" y="14"/>
                    <a:pt x="233" y="8"/>
                  </a:cubicBezTo>
                  <a:cubicBezTo>
                    <a:pt x="233" y="8"/>
                    <a:pt x="233" y="8"/>
                    <a:pt x="233" y="8"/>
                  </a:cubicBezTo>
                  <a:cubicBezTo>
                    <a:pt x="211" y="0"/>
                    <a:pt x="187" y="11"/>
                    <a:pt x="179" y="32"/>
                  </a:cubicBezTo>
                  <a:cubicBezTo>
                    <a:pt x="178" y="35"/>
                    <a:pt x="177" y="38"/>
                    <a:pt x="177" y="42"/>
                  </a:cubicBezTo>
                  <a:cubicBezTo>
                    <a:pt x="174" y="61"/>
                    <a:pt x="185" y="80"/>
                    <a:pt x="203" y="87"/>
                  </a:cubicBezTo>
                  <a:cubicBezTo>
                    <a:pt x="264" y="111"/>
                    <a:pt x="264" y="111"/>
                    <a:pt x="264" y="111"/>
                  </a:cubicBezTo>
                  <a:cubicBezTo>
                    <a:pt x="275" y="115"/>
                    <a:pt x="286" y="115"/>
                    <a:pt x="297" y="111"/>
                  </a:cubicBezTo>
                  <a:cubicBezTo>
                    <a:pt x="307" y="106"/>
                    <a:pt x="315" y="98"/>
                    <a:pt x="319" y="87"/>
                  </a:cubicBezTo>
                  <a:cubicBezTo>
                    <a:pt x="320" y="84"/>
                    <a:pt x="321" y="81"/>
                    <a:pt x="322" y="78"/>
                  </a:cubicBezTo>
                  <a:cubicBezTo>
                    <a:pt x="322" y="78"/>
                    <a:pt x="322" y="78"/>
                    <a:pt x="322" y="78"/>
                  </a:cubicBezTo>
                  <a:cubicBezTo>
                    <a:pt x="322" y="76"/>
                    <a:pt x="322" y="74"/>
                    <a:pt x="322" y="72"/>
                  </a:cubicBezTo>
                  <a:cubicBezTo>
                    <a:pt x="359" y="101"/>
                    <a:pt x="387" y="139"/>
                    <a:pt x="404" y="182"/>
                  </a:cubicBezTo>
                  <a:cubicBezTo>
                    <a:pt x="399" y="181"/>
                    <a:pt x="394" y="180"/>
                    <a:pt x="388" y="181"/>
                  </a:cubicBezTo>
                  <a:cubicBezTo>
                    <a:pt x="369" y="183"/>
                    <a:pt x="353" y="198"/>
                    <a:pt x="351" y="217"/>
                  </a:cubicBezTo>
                  <a:cubicBezTo>
                    <a:pt x="350" y="220"/>
                    <a:pt x="350" y="224"/>
                    <a:pt x="350" y="227"/>
                  </a:cubicBezTo>
                  <a:cubicBezTo>
                    <a:pt x="355" y="271"/>
                    <a:pt x="355" y="271"/>
                    <a:pt x="355" y="271"/>
                  </a:cubicBezTo>
                  <a:cubicBezTo>
                    <a:pt x="339" y="277"/>
                    <a:pt x="324" y="285"/>
                    <a:pt x="311" y="295"/>
                  </a:cubicBezTo>
                  <a:cubicBezTo>
                    <a:pt x="306" y="292"/>
                    <a:pt x="300" y="290"/>
                    <a:pt x="294" y="289"/>
                  </a:cubicBezTo>
                  <a:cubicBezTo>
                    <a:pt x="294" y="289"/>
                    <a:pt x="294" y="289"/>
                    <a:pt x="294" y="289"/>
                  </a:cubicBezTo>
                  <a:cubicBezTo>
                    <a:pt x="291" y="289"/>
                    <a:pt x="288" y="289"/>
                    <a:pt x="285" y="289"/>
                  </a:cubicBezTo>
                  <a:cubicBezTo>
                    <a:pt x="183" y="286"/>
                    <a:pt x="90" y="339"/>
                    <a:pt x="39" y="423"/>
                  </a:cubicBezTo>
                  <a:cubicBezTo>
                    <a:pt x="36" y="427"/>
                    <a:pt x="34" y="430"/>
                    <a:pt x="32" y="435"/>
                  </a:cubicBezTo>
                  <a:cubicBezTo>
                    <a:pt x="32" y="436"/>
                    <a:pt x="32" y="436"/>
                    <a:pt x="32" y="436"/>
                  </a:cubicBezTo>
                  <a:cubicBezTo>
                    <a:pt x="21" y="455"/>
                    <a:pt x="13" y="475"/>
                    <a:pt x="8" y="497"/>
                  </a:cubicBezTo>
                  <a:cubicBezTo>
                    <a:pt x="8" y="497"/>
                    <a:pt x="8" y="497"/>
                    <a:pt x="8" y="497"/>
                  </a:cubicBezTo>
                  <a:cubicBezTo>
                    <a:pt x="0" y="518"/>
                    <a:pt x="11" y="542"/>
                    <a:pt x="32" y="551"/>
                  </a:cubicBezTo>
                  <a:cubicBezTo>
                    <a:pt x="35" y="552"/>
                    <a:pt x="38" y="553"/>
                    <a:pt x="41" y="553"/>
                  </a:cubicBezTo>
                  <a:cubicBezTo>
                    <a:pt x="61" y="556"/>
                    <a:pt x="80" y="545"/>
                    <a:pt x="87" y="527"/>
                  </a:cubicBezTo>
                  <a:cubicBezTo>
                    <a:pt x="111" y="466"/>
                    <a:pt x="111" y="466"/>
                    <a:pt x="111" y="466"/>
                  </a:cubicBezTo>
                  <a:cubicBezTo>
                    <a:pt x="115" y="455"/>
                    <a:pt x="115" y="444"/>
                    <a:pt x="110" y="433"/>
                  </a:cubicBezTo>
                  <a:cubicBezTo>
                    <a:pt x="106" y="423"/>
                    <a:pt x="97" y="415"/>
                    <a:pt x="87" y="411"/>
                  </a:cubicBezTo>
                  <a:cubicBezTo>
                    <a:pt x="84" y="409"/>
                    <a:pt x="81" y="409"/>
                    <a:pt x="77" y="408"/>
                  </a:cubicBezTo>
                  <a:cubicBezTo>
                    <a:pt x="77" y="408"/>
                    <a:pt x="77" y="408"/>
                    <a:pt x="77" y="408"/>
                  </a:cubicBezTo>
                  <a:cubicBezTo>
                    <a:pt x="76" y="408"/>
                    <a:pt x="74" y="408"/>
                    <a:pt x="72" y="408"/>
                  </a:cubicBezTo>
                  <a:cubicBezTo>
                    <a:pt x="101" y="371"/>
                    <a:pt x="139" y="343"/>
                    <a:pt x="182" y="326"/>
                  </a:cubicBezTo>
                  <a:cubicBezTo>
                    <a:pt x="181" y="331"/>
                    <a:pt x="180" y="336"/>
                    <a:pt x="181" y="341"/>
                  </a:cubicBezTo>
                  <a:cubicBezTo>
                    <a:pt x="183" y="361"/>
                    <a:pt x="197" y="376"/>
                    <a:pt x="217" y="379"/>
                  </a:cubicBezTo>
                  <a:cubicBezTo>
                    <a:pt x="220" y="380"/>
                    <a:pt x="223" y="380"/>
                    <a:pt x="227" y="379"/>
                  </a:cubicBezTo>
                  <a:cubicBezTo>
                    <a:pt x="247" y="378"/>
                    <a:pt x="247" y="378"/>
                    <a:pt x="247" y="378"/>
                  </a:cubicBezTo>
                  <a:cubicBezTo>
                    <a:pt x="237" y="400"/>
                    <a:pt x="232" y="425"/>
                    <a:pt x="232" y="451"/>
                  </a:cubicBezTo>
                  <a:cubicBezTo>
                    <a:pt x="232" y="478"/>
                    <a:pt x="237" y="502"/>
                    <a:pt x="247" y="525"/>
                  </a:cubicBezTo>
                  <a:cubicBezTo>
                    <a:pt x="160" y="535"/>
                    <a:pt x="83" y="585"/>
                    <a:pt x="39" y="658"/>
                  </a:cubicBezTo>
                  <a:cubicBezTo>
                    <a:pt x="36" y="662"/>
                    <a:pt x="34" y="665"/>
                    <a:pt x="32" y="669"/>
                  </a:cubicBezTo>
                  <a:cubicBezTo>
                    <a:pt x="32" y="670"/>
                    <a:pt x="32" y="670"/>
                    <a:pt x="32" y="670"/>
                  </a:cubicBezTo>
                  <a:cubicBezTo>
                    <a:pt x="21" y="690"/>
                    <a:pt x="13" y="710"/>
                    <a:pt x="8" y="732"/>
                  </a:cubicBezTo>
                  <a:cubicBezTo>
                    <a:pt x="8" y="732"/>
                    <a:pt x="8" y="732"/>
                    <a:pt x="8" y="732"/>
                  </a:cubicBezTo>
                  <a:cubicBezTo>
                    <a:pt x="0" y="753"/>
                    <a:pt x="11" y="777"/>
                    <a:pt x="32" y="785"/>
                  </a:cubicBezTo>
                  <a:cubicBezTo>
                    <a:pt x="35" y="787"/>
                    <a:pt x="38" y="788"/>
                    <a:pt x="41" y="788"/>
                  </a:cubicBezTo>
                  <a:cubicBezTo>
                    <a:pt x="61" y="791"/>
                    <a:pt x="80" y="780"/>
                    <a:pt x="87" y="762"/>
                  </a:cubicBezTo>
                  <a:cubicBezTo>
                    <a:pt x="111" y="700"/>
                    <a:pt x="111" y="700"/>
                    <a:pt x="111" y="700"/>
                  </a:cubicBezTo>
                  <a:cubicBezTo>
                    <a:pt x="115" y="690"/>
                    <a:pt x="115" y="678"/>
                    <a:pt x="110" y="668"/>
                  </a:cubicBezTo>
                  <a:cubicBezTo>
                    <a:pt x="106" y="658"/>
                    <a:pt x="97" y="650"/>
                    <a:pt x="87" y="646"/>
                  </a:cubicBezTo>
                  <a:cubicBezTo>
                    <a:pt x="84" y="644"/>
                    <a:pt x="81" y="643"/>
                    <a:pt x="77" y="643"/>
                  </a:cubicBezTo>
                  <a:cubicBezTo>
                    <a:pt x="77" y="643"/>
                    <a:pt x="77" y="643"/>
                    <a:pt x="77" y="643"/>
                  </a:cubicBezTo>
                  <a:cubicBezTo>
                    <a:pt x="76" y="643"/>
                    <a:pt x="74" y="643"/>
                    <a:pt x="72" y="643"/>
                  </a:cubicBezTo>
                  <a:cubicBezTo>
                    <a:pt x="101" y="606"/>
                    <a:pt x="139" y="577"/>
                    <a:pt x="182" y="560"/>
                  </a:cubicBezTo>
                  <a:cubicBezTo>
                    <a:pt x="181" y="565"/>
                    <a:pt x="180" y="571"/>
                    <a:pt x="181" y="576"/>
                  </a:cubicBezTo>
                  <a:cubicBezTo>
                    <a:pt x="183" y="596"/>
                    <a:pt x="197" y="611"/>
                    <a:pt x="217" y="614"/>
                  </a:cubicBezTo>
                  <a:cubicBezTo>
                    <a:pt x="220" y="615"/>
                    <a:pt x="223" y="615"/>
                    <a:pt x="227" y="614"/>
                  </a:cubicBezTo>
                  <a:cubicBezTo>
                    <a:pt x="292" y="608"/>
                    <a:pt x="292" y="608"/>
                    <a:pt x="292" y="608"/>
                  </a:cubicBezTo>
                  <a:cubicBezTo>
                    <a:pt x="297" y="607"/>
                    <a:pt x="302" y="606"/>
                    <a:pt x="306" y="604"/>
                  </a:cubicBezTo>
                  <a:cubicBezTo>
                    <a:pt x="312" y="609"/>
                    <a:pt x="318" y="613"/>
                    <a:pt x="324" y="617"/>
                  </a:cubicBezTo>
                  <a:cubicBezTo>
                    <a:pt x="321" y="618"/>
                    <a:pt x="319" y="619"/>
                    <a:pt x="316" y="620"/>
                  </a:cubicBezTo>
                  <a:cubicBezTo>
                    <a:pt x="315" y="621"/>
                    <a:pt x="315" y="621"/>
                    <a:pt x="315" y="621"/>
                  </a:cubicBezTo>
                  <a:cubicBezTo>
                    <a:pt x="311" y="622"/>
                    <a:pt x="308" y="625"/>
                    <a:pt x="304" y="627"/>
                  </a:cubicBezTo>
                  <a:cubicBezTo>
                    <a:pt x="220" y="678"/>
                    <a:pt x="166" y="772"/>
                    <a:pt x="170" y="873"/>
                  </a:cubicBezTo>
                  <a:cubicBezTo>
                    <a:pt x="170" y="877"/>
                    <a:pt x="170" y="880"/>
                    <a:pt x="170" y="883"/>
                  </a:cubicBezTo>
                  <a:cubicBezTo>
                    <a:pt x="170" y="883"/>
                    <a:pt x="170" y="883"/>
                    <a:pt x="170" y="883"/>
                  </a:cubicBezTo>
                  <a:cubicBezTo>
                    <a:pt x="173" y="902"/>
                    <a:pt x="188" y="917"/>
                    <a:pt x="208" y="919"/>
                  </a:cubicBezTo>
                  <a:cubicBezTo>
                    <a:pt x="231" y="921"/>
                    <a:pt x="252" y="904"/>
                    <a:pt x="254" y="881"/>
                  </a:cubicBezTo>
                  <a:cubicBezTo>
                    <a:pt x="260" y="816"/>
                    <a:pt x="260" y="816"/>
                    <a:pt x="260" y="816"/>
                  </a:cubicBezTo>
                  <a:cubicBezTo>
                    <a:pt x="261" y="812"/>
                    <a:pt x="261" y="809"/>
                    <a:pt x="260" y="805"/>
                  </a:cubicBezTo>
                  <a:cubicBezTo>
                    <a:pt x="257" y="786"/>
                    <a:pt x="242" y="771"/>
                    <a:pt x="222" y="769"/>
                  </a:cubicBezTo>
                  <a:cubicBezTo>
                    <a:pt x="217" y="769"/>
                    <a:pt x="212" y="769"/>
                    <a:pt x="206" y="771"/>
                  </a:cubicBezTo>
                  <a:cubicBezTo>
                    <a:pt x="224" y="728"/>
                    <a:pt x="252" y="689"/>
                    <a:pt x="289" y="661"/>
                  </a:cubicBezTo>
                  <a:cubicBezTo>
                    <a:pt x="289" y="663"/>
                    <a:pt x="289" y="664"/>
                    <a:pt x="289" y="666"/>
                  </a:cubicBezTo>
                  <a:cubicBezTo>
                    <a:pt x="289" y="666"/>
                    <a:pt x="289" y="666"/>
                    <a:pt x="289" y="666"/>
                  </a:cubicBezTo>
                  <a:cubicBezTo>
                    <a:pt x="290" y="669"/>
                    <a:pt x="290" y="673"/>
                    <a:pt x="292" y="676"/>
                  </a:cubicBezTo>
                  <a:cubicBezTo>
                    <a:pt x="296" y="686"/>
                    <a:pt x="304" y="694"/>
                    <a:pt x="314" y="699"/>
                  </a:cubicBezTo>
                  <a:cubicBezTo>
                    <a:pt x="324" y="703"/>
                    <a:pt x="336" y="704"/>
                    <a:pt x="346" y="699"/>
                  </a:cubicBezTo>
                  <a:cubicBezTo>
                    <a:pt x="408" y="675"/>
                    <a:pt x="408" y="675"/>
                    <a:pt x="408" y="675"/>
                  </a:cubicBezTo>
                  <a:cubicBezTo>
                    <a:pt x="416" y="672"/>
                    <a:pt x="422" y="667"/>
                    <a:pt x="427" y="660"/>
                  </a:cubicBezTo>
                  <a:cubicBezTo>
                    <a:pt x="431" y="667"/>
                    <a:pt x="438" y="672"/>
                    <a:pt x="446" y="675"/>
                  </a:cubicBezTo>
                  <a:cubicBezTo>
                    <a:pt x="507" y="699"/>
                    <a:pt x="507" y="699"/>
                    <a:pt x="507" y="699"/>
                  </a:cubicBezTo>
                  <a:cubicBezTo>
                    <a:pt x="518" y="704"/>
                    <a:pt x="529" y="703"/>
                    <a:pt x="540" y="699"/>
                  </a:cubicBezTo>
                  <a:cubicBezTo>
                    <a:pt x="550" y="694"/>
                    <a:pt x="558" y="686"/>
                    <a:pt x="562" y="676"/>
                  </a:cubicBezTo>
                  <a:cubicBezTo>
                    <a:pt x="563" y="673"/>
                    <a:pt x="564" y="669"/>
                    <a:pt x="565" y="666"/>
                  </a:cubicBezTo>
                  <a:cubicBezTo>
                    <a:pt x="565" y="666"/>
                    <a:pt x="565" y="666"/>
                    <a:pt x="565" y="666"/>
                  </a:cubicBezTo>
                  <a:cubicBezTo>
                    <a:pt x="565" y="664"/>
                    <a:pt x="565" y="663"/>
                    <a:pt x="565" y="661"/>
                  </a:cubicBezTo>
                  <a:cubicBezTo>
                    <a:pt x="602" y="689"/>
                    <a:pt x="630" y="728"/>
                    <a:pt x="647" y="771"/>
                  </a:cubicBezTo>
                  <a:cubicBezTo>
                    <a:pt x="642" y="769"/>
                    <a:pt x="637" y="769"/>
                    <a:pt x="631" y="769"/>
                  </a:cubicBezTo>
                  <a:cubicBezTo>
                    <a:pt x="612" y="771"/>
                    <a:pt x="596" y="786"/>
                    <a:pt x="593" y="805"/>
                  </a:cubicBezTo>
                  <a:cubicBezTo>
                    <a:pt x="593" y="809"/>
                    <a:pt x="593" y="812"/>
                    <a:pt x="593" y="816"/>
                  </a:cubicBezTo>
                  <a:cubicBezTo>
                    <a:pt x="600" y="881"/>
                    <a:pt x="600" y="881"/>
                    <a:pt x="600" y="881"/>
                  </a:cubicBezTo>
                  <a:cubicBezTo>
                    <a:pt x="602" y="904"/>
                    <a:pt x="623" y="921"/>
                    <a:pt x="646" y="919"/>
                  </a:cubicBezTo>
                  <a:cubicBezTo>
                    <a:pt x="665" y="917"/>
                    <a:pt x="681" y="902"/>
                    <a:pt x="684" y="883"/>
                  </a:cubicBezTo>
                  <a:cubicBezTo>
                    <a:pt x="684" y="883"/>
                    <a:pt x="684" y="883"/>
                    <a:pt x="684" y="883"/>
                  </a:cubicBezTo>
                  <a:cubicBezTo>
                    <a:pt x="684" y="880"/>
                    <a:pt x="684" y="877"/>
                    <a:pt x="684" y="873"/>
                  </a:cubicBezTo>
                  <a:cubicBezTo>
                    <a:pt x="687" y="772"/>
                    <a:pt x="633" y="678"/>
                    <a:pt x="549" y="627"/>
                  </a:cubicBezTo>
                  <a:cubicBezTo>
                    <a:pt x="546" y="625"/>
                    <a:pt x="542" y="622"/>
                    <a:pt x="538" y="621"/>
                  </a:cubicBezTo>
                  <a:cubicBezTo>
                    <a:pt x="537" y="620"/>
                    <a:pt x="537" y="620"/>
                    <a:pt x="537" y="620"/>
                  </a:cubicBezTo>
                  <a:cubicBezTo>
                    <a:pt x="535" y="619"/>
                    <a:pt x="532" y="618"/>
                    <a:pt x="530" y="617"/>
                  </a:cubicBezTo>
                  <a:cubicBezTo>
                    <a:pt x="534" y="614"/>
                    <a:pt x="538" y="611"/>
                    <a:pt x="542" y="608"/>
                  </a:cubicBezTo>
                  <a:cubicBezTo>
                    <a:pt x="606" y="614"/>
                    <a:pt x="606" y="614"/>
                    <a:pt x="606" y="614"/>
                  </a:cubicBezTo>
                  <a:cubicBezTo>
                    <a:pt x="609" y="615"/>
                    <a:pt x="613" y="615"/>
                    <a:pt x="616" y="614"/>
                  </a:cubicBezTo>
                  <a:cubicBezTo>
                    <a:pt x="635" y="611"/>
                    <a:pt x="650" y="596"/>
                    <a:pt x="652" y="576"/>
                  </a:cubicBezTo>
                  <a:cubicBezTo>
                    <a:pt x="653" y="571"/>
                    <a:pt x="652" y="565"/>
                    <a:pt x="651" y="560"/>
                  </a:cubicBezTo>
                  <a:cubicBezTo>
                    <a:pt x="694" y="577"/>
                    <a:pt x="732" y="606"/>
                    <a:pt x="761" y="643"/>
                  </a:cubicBezTo>
                  <a:cubicBezTo>
                    <a:pt x="759" y="643"/>
                    <a:pt x="757" y="643"/>
                    <a:pt x="755" y="643"/>
                  </a:cubicBezTo>
                  <a:cubicBezTo>
                    <a:pt x="755" y="643"/>
                    <a:pt x="755" y="643"/>
                    <a:pt x="755" y="643"/>
                  </a:cubicBezTo>
                  <a:cubicBezTo>
                    <a:pt x="752" y="643"/>
                    <a:pt x="749" y="644"/>
                    <a:pt x="746" y="646"/>
                  </a:cubicBezTo>
                  <a:cubicBezTo>
                    <a:pt x="735" y="650"/>
                    <a:pt x="727" y="658"/>
                    <a:pt x="723" y="668"/>
                  </a:cubicBezTo>
                  <a:cubicBezTo>
                    <a:pt x="718" y="678"/>
                    <a:pt x="718" y="690"/>
                    <a:pt x="722" y="700"/>
                  </a:cubicBezTo>
                  <a:cubicBezTo>
                    <a:pt x="746" y="762"/>
                    <a:pt x="746" y="762"/>
                    <a:pt x="746" y="762"/>
                  </a:cubicBezTo>
                  <a:cubicBezTo>
                    <a:pt x="753" y="780"/>
                    <a:pt x="772" y="791"/>
                    <a:pt x="791" y="788"/>
                  </a:cubicBezTo>
                  <a:cubicBezTo>
                    <a:pt x="795" y="788"/>
                    <a:pt x="798" y="787"/>
                    <a:pt x="801" y="785"/>
                  </a:cubicBezTo>
                  <a:cubicBezTo>
                    <a:pt x="822" y="777"/>
                    <a:pt x="833" y="753"/>
                    <a:pt x="825" y="732"/>
                  </a:cubicBezTo>
                  <a:cubicBezTo>
                    <a:pt x="825" y="732"/>
                    <a:pt x="825" y="732"/>
                    <a:pt x="825" y="732"/>
                  </a:cubicBezTo>
                  <a:close/>
                  <a:moveTo>
                    <a:pt x="398" y="421"/>
                  </a:moveTo>
                  <a:cubicBezTo>
                    <a:pt x="396" y="424"/>
                    <a:pt x="393" y="425"/>
                    <a:pt x="390" y="425"/>
                  </a:cubicBezTo>
                  <a:cubicBezTo>
                    <a:pt x="389" y="425"/>
                    <a:pt x="387" y="425"/>
                    <a:pt x="386" y="424"/>
                  </a:cubicBezTo>
                  <a:cubicBezTo>
                    <a:pt x="310" y="381"/>
                    <a:pt x="310" y="381"/>
                    <a:pt x="310" y="381"/>
                  </a:cubicBezTo>
                  <a:cubicBezTo>
                    <a:pt x="306" y="379"/>
                    <a:pt x="305" y="373"/>
                    <a:pt x="307" y="369"/>
                  </a:cubicBezTo>
                  <a:cubicBezTo>
                    <a:pt x="309" y="365"/>
                    <a:pt x="315" y="364"/>
                    <a:pt x="319" y="366"/>
                  </a:cubicBezTo>
                  <a:cubicBezTo>
                    <a:pt x="395" y="409"/>
                    <a:pt x="395" y="409"/>
                    <a:pt x="395" y="409"/>
                  </a:cubicBezTo>
                  <a:cubicBezTo>
                    <a:pt x="399" y="412"/>
                    <a:pt x="400" y="417"/>
                    <a:pt x="398" y="421"/>
                  </a:cubicBezTo>
                  <a:close/>
                  <a:moveTo>
                    <a:pt x="551" y="381"/>
                  </a:moveTo>
                  <a:cubicBezTo>
                    <a:pt x="475" y="424"/>
                    <a:pt x="475" y="424"/>
                    <a:pt x="475" y="424"/>
                  </a:cubicBezTo>
                  <a:cubicBezTo>
                    <a:pt x="473" y="425"/>
                    <a:pt x="472" y="425"/>
                    <a:pt x="470" y="425"/>
                  </a:cubicBezTo>
                  <a:cubicBezTo>
                    <a:pt x="467" y="425"/>
                    <a:pt x="464" y="424"/>
                    <a:pt x="463" y="421"/>
                  </a:cubicBezTo>
                  <a:cubicBezTo>
                    <a:pt x="461" y="417"/>
                    <a:pt x="462" y="412"/>
                    <a:pt x="466" y="409"/>
                  </a:cubicBezTo>
                  <a:cubicBezTo>
                    <a:pt x="542" y="366"/>
                    <a:pt x="542" y="366"/>
                    <a:pt x="542" y="366"/>
                  </a:cubicBezTo>
                  <a:cubicBezTo>
                    <a:pt x="546" y="364"/>
                    <a:pt x="551" y="365"/>
                    <a:pt x="554" y="369"/>
                  </a:cubicBezTo>
                  <a:cubicBezTo>
                    <a:pt x="556" y="373"/>
                    <a:pt x="555" y="379"/>
                    <a:pt x="551" y="381"/>
                  </a:cubicBezTo>
                  <a:close/>
                </a:path>
              </a:pathLst>
            </a:custGeom>
            <a:solidFill>
              <a:schemeClr val="bg1"/>
            </a:solidFill>
            <a:ln w="57150">
              <a:solidFill>
                <a:schemeClr val="bg1"/>
              </a:solidFill>
            </a:ln>
            <a:effectLst>
              <a:glow rad="127000">
                <a:schemeClr val="accent6">
                  <a:lumMod val="50000"/>
                  <a:alpha val="40000"/>
                </a:schemeClr>
              </a:glow>
            </a:effectLst>
          </p:spPr>
          <p:txBody>
            <a:bodyPr vert="horz" wrap="square" lIns="82292" tIns="41146" rIns="82292" bIns="41146" numCol="1" anchor="t" anchorCtr="0" compatLnSpc="1">
              <a:prstTxWarp prst="textNoShape">
                <a:avLst/>
              </a:prstTxWarp>
            </a:bodyPr>
            <a:lstStyle/>
            <a:p>
              <a:endParaRPr lang="en-US" sz="1620"/>
            </a:p>
          </p:txBody>
        </p:sp>
        <p:sp>
          <p:nvSpPr>
            <p:cNvPr id="54" name="Freeform 5"/>
            <p:cNvSpPr>
              <a:spLocks noEditPoints="1"/>
            </p:cNvSpPr>
            <p:nvPr/>
          </p:nvSpPr>
          <p:spPr bwMode="auto">
            <a:xfrm>
              <a:off x="5464333" y="2433408"/>
              <a:ext cx="316920" cy="350052"/>
            </a:xfrm>
            <a:custGeom>
              <a:avLst/>
              <a:gdLst>
                <a:gd name="T0" fmla="*/ 801 w 833"/>
                <a:gd name="T1" fmla="*/ 669 h 921"/>
                <a:gd name="T2" fmla="*/ 622 w 833"/>
                <a:gd name="T3" fmla="*/ 451 h 921"/>
                <a:gd name="T4" fmla="*/ 652 w 833"/>
                <a:gd name="T5" fmla="*/ 341 h 921"/>
                <a:gd name="T6" fmla="*/ 755 w 833"/>
                <a:gd name="T7" fmla="*/ 408 h 921"/>
                <a:gd name="T8" fmla="*/ 723 w 833"/>
                <a:gd name="T9" fmla="*/ 433 h 921"/>
                <a:gd name="T10" fmla="*/ 791 w 833"/>
                <a:gd name="T11" fmla="*/ 553 h 921"/>
                <a:gd name="T12" fmla="*/ 825 w 833"/>
                <a:gd name="T13" fmla="*/ 497 h 921"/>
                <a:gd name="T14" fmla="*/ 794 w 833"/>
                <a:gd name="T15" fmla="*/ 423 h 921"/>
                <a:gd name="T16" fmla="*/ 539 w 833"/>
                <a:gd name="T17" fmla="*/ 289 h 921"/>
                <a:gd name="T18" fmla="*/ 544 w 833"/>
                <a:gd name="T19" fmla="*/ 217 h 921"/>
                <a:gd name="T20" fmla="*/ 573 w 833"/>
                <a:gd name="T21" fmla="*/ 72 h 921"/>
                <a:gd name="T22" fmla="*/ 575 w 833"/>
                <a:gd name="T23" fmla="*/ 87 h 921"/>
                <a:gd name="T24" fmla="*/ 692 w 833"/>
                <a:gd name="T25" fmla="*/ 87 h 921"/>
                <a:gd name="T26" fmla="*/ 662 w 833"/>
                <a:gd name="T27" fmla="*/ 8 h 921"/>
                <a:gd name="T28" fmla="*/ 599 w 833"/>
                <a:gd name="T29" fmla="*/ 32 h 921"/>
                <a:gd name="T30" fmla="*/ 440 w 833"/>
                <a:gd name="T31" fmla="*/ 257 h 921"/>
                <a:gd name="T32" fmla="*/ 294 w 833"/>
                <a:gd name="T33" fmla="*/ 32 h 921"/>
                <a:gd name="T34" fmla="*/ 179 w 833"/>
                <a:gd name="T35" fmla="*/ 32 h 921"/>
                <a:gd name="T36" fmla="*/ 264 w 833"/>
                <a:gd name="T37" fmla="*/ 111 h 921"/>
                <a:gd name="T38" fmla="*/ 322 w 833"/>
                <a:gd name="T39" fmla="*/ 78 h 921"/>
                <a:gd name="T40" fmla="*/ 404 w 833"/>
                <a:gd name="T41" fmla="*/ 182 h 921"/>
                <a:gd name="T42" fmla="*/ 350 w 833"/>
                <a:gd name="T43" fmla="*/ 227 h 921"/>
                <a:gd name="T44" fmla="*/ 294 w 833"/>
                <a:gd name="T45" fmla="*/ 289 h 921"/>
                <a:gd name="T46" fmla="*/ 39 w 833"/>
                <a:gd name="T47" fmla="*/ 423 h 921"/>
                <a:gd name="T48" fmla="*/ 8 w 833"/>
                <a:gd name="T49" fmla="*/ 497 h 921"/>
                <a:gd name="T50" fmla="*/ 41 w 833"/>
                <a:gd name="T51" fmla="*/ 553 h 921"/>
                <a:gd name="T52" fmla="*/ 110 w 833"/>
                <a:gd name="T53" fmla="*/ 433 h 921"/>
                <a:gd name="T54" fmla="*/ 77 w 833"/>
                <a:gd name="T55" fmla="*/ 408 h 921"/>
                <a:gd name="T56" fmla="*/ 181 w 833"/>
                <a:gd name="T57" fmla="*/ 341 h 921"/>
                <a:gd name="T58" fmla="*/ 247 w 833"/>
                <a:gd name="T59" fmla="*/ 378 h 921"/>
                <a:gd name="T60" fmla="*/ 39 w 833"/>
                <a:gd name="T61" fmla="*/ 658 h 921"/>
                <a:gd name="T62" fmla="*/ 8 w 833"/>
                <a:gd name="T63" fmla="*/ 732 h 921"/>
                <a:gd name="T64" fmla="*/ 41 w 833"/>
                <a:gd name="T65" fmla="*/ 788 h 921"/>
                <a:gd name="T66" fmla="*/ 110 w 833"/>
                <a:gd name="T67" fmla="*/ 668 h 921"/>
                <a:gd name="T68" fmla="*/ 77 w 833"/>
                <a:gd name="T69" fmla="*/ 643 h 921"/>
                <a:gd name="T70" fmla="*/ 181 w 833"/>
                <a:gd name="T71" fmla="*/ 576 h 921"/>
                <a:gd name="T72" fmla="*/ 292 w 833"/>
                <a:gd name="T73" fmla="*/ 608 h 921"/>
                <a:gd name="T74" fmla="*/ 316 w 833"/>
                <a:gd name="T75" fmla="*/ 620 h 921"/>
                <a:gd name="T76" fmla="*/ 170 w 833"/>
                <a:gd name="T77" fmla="*/ 873 h 921"/>
                <a:gd name="T78" fmla="*/ 208 w 833"/>
                <a:gd name="T79" fmla="*/ 919 h 921"/>
                <a:gd name="T80" fmla="*/ 260 w 833"/>
                <a:gd name="T81" fmla="*/ 805 h 921"/>
                <a:gd name="T82" fmla="*/ 289 w 833"/>
                <a:gd name="T83" fmla="*/ 661 h 921"/>
                <a:gd name="T84" fmla="*/ 292 w 833"/>
                <a:gd name="T85" fmla="*/ 676 h 921"/>
                <a:gd name="T86" fmla="*/ 408 w 833"/>
                <a:gd name="T87" fmla="*/ 675 h 921"/>
                <a:gd name="T88" fmla="*/ 507 w 833"/>
                <a:gd name="T89" fmla="*/ 699 h 921"/>
                <a:gd name="T90" fmla="*/ 565 w 833"/>
                <a:gd name="T91" fmla="*/ 666 h 921"/>
                <a:gd name="T92" fmla="*/ 647 w 833"/>
                <a:gd name="T93" fmla="*/ 771 h 921"/>
                <a:gd name="T94" fmla="*/ 593 w 833"/>
                <a:gd name="T95" fmla="*/ 816 h 921"/>
                <a:gd name="T96" fmla="*/ 684 w 833"/>
                <a:gd name="T97" fmla="*/ 883 h 921"/>
                <a:gd name="T98" fmla="*/ 549 w 833"/>
                <a:gd name="T99" fmla="*/ 627 h 921"/>
                <a:gd name="T100" fmla="*/ 530 w 833"/>
                <a:gd name="T101" fmla="*/ 617 h 921"/>
                <a:gd name="T102" fmla="*/ 616 w 833"/>
                <a:gd name="T103" fmla="*/ 614 h 921"/>
                <a:gd name="T104" fmla="*/ 761 w 833"/>
                <a:gd name="T105" fmla="*/ 643 h 921"/>
                <a:gd name="T106" fmla="*/ 746 w 833"/>
                <a:gd name="T107" fmla="*/ 646 h 921"/>
                <a:gd name="T108" fmla="*/ 746 w 833"/>
                <a:gd name="T109" fmla="*/ 762 h 921"/>
                <a:gd name="T110" fmla="*/ 825 w 833"/>
                <a:gd name="T111" fmla="*/ 732 h 921"/>
                <a:gd name="T112" fmla="*/ 390 w 833"/>
                <a:gd name="T113" fmla="*/ 425 h 921"/>
                <a:gd name="T114" fmla="*/ 307 w 833"/>
                <a:gd name="T115" fmla="*/ 369 h 921"/>
                <a:gd name="T116" fmla="*/ 398 w 833"/>
                <a:gd name="T117" fmla="*/ 421 h 921"/>
                <a:gd name="T118" fmla="*/ 470 w 833"/>
                <a:gd name="T119" fmla="*/ 425 h 921"/>
                <a:gd name="T120" fmla="*/ 542 w 833"/>
                <a:gd name="T121" fmla="*/ 366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921">
                  <a:moveTo>
                    <a:pt x="825" y="732"/>
                  </a:moveTo>
                  <a:cubicBezTo>
                    <a:pt x="820" y="710"/>
                    <a:pt x="811" y="690"/>
                    <a:pt x="801" y="670"/>
                  </a:cubicBezTo>
                  <a:cubicBezTo>
                    <a:pt x="801" y="669"/>
                    <a:pt x="801" y="669"/>
                    <a:pt x="801" y="669"/>
                  </a:cubicBezTo>
                  <a:cubicBezTo>
                    <a:pt x="799" y="665"/>
                    <a:pt x="797" y="662"/>
                    <a:pt x="794" y="658"/>
                  </a:cubicBezTo>
                  <a:cubicBezTo>
                    <a:pt x="753" y="590"/>
                    <a:pt x="684" y="542"/>
                    <a:pt x="606" y="528"/>
                  </a:cubicBezTo>
                  <a:cubicBezTo>
                    <a:pt x="616" y="504"/>
                    <a:pt x="622" y="479"/>
                    <a:pt x="622" y="451"/>
                  </a:cubicBezTo>
                  <a:cubicBezTo>
                    <a:pt x="622" y="426"/>
                    <a:pt x="617" y="402"/>
                    <a:pt x="608" y="380"/>
                  </a:cubicBezTo>
                  <a:cubicBezTo>
                    <a:pt x="611" y="380"/>
                    <a:pt x="613" y="380"/>
                    <a:pt x="616" y="379"/>
                  </a:cubicBezTo>
                  <a:cubicBezTo>
                    <a:pt x="635" y="376"/>
                    <a:pt x="650" y="361"/>
                    <a:pt x="652" y="341"/>
                  </a:cubicBezTo>
                  <a:cubicBezTo>
                    <a:pt x="653" y="336"/>
                    <a:pt x="652" y="331"/>
                    <a:pt x="651" y="326"/>
                  </a:cubicBezTo>
                  <a:cubicBezTo>
                    <a:pt x="694" y="343"/>
                    <a:pt x="732" y="371"/>
                    <a:pt x="761" y="408"/>
                  </a:cubicBezTo>
                  <a:cubicBezTo>
                    <a:pt x="759" y="408"/>
                    <a:pt x="757" y="408"/>
                    <a:pt x="755" y="408"/>
                  </a:cubicBezTo>
                  <a:cubicBezTo>
                    <a:pt x="755" y="408"/>
                    <a:pt x="755" y="408"/>
                    <a:pt x="755" y="408"/>
                  </a:cubicBezTo>
                  <a:cubicBezTo>
                    <a:pt x="752" y="409"/>
                    <a:pt x="749" y="409"/>
                    <a:pt x="746" y="411"/>
                  </a:cubicBezTo>
                  <a:cubicBezTo>
                    <a:pt x="735" y="415"/>
                    <a:pt x="727" y="423"/>
                    <a:pt x="723" y="433"/>
                  </a:cubicBezTo>
                  <a:cubicBezTo>
                    <a:pt x="718" y="444"/>
                    <a:pt x="718" y="455"/>
                    <a:pt x="722" y="466"/>
                  </a:cubicBezTo>
                  <a:cubicBezTo>
                    <a:pt x="746" y="527"/>
                    <a:pt x="746" y="527"/>
                    <a:pt x="746" y="527"/>
                  </a:cubicBezTo>
                  <a:cubicBezTo>
                    <a:pt x="753" y="545"/>
                    <a:pt x="772" y="556"/>
                    <a:pt x="791" y="553"/>
                  </a:cubicBezTo>
                  <a:cubicBezTo>
                    <a:pt x="795" y="553"/>
                    <a:pt x="798" y="552"/>
                    <a:pt x="801" y="551"/>
                  </a:cubicBezTo>
                  <a:cubicBezTo>
                    <a:pt x="822" y="542"/>
                    <a:pt x="833" y="518"/>
                    <a:pt x="825" y="497"/>
                  </a:cubicBezTo>
                  <a:cubicBezTo>
                    <a:pt x="825" y="497"/>
                    <a:pt x="825" y="497"/>
                    <a:pt x="825" y="497"/>
                  </a:cubicBezTo>
                  <a:cubicBezTo>
                    <a:pt x="820" y="475"/>
                    <a:pt x="811" y="455"/>
                    <a:pt x="801" y="436"/>
                  </a:cubicBezTo>
                  <a:cubicBezTo>
                    <a:pt x="801" y="435"/>
                    <a:pt x="801" y="435"/>
                    <a:pt x="801" y="435"/>
                  </a:cubicBezTo>
                  <a:cubicBezTo>
                    <a:pt x="799" y="430"/>
                    <a:pt x="797" y="427"/>
                    <a:pt x="794" y="423"/>
                  </a:cubicBezTo>
                  <a:cubicBezTo>
                    <a:pt x="743" y="339"/>
                    <a:pt x="650" y="286"/>
                    <a:pt x="548" y="289"/>
                  </a:cubicBezTo>
                  <a:cubicBezTo>
                    <a:pt x="545" y="289"/>
                    <a:pt x="542" y="289"/>
                    <a:pt x="539" y="289"/>
                  </a:cubicBezTo>
                  <a:cubicBezTo>
                    <a:pt x="539" y="289"/>
                    <a:pt x="539" y="289"/>
                    <a:pt x="539" y="289"/>
                  </a:cubicBezTo>
                  <a:cubicBezTo>
                    <a:pt x="538" y="289"/>
                    <a:pt x="538" y="289"/>
                    <a:pt x="538" y="289"/>
                  </a:cubicBezTo>
                  <a:cubicBezTo>
                    <a:pt x="544" y="227"/>
                    <a:pt x="544" y="227"/>
                    <a:pt x="544" y="227"/>
                  </a:cubicBezTo>
                  <a:cubicBezTo>
                    <a:pt x="544" y="224"/>
                    <a:pt x="544" y="220"/>
                    <a:pt x="544" y="217"/>
                  </a:cubicBezTo>
                  <a:cubicBezTo>
                    <a:pt x="541" y="198"/>
                    <a:pt x="526" y="183"/>
                    <a:pt x="506" y="181"/>
                  </a:cubicBezTo>
                  <a:cubicBezTo>
                    <a:pt x="501" y="180"/>
                    <a:pt x="495" y="181"/>
                    <a:pt x="490" y="182"/>
                  </a:cubicBezTo>
                  <a:cubicBezTo>
                    <a:pt x="507" y="139"/>
                    <a:pt x="536" y="101"/>
                    <a:pt x="573" y="72"/>
                  </a:cubicBezTo>
                  <a:cubicBezTo>
                    <a:pt x="573" y="74"/>
                    <a:pt x="573" y="76"/>
                    <a:pt x="573" y="78"/>
                  </a:cubicBezTo>
                  <a:cubicBezTo>
                    <a:pt x="573" y="78"/>
                    <a:pt x="573" y="78"/>
                    <a:pt x="573" y="78"/>
                  </a:cubicBezTo>
                  <a:cubicBezTo>
                    <a:pt x="573" y="81"/>
                    <a:pt x="574" y="84"/>
                    <a:pt x="575" y="87"/>
                  </a:cubicBezTo>
                  <a:cubicBezTo>
                    <a:pt x="580" y="98"/>
                    <a:pt x="588" y="106"/>
                    <a:pt x="598" y="111"/>
                  </a:cubicBezTo>
                  <a:cubicBezTo>
                    <a:pt x="608" y="115"/>
                    <a:pt x="620" y="115"/>
                    <a:pt x="630" y="111"/>
                  </a:cubicBezTo>
                  <a:cubicBezTo>
                    <a:pt x="692" y="87"/>
                    <a:pt x="692" y="87"/>
                    <a:pt x="692" y="87"/>
                  </a:cubicBezTo>
                  <a:cubicBezTo>
                    <a:pt x="710" y="80"/>
                    <a:pt x="721" y="61"/>
                    <a:pt x="718" y="42"/>
                  </a:cubicBezTo>
                  <a:cubicBezTo>
                    <a:pt x="717" y="38"/>
                    <a:pt x="717" y="35"/>
                    <a:pt x="715" y="32"/>
                  </a:cubicBezTo>
                  <a:cubicBezTo>
                    <a:pt x="707" y="11"/>
                    <a:pt x="683" y="0"/>
                    <a:pt x="662" y="8"/>
                  </a:cubicBezTo>
                  <a:cubicBezTo>
                    <a:pt x="662" y="8"/>
                    <a:pt x="662" y="8"/>
                    <a:pt x="662" y="8"/>
                  </a:cubicBezTo>
                  <a:cubicBezTo>
                    <a:pt x="640" y="14"/>
                    <a:pt x="619" y="22"/>
                    <a:pt x="600" y="32"/>
                  </a:cubicBezTo>
                  <a:cubicBezTo>
                    <a:pt x="599" y="32"/>
                    <a:pt x="599" y="32"/>
                    <a:pt x="599" y="32"/>
                  </a:cubicBezTo>
                  <a:cubicBezTo>
                    <a:pt x="595" y="34"/>
                    <a:pt x="591" y="36"/>
                    <a:pt x="588" y="39"/>
                  </a:cubicBezTo>
                  <a:cubicBezTo>
                    <a:pt x="511" y="85"/>
                    <a:pt x="460" y="168"/>
                    <a:pt x="454" y="259"/>
                  </a:cubicBezTo>
                  <a:cubicBezTo>
                    <a:pt x="450" y="258"/>
                    <a:pt x="445" y="258"/>
                    <a:pt x="440" y="257"/>
                  </a:cubicBezTo>
                  <a:cubicBezTo>
                    <a:pt x="434" y="167"/>
                    <a:pt x="383" y="85"/>
                    <a:pt x="306" y="39"/>
                  </a:cubicBezTo>
                  <a:cubicBezTo>
                    <a:pt x="303" y="36"/>
                    <a:pt x="299" y="34"/>
                    <a:pt x="295" y="32"/>
                  </a:cubicBezTo>
                  <a:cubicBezTo>
                    <a:pt x="294" y="32"/>
                    <a:pt x="294" y="32"/>
                    <a:pt x="294" y="32"/>
                  </a:cubicBezTo>
                  <a:cubicBezTo>
                    <a:pt x="275" y="22"/>
                    <a:pt x="255" y="14"/>
                    <a:pt x="233" y="8"/>
                  </a:cubicBezTo>
                  <a:cubicBezTo>
                    <a:pt x="233" y="8"/>
                    <a:pt x="233" y="8"/>
                    <a:pt x="233" y="8"/>
                  </a:cubicBezTo>
                  <a:cubicBezTo>
                    <a:pt x="211" y="0"/>
                    <a:pt x="187" y="11"/>
                    <a:pt x="179" y="32"/>
                  </a:cubicBezTo>
                  <a:cubicBezTo>
                    <a:pt x="178" y="35"/>
                    <a:pt x="177" y="38"/>
                    <a:pt x="177" y="42"/>
                  </a:cubicBezTo>
                  <a:cubicBezTo>
                    <a:pt x="174" y="61"/>
                    <a:pt x="185" y="80"/>
                    <a:pt x="203" y="87"/>
                  </a:cubicBezTo>
                  <a:cubicBezTo>
                    <a:pt x="264" y="111"/>
                    <a:pt x="264" y="111"/>
                    <a:pt x="264" y="111"/>
                  </a:cubicBezTo>
                  <a:cubicBezTo>
                    <a:pt x="275" y="115"/>
                    <a:pt x="286" y="115"/>
                    <a:pt x="297" y="111"/>
                  </a:cubicBezTo>
                  <a:cubicBezTo>
                    <a:pt x="307" y="106"/>
                    <a:pt x="315" y="98"/>
                    <a:pt x="319" y="87"/>
                  </a:cubicBezTo>
                  <a:cubicBezTo>
                    <a:pt x="320" y="84"/>
                    <a:pt x="321" y="81"/>
                    <a:pt x="322" y="78"/>
                  </a:cubicBezTo>
                  <a:cubicBezTo>
                    <a:pt x="322" y="78"/>
                    <a:pt x="322" y="78"/>
                    <a:pt x="322" y="78"/>
                  </a:cubicBezTo>
                  <a:cubicBezTo>
                    <a:pt x="322" y="76"/>
                    <a:pt x="322" y="74"/>
                    <a:pt x="322" y="72"/>
                  </a:cubicBezTo>
                  <a:cubicBezTo>
                    <a:pt x="359" y="101"/>
                    <a:pt x="387" y="139"/>
                    <a:pt x="404" y="182"/>
                  </a:cubicBezTo>
                  <a:cubicBezTo>
                    <a:pt x="399" y="181"/>
                    <a:pt x="394" y="180"/>
                    <a:pt x="388" y="181"/>
                  </a:cubicBezTo>
                  <a:cubicBezTo>
                    <a:pt x="369" y="183"/>
                    <a:pt x="353" y="198"/>
                    <a:pt x="351" y="217"/>
                  </a:cubicBezTo>
                  <a:cubicBezTo>
                    <a:pt x="350" y="220"/>
                    <a:pt x="350" y="224"/>
                    <a:pt x="350" y="227"/>
                  </a:cubicBezTo>
                  <a:cubicBezTo>
                    <a:pt x="355" y="271"/>
                    <a:pt x="355" y="271"/>
                    <a:pt x="355" y="271"/>
                  </a:cubicBezTo>
                  <a:cubicBezTo>
                    <a:pt x="339" y="277"/>
                    <a:pt x="324" y="285"/>
                    <a:pt x="311" y="295"/>
                  </a:cubicBezTo>
                  <a:cubicBezTo>
                    <a:pt x="306" y="292"/>
                    <a:pt x="300" y="290"/>
                    <a:pt x="294" y="289"/>
                  </a:cubicBezTo>
                  <a:cubicBezTo>
                    <a:pt x="294" y="289"/>
                    <a:pt x="294" y="289"/>
                    <a:pt x="294" y="289"/>
                  </a:cubicBezTo>
                  <a:cubicBezTo>
                    <a:pt x="291" y="289"/>
                    <a:pt x="288" y="289"/>
                    <a:pt x="285" y="289"/>
                  </a:cubicBezTo>
                  <a:cubicBezTo>
                    <a:pt x="183" y="286"/>
                    <a:pt x="90" y="339"/>
                    <a:pt x="39" y="423"/>
                  </a:cubicBezTo>
                  <a:cubicBezTo>
                    <a:pt x="36" y="427"/>
                    <a:pt x="34" y="430"/>
                    <a:pt x="32" y="435"/>
                  </a:cubicBezTo>
                  <a:cubicBezTo>
                    <a:pt x="32" y="436"/>
                    <a:pt x="32" y="436"/>
                    <a:pt x="32" y="436"/>
                  </a:cubicBezTo>
                  <a:cubicBezTo>
                    <a:pt x="21" y="455"/>
                    <a:pt x="13" y="475"/>
                    <a:pt x="8" y="497"/>
                  </a:cubicBezTo>
                  <a:cubicBezTo>
                    <a:pt x="8" y="497"/>
                    <a:pt x="8" y="497"/>
                    <a:pt x="8" y="497"/>
                  </a:cubicBezTo>
                  <a:cubicBezTo>
                    <a:pt x="0" y="518"/>
                    <a:pt x="11" y="542"/>
                    <a:pt x="32" y="551"/>
                  </a:cubicBezTo>
                  <a:cubicBezTo>
                    <a:pt x="35" y="552"/>
                    <a:pt x="38" y="553"/>
                    <a:pt x="41" y="553"/>
                  </a:cubicBezTo>
                  <a:cubicBezTo>
                    <a:pt x="61" y="556"/>
                    <a:pt x="80" y="545"/>
                    <a:pt x="87" y="527"/>
                  </a:cubicBezTo>
                  <a:cubicBezTo>
                    <a:pt x="111" y="466"/>
                    <a:pt x="111" y="466"/>
                    <a:pt x="111" y="466"/>
                  </a:cubicBezTo>
                  <a:cubicBezTo>
                    <a:pt x="115" y="455"/>
                    <a:pt x="115" y="444"/>
                    <a:pt x="110" y="433"/>
                  </a:cubicBezTo>
                  <a:cubicBezTo>
                    <a:pt x="106" y="423"/>
                    <a:pt x="97" y="415"/>
                    <a:pt x="87" y="411"/>
                  </a:cubicBezTo>
                  <a:cubicBezTo>
                    <a:pt x="84" y="409"/>
                    <a:pt x="81" y="409"/>
                    <a:pt x="77" y="408"/>
                  </a:cubicBezTo>
                  <a:cubicBezTo>
                    <a:pt x="77" y="408"/>
                    <a:pt x="77" y="408"/>
                    <a:pt x="77" y="408"/>
                  </a:cubicBezTo>
                  <a:cubicBezTo>
                    <a:pt x="76" y="408"/>
                    <a:pt x="74" y="408"/>
                    <a:pt x="72" y="408"/>
                  </a:cubicBezTo>
                  <a:cubicBezTo>
                    <a:pt x="101" y="371"/>
                    <a:pt x="139" y="343"/>
                    <a:pt x="182" y="326"/>
                  </a:cubicBezTo>
                  <a:cubicBezTo>
                    <a:pt x="181" y="331"/>
                    <a:pt x="180" y="336"/>
                    <a:pt x="181" y="341"/>
                  </a:cubicBezTo>
                  <a:cubicBezTo>
                    <a:pt x="183" y="361"/>
                    <a:pt x="197" y="376"/>
                    <a:pt x="217" y="379"/>
                  </a:cubicBezTo>
                  <a:cubicBezTo>
                    <a:pt x="220" y="380"/>
                    <a:pt x="223" y="380"/>
                    <a:pt x="227" y="379"/>
                  </a:cubicBezTo>
                  <a:cubicBezTo>
                    <a:pt x="247" y="378"/>
                    <a:pt x="247" y="378"/>
                    <a:pt x="247" y="378"/>
                  </a:cubicBezTo>
                  <a:cubicBezTo>
                    <a:pt x="237" y="400"/>
                    <a:pt x="232" y="425"/>
                    <a:pt x="232" y="451"/>
                  </a:cubicBezTo>
                  <a:cubicBezTo>
                    <a:pt x="232" y="478"/>
                    <a:pt x="237" y="502"/>
                    <a:pt x="247" y="525"/>
                  </a:cubicBezTo>
                  <a:cubicBezTo>
                    <a:pt x="160" y="535"/>
                    <a:pt x="83" y="585"/>
                    <a:pt x="39" y="658"/>
                  </a:cubicBezTo>
                  <a:cubicBezTo>
                    <a:pt x="36" y="662"/>
                    <a:pt x="34" y="665"/>
                    <a:pt x="32" y="669"/>
                  </a:cubicBezTo>
                  <a:cubicBezTo>
                    <a:pt x="32" y="670"/>
                    <a:pt x="32" y="670"/>
                    <a:pt x="32" y="670"/>
                  </a:cubicBezTo>
                  <a:cubicBezTo>
                    <a:pt x="21" y="690"/>
                    <a:pt x="13" y="710"/>
                    <a:pt x="8" y="732"/>
                  </a:cubicBezTo>
                  <a:cubicBezTo>
                    <a:pt x="8" y="732"/>
                    <a:pt x="8" y="732"/>
                    <a:pt x="8" y="732"/>
                  </a:cubicBezTo>
                  <a:cubicBezTo>
                    <a:pt x="0" y="753"/>
                    <a:pt x="11" y="777"/>
                    <a:pt x="32" y="785"/>
                  </a:cubicBezTo>
                  <a:cubicBezTo>
                    <a:pt x="35" y="787"/>
                    <a:pt x="38" y="788"/>
                    <a:pt x="41" y="788"/>
                  </a:cubicBezTo>
                  <a:cubicBezTo>
                    <a:pt x="61" y="791"/>
                    <a:pt x="80" y="780"/>
                    <a:pt x="87" y="762"/>
                  </a:cubicBezTo>
                  <a:cubicBezTo>
                    <a:pt x="111" y="700"/>
                    <a:pt x="111" y="700"/>
                    <a:pt x="111" y="700"/>
                  </a:cubicBezTo>
                  <a:cubicBezTo>
                    <a:pt x="115" y="690"/>
                    <a:pt x="115" y="678"/>
                    <a:pt x="110" y="668"/>
                  </a:cubicBezTo>
                  <a:cubicBezTo>
                    <a:pt x="106" y="658"/>
                    <a:pt x="97" y="650"/>
                    <a:pt x="87" y="646"/>
                  </a:cubicBezTo>
                  <a:cubicBezTo>
                    <a:pt x="84" y="644"/>
                    <a:pt x="81" y="643"/>
                    <a:pt x="77" y="643"/>
                  </a:cubicBezTo>
                  <a:cubicBezTo>
                    <a:pt x="77" y="643"/>
                    <a:pt x="77" y="643"/>
                    <a:pt x="77" y="643"/>
                  </a:cubicBezTo>
                  <a:cubicBezTo>
                    <a:pt x="76" y="643"/>
                    <a:pt x="74" y="643"/>
                    <a:pt x="72" y="643"/>
                  </a:cubicBezTo>
                  <a:cubicBezTo>
                    <a:pt x="101" y="606"/>
                    <a:pt x="139" y="577"/>
                    <a:pt x="182" y="560"/>
                  </a:cubicBezTo>
                  <a:cubicBezTo>
                    <a:pt x="181" y="565"/>
                    <a:pt x="180" y="571"/>
                    <a:pt x="181" y="576"/>
                  </a:cubicBezTo>
                  <a:cubicBezTo>
                    <a:pt x="183" y="596"/>
                    <a:pt x="197" y="611"/>
                    <a:pt x="217" y="614"/>
                  </a:cubicBezTo>
                  <a:cubicBezTo>
                    <a:pt x="220" y="615"/>
                    <a:pt x="223" y="615"/>
                    <a:pt x="227" y="614"/>
                  </a:cubicBezTo>
                  <a:cubicBezTo>
                    <a:pt x="292" y="608"/>
                    <a:pt x="292" y="608"/>
                    <a:pt x="292" y="608"/>
                  </a:cubicBezTo>
                  <a:cubicBezTo>
                    <a:pt x="297" y="607"/>
                    <a:pt x="302" y="606"/>
                    <a:pt x="306" y="604"/>
                  </a:cubicBezTo>
                  <a:cubicBezTo>
                    <a:pt x="312" y="609"/>
                    <a:pt x="318" y="613"/>
                    <a:pt x="324" y="617"/>
                  </a:cubicBezTo>
                  <a:cubicBezTo>
                    <a:pt x="321" y="618"/>
                    <a:pt x="319" y="619"/>
                    <a:pt x="316" y="620"/>
                  </a:cubicBezTo>
                  <a:cubicBezTo>
                    <a:pt x="315" y="621"/>
                    <a:pt x="315" y="621"/>
                    <a:pt x="315" y="621"/>
                  </a:cubicBezTo>
                  <a:cubicBezTo>
                    <a:pt x="311" y="622"/>
                    <a:pt x="308" y="625"/>
                    <a:pt x="304" y="627"/>
                  </a:cubicBezTo>
                  <a:cubicBezTo>
                    <a:pt x="220" y="678"/>
                    <a:pt x="166" y="772"/>
                    <a:pt x="170" y="873"/>
                  </a:cubicBezTo>
                  <a:cubicBezTo>
                    <a:pt x="170" y="877"/>
                    <a:pt x="170" y="880"/>
                    <a:pt x="170" y="883"/>
                  </a:cubicBezTo>
                  <a:cubicBezTo>
                    <a:pt x="170" y="883"/>
                    <a:pt x="170" y="883"/>
                    <a:pt x="170" y="883"/>
                  </a:cubicBezTo>
                  <a:cubicBezTo>
                    <a:pt x="173" y="902"/>
                    <a:pt x="188" y="917"/>
                    <a:pt x="208" y="919"/>
                  </a:cubicBezTo>
                  <a:cubicBezTo>
                    <a:pt x="231" y="921"/>
                    <a:pt x="252" y="904"/>
                    <a:pt x="254" y="881"/>
                  </a:cubicBezTo>
                  <a:cubicBezTo>
                    <a:pt x="260" y="816"/>
                    <a:pt x="260" y="816"/>
                    <a:pt x="260" y="816"/>
                  </a:cubicBezTo>
                  <a:cubicBezTo>
                    <a:pt x="261" y="812"/>
                    <a:pt x="261" y="809"/>
                    <a:pt x="260" y="805"/>
                  </a:cubicBezTo>
                  <a:cubicBezTo>
                    <a:pt x="257" y="786"/>
                    <a:pt x="242" y="771"/>
                    <a:pt x="222" y="769"/>
                  </a:cubicBezTo>
                  <a:cubicBezTo>
                    <a:pt x="217" y="769"/>
                    <a:pt x="212" y="769"/>
                    <a:pt x="206" y="771"/>
                  </a:cubicBezTo>
                  <a:cubicBezTo>
                    <a:pt x="224" y="728"/>
                    <a:pt x="252" y="689"/>
                    <a:pt x="289" y="661"/>
                  </a:cubicBezTo>
                  <a:cubicBezTo>
                    <a:pt x="289" y="663"/>
                    <a:pt x="289" y="664"/>
                    <a:pt x="289" y="666"/>
                  </a:cubicBezTo>
                  <a:cubicBezTo>
                    <a:pt x="289" y="666"/>
                    <a:pt x="289" y="666"/>
                    <a:pt x="289" y="666"/>
                  </a:cubicBezTo>
                  <a:cubicBezTo>
                    <a:pt x="290" y="669"/>
                    <a:pt x="290" y="673"/>
                    <a:pt x="292" y="676"/>
                  </a:cubicBezTo>
                  <a:cubicBezTo>
                    <a:pt x="296" y="686"/>
                    <a:pt x="304" y="694"/>
                    <a:pt x="314" y="699"/>
                  </a:cubicBezTo>
                  <a:cubicBezTo>
                    <a:pt x="324" y="703"/>
                    <a:pt x="336" y="704"/>
                    <a:pt x="346" y="699"/>
                  </a:cubicBezTo>
                  <a:cubicBezTo>
                    <a:pt x="408" y="675"/>
                    <a:pt x="408" y="675"/>
                    <a:pt x="408" y="675"/>
                  </a:cubicBezTo>
                  <a:cubicBezTo>
                    <a:pt x="416" y="672"/>
                    <a:pt x="422" y="667"/>
                    <a:pt x="427" y="660"/>
                  </a:cubicBezTo>
                  <a:cubicBezTo>
                    <a:pt x="431" y="667"/>
                    <a:pt x="438" y="672"/>
                    <a:pt x="446" y="675"/>
                  </a:cubicBezTo>
                  <a:cubicBezTo>
                    <a:pt x="507" y="699"/>
                    <a:pt x="507" y="699"/>
                    <a:pt x="507" y="699"/>
                  </a:cubicBezTo>
                  <a:cubicBezTo>
                    <a:pt x="518" y="704"/>
                    <a:pt x="529" y="703"/>
                    <a:pt x="540" y="699"/>
                  </a:cubicBezTo>
                  <a:cubicBezTo>
                    <a:pt x="550" y="694"/>
                    <a:pt x="558" y="686"/>
                    <a:pt x="562" y="676"/>
                  </a:cubicBezTo>
                  <a:cubicBezTo>
                    <a:pt x="563" y="673"/>
                    <a:pt x="564" y="669"/>
                    <a:pt x="565" y="666"/>
                  </a:cubicBezTo>
                  <a:cubicBezTo>
                    <a:pt x="565" y="666"/>
                    <a:pt x="565" y="666"/>
                    <a:pt x="565" y="666"/>
                  </a:cubicBezTo>
                  <a:cubicBezTo>
                    <a:pt x="565" y="664"/>
                    <a:pt x="565" y="663"/>
                    <a:pt x="565" y="661"/>
                  </a:cubicBezTo>
                  <a:cubicBezTo>
                    <a:pt x="602" y="689"/>
                    <a:pt x="630" y="728"/>
                    <a:pt x="647" y="771"/>
                  </a:cubicBezTo>
                  <a:cubicBezTo>
                    <a:pt x="642" y="769"/>
                    <a:pt x="637" y="769"/>
                    <a:pt x="631" y="769"/>
                  </a:cubicBezTo>
                  <a:cubicBezTo>
                    <a:pt x="612" y="771"/>
                    <a:pt x="596" y="786"/>
                    <a:pt x="593" y="805"/>
                  </a:cubicBezTo>
                  <a:cubicBezTo>
                    <a:pt x="593" y="809"/>
                    <a:pt x="593" y="812"/>
                    <a:pt x="593" y="816"/>
                  </a:cubicBezTo>
                  <a:cubicBezTo>
                    <a:pt x="600" y="881"/>
                    <a:pt x="600" y="881"/>
                    <a:pt x="600" y="881"/>
                  </a:cubicBezTo>
                  <a:cubicBezTo>
                    <a:pt x="602" y="904"/>
                    <a:pt x="623" y="921"/>
                    <a:pt x="646" y="919"/>
                  </a:cubicBezTo>
                  <a:cubicBezTo>
                    <a:pt x="665" y="917"/>
                    <a:pt x="681" y="902"/>
                    <a:pt x="684" y="883"/>
                  </a:cubicBezTo>
                  <a:cubicBezTo>
                    <a:pt x="684" y="883"/>
                    <a:pt x="684" y="883"/>
                    <a:pt x="684" y="883"/>
                  </a:cubicBezTo>
                  <a:cubicBezTo>
                    <a:pt x="684" y="880"/>
                    <a:pt x="684" y="877"/>
                    <a:pt x="684" y="873"/>
                  </a:cubicBezTo>
                  <a:cubicBezTo>
                    <a:pt x="687" y="772"/>
                    <a:pt x="633" y="678"/>
                    <a:pt x="549" y="627"/>
                  </a:cubicBezTo>
                  <a:cubicBezTo>
                    <a:pt x="546" y="625"/>
                    <a:pt x="542" y="622"/>
                    <a:pt x="538" y="621"/>
                  </a:cubicBezTo>
                  <a:cubicBezTo>
                    <a:pt x="537" y="620"/>
                    <a:pt x="537" y="620"/>
                    <a:pt x="537" y="620"/>
                  </a:cubicBezTo>
                  <a:cubicBezTo>
                    <a:pt x="535" y="619"/>
                    <a:pt x="532" y="618"/>
                    <a:pt x="530" y="617"/>
                  </a:cubicBezTo>
                  <a:cubicBezTo>
                    <a:pt x="534" y="614"/>
                    <a:pt x="538" y="611"/>
                    <a:pt x="542" y="608"/>
                  </a:cubicBezTo>
                  <a:cubicBezTo>
                    <a:pt x="606" y="614"/>
                    <a:pt x="606" y="614"/>
                    <a:pt x="606" y="614"/>
                  </a:cubicBezTo>
                  <a:cubicBezTo>
                    <a:pt x="609" y="615"/>
                    <a:pt x="613" y="615"/>
                    <a:pt x="616" y="614"/>
                  </a:cubicBezTo>
                  <a:cubicBezTo>
                    <a:pt x="635" y="611"/>
                    <a:pt x="650" y="596"/>
                    <a:pt x="652" y="576"/>
                  </a:cubicBezTo>
                  <a:cubicBezTo>
                    <a:pt x="653" y="571"/>
                    <a:pt x="652" y="565"/>
                    <a:pt x="651" y="560"/>
                  </a:cubicBezTo>
                  <a:cubicBezTo>
                    <a:pt x="694" y="577"/>
                    <a:pt x="732" y="606"/>
                    <a:pt x="761" y="643"/>
                  </a:cubicBezTo>
                  <a:cubicBezTo>
                    <a:pt x="759" y="643"/>
                    <a:pt x="757" y="643"/>
                    <a:pt x="755" y="643"/>
                  </a:cubicBezTo>
                  <a:cubicBezTo>
                    <a:pt x="755" y="643"/>
                    <a:pt x="755" y="643"/>
                    <a:pt x="755" y="643"/>
                  </a:cubicBezTo>
                  <a:cubicBezTo>
                    <a:pt x="752" y="643"/>
                    <a:pt x="749" y="644"/>
                    <a:pt x="746" y="646"/>
                  </a:cubicBezTo>
                  <a:cubicBezTo>
                    <a:pt x="735" y="650"/>
                    <a:pt x="727" y="658"/>
                    <a:pt x="723" y="668"/>
                  </a:cubicBezTo>
                  <a:cubicBezTo>
                    <a:pt x="718" y="678"/>
                    <a:pt x="718" y="690"/>
                    <a:pt x="722" y="700"/>
                  </a:cubicBezTo>
                  <a:cubicBezTo>
                    <a:pt x="746" y="762"/>
                    <a:pt x="746" y="762"/>
                    <a:pt x="746" y="762"/>
                  </a:cubicBezTo>
                  <a:cubicBezTo>
                    <a:pt x="753" y="780"/>
                    <a:pt x="772" y="791"/>
                    <a:pt x="791" y="788"/>
                  </a:cubicBezTo>
                  <a:cubicBezTo>
                    <a:pt x="795" y="788"/>
                    <a:pt x="798" y="787"/>
                    <a:pt x="801" y="785"/>
                  </a:cubicBezTo>
                  <a:cubicBezTo>
                    <a:pt x="822" y="777"/>
                    <a:pt x="833" y="753"/>
                    <a:pt x="825" y="732"/>
                  </a:cubicBezTo>
                  <a:cubicBezTo>
                    <a:pt x="825" y="732"/>
                    <a:pt x="825" y="732"/>
                    <a:pt x="825" y="732"/>
                  </a:cubicBezTo>
                  <a:close/>
                  <a:moveTo>
                    <a:pt x="398" y="421"/>
                  </a:moveTo>
                  <a:cubicBezTo>
                    <a:pt x="396" y="424"/>
                    <a:pt x="393" y="425"/>
                    <a:pt x="390" y="425"/>
                  </a:cubicBezTo>
                  <a:cubicBezTo>
                    <a:pt x="389" y="425"/>
                    <a:pt x="387" y="425"/>
                    <a:pt x="386" y="424"/>
                  </a:cubicBezTo>
                  <a:cubicBezTo>
                    <a:pt x="310" y="381"/>
                    <a:pt x="310" y="381"/>
                    <a:pt x="310" y="381"/>
                  </a:cubicBezTo>
                  <a:cubicBezTo>
                    <a:pt x="306" y="379"/>
                    <a:pt x="305" y="373"/>
                    <a:pt x="307" y="369"/>
                  </a:cubicBezTo>
                  <a:cubicBezTo>
                    <a:pt x="309" y="365"/>
                    <a:pt x="315" y="364"/>
                    <a:pt x="319" y="366"/>
                  </a:cubicBezTo>
                  <a:cubicBezTo>
                    <a:pt x="395" y="409"/>
                    <a:pt x="395" y="409"/>
                    <a:pt x="395" y="409"/>
                  </a:cubicBezTo>
                  <a:cubicBezTo>
                    <a:pt x="399" y="412"/>
                    <a:pt x="400" y="417"/>
                    <a:pt x="398" y="421"/>
                  </a:cubicBezTo>
                  <a:close/>
                  <a:moveTo>
                    <a:pt x="551" y="381"/>
                  </a:moveTo>
                  <a:cubicBezTo>
                    <a:pt x="475" y="424"/>
                    <a:pt x="475" y="424"/>
                    <a:pt x="475" y="424"/>
                  </a:cubicBezTo>
                  <a:cubicBezTo>
                    <a:pt x="473" y="425"/>
                    <a:pt x="472" y="425"/>
                    <a:pt x="470" y="425"/>
                  </a:cubicBezTo>
                  <a:cubicBezTo>
                    <a:pt x="467" y="425"/>
                    <a:pt x="464" y="424"/>
                    <a:pt x="463" y="421"/>
                  </a:cubicBezTo>
                  <a:cubicBezTo>
                    <a:pt x="461" y="417"/>
                    <a:pt x="462" y="412"/>
                    <a:pt x="466" y="409"/>
                  </a:cubicBezTo>
                  <a:cubicBezTo>
                    <a:pt x="542" y="366"/>
                    <a:pt x="542" y="366"/>
                    <a:pt x="542" y="366"/>
                  </a:cubicBezTo>
                  <a:cubicBezTo>
                    <a:pt x="546" y="364"/>
                    <a:pt x="551" y="365"/>
                    <a:pt x="554" y="369"/>
                  </a:cubicBezTo>
                  <a:cubicBezTo>
                    <a:pt x="556" y="373"/>
                    <a:pt x="555" y="379"/>
                    <a:pt x="551" y="381"/>
                  </a:cubicBezTo>
                  <a:close/>
                </a:path>
              </a:pathLst>
            </a:custGeom>
            <a:solidFill>
              <a:schemeClr val="accent6">
                <a:lumMod val="50000"/>
              </a:schemeClr>
            </a:solidFill>
            <a:ln>
              <a:noFill/>
            </a:ln>
          </p:spPr>
          <p:txBody>
            <a:bodyPr vert="horz" wrap="square" lIns="82292" tIns="41146" rIns="82292" bIns="41146" numCol="1" anchor="t" anchorCtr="0" compatLnSpc="1">
              <a:prstTxWarp prst="textNoShape">
                <a:avLst/>
              </a:prstTxWarp>
            </a:bodyPr>
            <a:lstStyle/>
            <a:p>
              <a:endParaRPr lang="en-US" sz="1620"/>
            </a:p>
          </p:txBody>
        </p:sp>
      </p:grpSp>
      <p:sp>
        <p:nvSpPr>
          <p:cNvPr id="4" name="Arc 3"/>
          <p:cNvSpPr/>
          <p:nvPr/>
        </p:nvSpPr>
        <p:spPr>
          <a:xfrm>
            <a:off x="2912904" y="843525"/>
            <a:ext cx="3732966" cy="3732966"/>
          </a:xfrm>
          <a:prstGeom prst="arc">
            <a:avLst>
              <a:gd name="adj1" fmla="val 12910851"/>
              <a:gd name="adj2" fmla="val 21417744"/>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78" name="Arc 77"/>
          <p:cNvSpPr/>
          <p:nvPr/>
        </p:nvSpPr>
        <p:spPr>
          <a:xfrm>
            <a:off x="2912904" y="843525"/>
            <a:ext cx="3732966" cy="3732966"/>
          </a:xfrm>
          <a:prstGeom prst="arc">
            <a:avLst>
              <a:gd name="adj1" fmla="val 506338"/>
              <a:gd name="adj2" fmla="val 8566224"/>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79" name="Arc 78"/>
          <p:cNvSpPr/>
          <p:nvPr/>
        </p:nvSpPr>
        <p:spPr>
          <a:xfrm>
            <a:off x="2912904" y="843525"/>
            <a:ext cx="3732966" cy="3732966"/>
          </a:xfrm>
          <a:prstGeom prst="arc">
            <a:avLst>
              <a:gd name="adj1" fmla="val 8978733"/>
              <a:gd name="adj2" fmla="val 12488571"/>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81" name="Arc 80"/>
          <p:cNvSpPr/>
          <p:nvPr/>
        </p:nvSpPr>
        <p:spPr>
          <a:xfrm>
            <a:off x="3223988" y="1154609"/>
            <a:ext cx="3110804" cy="3110804"/>
          </a:xfrm>
          <a:prstGeom prst="arc">
            <a:avLst>
              <a:gd name="adj1" fmla="val 5700886"/>
              <a:gd name="adj2" fmla="val 14498583"/>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82" name="Arc 81"/>
          <p:cNvSpPr/>
          <p:nvPr/>
        </p:nvSpPr>
        <p:spPr>
          <a:xfrm>
            <a:off x="3535066" y="1465687"/>
            <a:ext cx="2488644" cy="2488644"/>
          </a:xfrm>
          <a:prstGeom prst="arc">
            <a:avLst>
              <a:gd name="adj1" fmla="val 12141387"/>
              <a:gd name="adj2" fmla="val 20052399"/>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83" name="Arc 82"/>
          <p:cNvSpPr/>
          <p:nvPr/>
        </p:nvSpPr>
        <p:spPr>
          <a:xfrm>
            <a:off x="3535066" y="1465687"/>
            <a:ext cx="2488644" cy="2488644"/>
          </a:xfrm>
          <a:prstGeom prst="arc">
            <a:avLst>
              <a:gd name="adj1" fmla="val 3689439"/>
              <a:gd name="adj2" fmla="val 11331753"/>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63" name="Arc 62"/>
          <p:cNvSpPr/>
          <p:nvPr/>
        </p:nvSpPr>
        <p:spPr>
          <a:xfrm>
            <a:off x="3223988" y="1154609"/>
            <a:ext cx="3110804" cy="3110804"/>
          </a:xfrm>
          <a:prstGeom prst="arc">
            <a:avLst>
              <a:gd name="adj1" fmla="val 18897780"/>
              <a:gd name="adj2" fmla="val 5021329"/>
            </a:avLst>
          </a:prstGeom>
          <a:noFill/>
          <a:ln w="25400" cap="rnd">
            <a:solidFill>
              <a:schemeClr val="tx1"/>
            </a:solidFill>
            <a:prstDash val="solid"/>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72" name="Oval 71"/>
          <p:cNvSpPr/>
          <p:nvPr/>
        </p:nvSpPr>
        <p:spPr>
          <a:xfrm>
            <a:off x="2809211" y="739832"/>
            <a:ext cx="3940353" cy="3940353"/>
          </a:xfrm>
          <a:prstGeom prst="ellipse">
            <a:avLst/>
          </a:prstGeom>
          <a:noFill/>
          <a:ln w="889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sp>
        <p:nvSpPr>
          <p:cNvPr id="59" name="Oval 58"/>
          <p:cNvSpPr/>
          <p:nvPr/>
        </p:nvSpPr>
        <p:spPr>
          <a:xfrm>
            <a:off x="3120291" y="1050912"/>
            <a:ext cx="3318192" cy="3318192"/>
          </a:xfrm>
          <a:prstGeom prst="ellipse">
            <a:avLst/>
          </a:prstGeom>
          <a:noFill/>
          <a:ln w="889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2292" tIns="41146" rIns="82292" bIns="41146" rtlCol="0" anchor="ctr"/>
          <a:lstStyle/>
          <a:p>
            <a:pPr algn="ctr"/>
            <a:endParaRPr lang="en-US" sz="1620"/>
          </a:p>
        </p:txBody>
      </p:sp>
      <p:grpSp>
        <p:nvGrpSpPr>
          <p:cNvPr id="41" name="Group 40"/>
          <p:cNvGrpSpPr/>
          <p:nvPr/>
        </p:nvGrpSpPr>
        <p:grpSpPr>
          <a:xfrm>
            <a:off x="5406174" y="2264072"/>
            <a:ext cx="617532" cy="565072"/>
            <a:chOff x="6006863" y="2515640"/>
            <a:chExt cx="686147" cy="627858"/>
          </a:xfrm>
        </p:grpSpPr>
        <p:sp>
          <p:nvSpPr>
            <p:cNvPr id="42" name="TextBox 41"/>
            <p:cNvSpPr txBox="1"/>
            <p:nvPr/>
          </p:nvSpPr>
          <p:spPr>
            <a:xfrm>
              <a:off x="6006863" y="2626433"/>
              <a:ext cx="637355" cy="517065"/>
            </a:xfrm>
            <a:prstGeom prst="rect">
              <a:avLst/>
            </a:prstGeom>
            <a:solidFill>
              <a:schemeClr val="bg1"/>
            </a:solidFill>
            <a:effectLst>
              <a:softEdge rad="127000"/>
            </a:effectLst>
          </p:spPr>
          <p:txBody>
            <a:bodyPr wrap="none" lIns="41148" tIns="24689" rIns="41148" bIns="24689" anchorCtr="1">
              <a:spAutoFit/>
            </a:bodyPr>
            <a:lstStyle>
              <a:defPPr>
                <a:defRPr lang="en-US"/>
              </a:defPPr>
              <a:lvl1pPr algn="ctr">
                <a:defRPr sz="1000">
                  <a:solidFill>
                    <a:schemeClr val="tx2"/>
                  </a:solidFill>
                  <a:effectLst>
                    <a:glow rad="228600">
                      <a:schemeClr val="bg1"/>
                    </a:glow>
                  </a:effectLst>
                  <a:ea typeface="MS PGothic" pitchFamily="34" charset="-128"/>
                </a:defRPr>
              </a:lvl1pPr>
            </a:lstStyle>
            <a:p>
              <a:r>
                <a:rPr lang="en-US" sz="900" dirty="0">
                  <a:solidFill>
                    <a:schemeClr val="tx1"/>
                  </a:solidFill>
                </a:rPr>
                <a:t>Exploit</a:t>
              </a:r>
              <a:br>
                <a:rPr lang="en-US" sz="900" dirty="0">
                  <a:solidFill>
                    <a:schemeClr val="tx1"/>
                  </a:solidFill>
                </a:rPr>
              </a:br>
              <a:r>
                <a:rPr lang="en-US" sz="900" dirty="0">
                  <a:solidFill>
                    <a:schemeClr val="tx1"/>
                  </a:solidFill>
                </a:rPr>
                <a:t>Technique</a:t>
              </a:r>
            </a:p>
            <a:p>
              <a:r>
                <a:rPr lang="en-US" sz="900" dirty="0">
                  <a:solidFill>
                    <a:schemeClr val="tx1"/>
                  </a:solidFill>
                </a:rPr>
                <a:t>1</a:t>
              </a:r>
              <a:endParaRPr lang="en-US" sz="900" dirty="0">
                <a:solidFill>
                  <a:schemeClr val="tx1"/>
                </a:solidFill>
              </a:endParaRPr>
            </a:p>
          </p:txBody>
        </p:sp>
        <p:sp>
          <p:nvSpPr>
            <p:cNvPr id="43" name="Oval 42"/>
            <p:cNvSpPr/>
            <p:nvPr/>
          </p:nvSpPr>
          <p:spPr>
            <a:xfrm>
              <a:off x="6577795" y="2515640"/>
              <a:ext cx="115215" cy="115215"/>
            </a:xfrm>
            <a:prstGeom prst="ellipse">
              <a:avLst/>
            </a:prstGeom>
            <a:solidFill>
              <a:srgbClr val="FFC000"/>
            </a:solidFill>
            <a:ln w="63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sp>
        <p:nvSpPr>
          <p:cNvPr id="50" name="TextBox 49"/>
          <p:cNvSpPr txBox="1"/>
          <p:nvPr/>
        </p:nvSpPr>
        <p:spPr>
          <a:xfrm>
            <a:off x="6115201" y="774398"/>
            <a:ext cx="573619" cy="465359"/>
          </a:xfrm>
          <a:prstGeom prst="rect">
            <a:avLst/>
          </a:prstGeom>
          <a:solidFill>
            <a:schemeClr val="bg1"/>
          </a:solidFill>
          <a:effectLst>
            <a:softEdge rad="127000"/>
          </a:effectLst>
        </p:spPr>
        <p:txBody>
          <a:bodyPr wrap="none" lIns="41148" tIns="24689" rIns="41148" bIns="24689" anchorCtr="1">
            <a:spAutoFit/>
          </a:bodyPr>
          <a:lstStyle>
            <a:defPPr>
              <a:defRPr lang="en-US"/>
            </a:defPPr>
            <a:lvl1pPr algn="ctr">
              <a:defRPr sz="1000">
                <a:solidFill>
                  <a:schemeClr val="tx2"/>
                </a:solidFill>
                <a:effectLst>
                  <a:glow rad="228600">
                    <a:schemeClr val="bg1"/>
                  </a:glow>
                </a:effectLst>
                <a:ea typeface="MS PGothic" pitchFamily="34" charset="-128"/>
              </a:defRPr>
            </a:lvl1pPr>
          </a:lstStyle>
          <a:p>
            <a:r>
              <a:rPr lang="en-US" sz="900" dirty="0">
                <a:solidFill>
                  <a:schemeClr val="tx1"/>
                </a:solidFill>
                <a:effectLst/>
              </a:rPr>
              <a:t>Exploit</a:t>
            </a:r>
            <a:br>
              <a:rPr lang="en-US" sz="900" dirty="0">
                <a:solidFill>
                  <a:schemeClr val="tx1"/>
                </a:solidFill>
                <a:effectLst/>
              </a:rPr>
            </a:br>
            <a:r>
              <a:rPr lang="en-US" sz="900" dirty="0">
                <a:solidFill>
                  <a:schemeClr val="tx1"/>
                </a:solidFill>
                <a:effectLst/>
              </a:rPr>
              <a:t>Technique</a:t>
            </a:r>
          </a:p>
          <a:p>
            <a:r>
              <a:rPr lang="en-US" sz="900" dirty="0">
                <a:solidFill>
                  <a:schemeClr val="tx1"/>
                </a:solidFill>
                <a:effectLst/>
              </a:rPr>
              <a:t>Blocked</a:t>
            </a:r>
            <a:endParaRPr lang="en-US" sz="900" dirty="0">
              <a:solidFill>
                <a:schemeClr val="tx1"/>
              </a:solidFill>
              <a:effectLst/>
            </a:endParaRPr>
          </a:p>
        </p:txBody>
      </p:sp>
      <p:sp>
        <p:nvSpPr>
          <p:cNvPr id="45" name="TextBox 44"/>
          <p:cNvSpPr txBox="1"/>
          <p:nvPr/>
        </p:nvSpPr>
        <p:spPr>
          <a:xfrm>
            <a:off x="7272395" y="1292865"/>
            <a:ext cx="1166465" cy="504108"/>
          </a:xfrm>
          <a:prstGeom prst="rect">
            <a:avLst/>
          </a:prstGeom>
          <a:noFill/>
        </p:spPr>
        <p:txBody>
          <a:bodyPr wrap="none" lIns="82292" tIns="41146" rIns="82292" bIns="41146" rtlCol="0" anchor="t" anchorCtr="1">
            <a:spAutoFit/>
          </a:bodyPr>
          <a:lstStyle/>
          <a:p>
            <a:pPr algn="ctr">
              <a:lnSpc>
                <a:spcPct val="95000"/>
              </a:lnSpc>
            </a:pPr>
            <a:r>
              <a:rPr lang="en-US" sz="1440" b="1" dirty="0">
                <a:solidFill>
                  <a:schemeClr val="tx2"/>
                </a:solidFill>
              </a:rPr>
              <a:t>No Malicious</a:t>
            </a:r>
            <a:br>
              <a:rPr lang="en-US" sz="1440" b="1" dirty="0">
                <a:solidFill>
                  <a:schemeClr val="tx2"/>
                </a:solidFill>
              </a:rPr>
            </a:br>
            <a:r>
              <a:rPr lang="en-US" sz="1440" b="1" dirty="0">
                <a:solidFill>
                  <a:schemeClr val="tx2"/>
                </a:solidFill>
              </a:rPr>
              <a:t>Activity </a:t>
            </a:r>
            <a:endParaRPr lang="en-US" sz="1440" b="1" dirty="0">
              <a:solidFill>
                <a:schemeClr val="tx2"/>
              </a:solidFill>
            </a:endParaRPr>
          </a:p>
        </p:txBody>
      </p:sp>
      <p:grpSp>
        <p:nvGrpSpPr>
          <p:cNvPr id="46" name="Group 45"/>
          <p:cNvGrpSpPr/>
          <p:nvPr/>
        </p:nvGrpSpPr>
        <p:grpSpPr>
          <a:xfrm>
            <a:off x="7514339" y="2091088"/>
            <a:ext cx="682578" cy="753937"/>
            <a:chOff x="5464333" y="2433408"/>
            <a:chExt cx="316920" cy="350052"/>
          </a:xfrm>
        </p:grpSpPr>
        <p:sp>
          <p:nvSpPr>
            <p:cNvPr id="49" name="Freeform 5"/>
            <p:cNvSpPr>
              <a:spLocks noEditPoints="1"/>
            </p:cNvSpPr>
            <p:nvPr/>
          </p:nvSpPr>
          <p:spPr bwMode="auto">
            <a:xfrm>
              <a:off x="5464333" y="2433408"/>
              <a:ext cx="316920" cy="350052"/>
            </a:xfrm>
            <a:custGeom>
              <a:avLst/>
              <a:gdLst>
                <a:gd name="T0" fmla="*/ 801 w 833"/>
                <a:gd name="T1" fmla="*/ 669 h 921"/>
                <a:gd name="T2" fmla="*/ 622 w 833"/>
                <a:gd name="T3" fmla="*/ 451 h 921"/>
                <a:gd name="T4" fmla="*/ 652 w 833"/>
                <a:gd name="T5" fmla="*/ 341 h 921"/>
                <a:gd name="T6" fmla="*/ 755 w 833"/>
                <a:gd name="T7" fmla="*/ 408 h 921"/>
                <a:gd name="T8" fmla="*/ 723 w 833"/>
                <a:gd name="T9" fmla="*/ 433 h 921"/>
                <a:gd name="T10" fmla="*/ 791 w 833"/>
                <a:gd name="T11" fmla="*/ 553 h 921"/>
                <a:gd name="T12" fmla="*/ 825 w 833"/>
                <a:gd name="T13" fmla="*/ 497 h 921"/>
                <a:gd name="T14" fmla="*/ 794 w 833"/>
                <a:gd name="T15" fmla="*/ 423 h 921"/>
                <a:gd name="T16" fmla="*/ 539 w 833"/>
                <a:gd name="T17" fmla="*/ 289 h 921"/>
                <a:gd name="T18" fmla="*/ 544 w 833"/>
                <a:gd name="T19" fmla="*/ 217 h 921"/>
                <a:gd name="T20" fmla="*/ 573 w 833"/>
                <a:gd name="T21" fmla="*/ 72 h 921"/>
                <a:gd name="T22" fmla="*/ 575 w 833"/>
                <a:gd name="T23" fmla="*/ 87 h 921"/>
                <a:gd name="T24" fmla="*/ 692 w 833"/>
                <a:gd name="T25" fmla="*/ 87 h 921"/>
                <a:gd name="T26" fmla="*/ 662 w 833"/>
                <a:gd name="T27" fmla="*/ 8 h 921"/>
                <a:gd name="T28" fmla="*/ 599 w 833"/>
                <a:gd name="T29" fmla="*/ 32 h 921"/>
                <a:gd name="T30" fmla="*/ 440 w 833"/>
                <a:gd name="T31" fmla="*/ 257 h 921"/>
                <a:gd name="T32" fmla="*/ 294 w 833"/>
                <a:gd name="T33" fmla="*/ 32 h 921"/>
                <a:gd name="T34" fmla="*/ 179 w 833"/>
                <a:gd name="T35" fmla="*/ 32 h 921"/>
                <a:gd name="T36" fmla="*/ 264 w 833"/>
                <a:gd name="T37" fmla="*/ 111 h 921"/>
                <a:gd name="T38" fmla="*/ 322 w 833"/>
                <a:gd name="T39" fmla="*/ 78 h 921"/>
                <a:gd name="T40" fmla="*/ 404 w 833"/>
                <a:gd name="T41" fmla="*/ 182 h 921"/>
                <a:gd name="T42" fmla="*/ 350 w 833"/>
                <a:gd name="T43" fmla="*/ 227 h 921"/>
                <a:gd name="T44" fmla="*/ 294 w 833"/>
                <a:gd name="T45" fmla="*/ 289 h 921"/>
                <a:gd name="T46" fmla="*/ 39 w 833"/>
                <a:gd name="T47" fmla="*/ 423 h 921"/>
                <a:gd name="T48" fmla="*/ 8 w 833"/>
                <a:gd name="T49" fmla="*/ 497 h 921"/>
                <a:gd name="T50" fmla="*/ 41 w 833"/>
                <a:gd name="T51" fmla="*/ 553 h 921"/>
                <a:gd name="T52" fmla="*/ 110 w 833"/>
                <a:gd name="T53" fmla="*/ 433 h 921"/>
                <a:gd name="T54" fmla="*/ 77 w 833"/>
                <a:gd name="T55" fmla="*/ 408 h 921"/>
                <a:gd name="T56" fmla="*/ 181 w 833"/>
                <a:gd name="T57" fmla="*/ 341 h 921"/>
                <a:gd name="T58" fmla="*/ 247 w 833"/>
                <a:gd name="T59" fmla="*/ 378 h 921"/>
                <a:gd name="T60" fmla="*/ 39 w 833"/>
                <a:gd name="T61" fmla="*/ 658 h 921"/>
                <a:gd name="T62" fmla="*/ 8 w 833"/>
                <a:gd name="T63" fmla="*/ 732 h 921"/>
                <a:gd name="T64" fmla="*/ 41 w 833"/>
                <a:gd name="T65" fmla="*/ 788 h 921"/>
                <a:gd name="T66" fmla="*/ 110 w 833"/>
                <a:gd name="T67" fmla="*/ 668 h 921"/>
                <a:gd name="T68" fmla="*/ 77 w 833"/>
                <a:gd name="T69" fmla="*/ 643 h 921"/>
                <a:gd name="T70" fmla="*/ 181 w 833"/>
                <a:gd name="T71" fmla="*/ 576 h 921"/>
                <a:gd name="T72" fmla="*/ 292 w 833"/>
                <a:gd name="T73" fmla="*/ 608 h 921"/>
                <a:gd name="T74" fmla="*/ 316 w 833"/>
                <a:gd name="T75" fmla="*/ 620 h 921"/>
                <a:gd name="T76" fmla="*/ 170 w 833"/>
                <a:gd name="T77" fmla="*/ 873 h 921"/>
                <a:gd name="T78" fmla="*/ 208 w 833"/>
                <a:gd name="T79" fmla="*/ 919 h 921"/>
                <a:gd name="T80" fmla="*/ 260 w 833"/>
                <a:gd name="T81" fmla="*/ 805 h 921"/>
                <a:gd name="T82" fmla="*/ 289 w 833"/>
                <a:gd name="T83" fmla="*/ 661 h 921"/>
                <a:gd name="T84" fmla="*/ 292 w 833"/>
                <a:gd name="T85" fmla="*/ 676 h 921"/>
                <a:gd name="T86" fmla="*/ 408 w 833"/>
                <a:gd name="T87" fmla="*/ 675 h 921"/>
                <a:gd name="T88" fmla="*/ 507 w 833"/>
                <a:gd name="T89" fmla="*/ 699 h 921"/>
                <a:gd name="T90" fmla="*/ 565 w 833"/>
                <a:gd name="T91" fmla="*/ 666 h 921"/>
                <a:gd name="T92" fmla="*/ 647 w 833"/>
                <a:gd name="T93" fmla="*/ 771 h 921"/>
                <a:gd name="T94" fmla="*/ 593 w 833"/>
                <a:gd name="T95" fmla="*/ 816 h 921"/>
                <a:gd name="T96" fmla="*/ 684 w 833"/>
                <a:gd name="T97" fmla="*/ 883 h 921"/>
                <a:gd name="T98" fmla="*/ 549 w 833"/>
                <a:gd name="T99" fmla="*/ 627 h 921"/>
                <a:gd name="T100" fmla="*/ 530 w 833"/>
                <a:gd name="T101" fmla="*/ 617 h 921"/>
                <a:gd name="T102" fmla="*/ 616 w 833"/>
                <a:gd name="T103" fmla="*/ 614 h 921"/>
                <a:gd name="T104" fmla="*/ 761 w 833"/>
                <a:gd name="T105" fmla="*/ 643 h 921"/>
                <a:gd name="T106" fmla="*/ 746 w 833"/>
                <a:gd name="T107" fmla="*/ 646 h 921"/>
                <a:gd name="T108" fmla="*/ 746 w 833"/>
                <a:gd name="T109" fmla="*/ 762 h 921"/>
                <a:gd name="T110" fmla="*/ 825 w 833"/>
                <a:gd name="T111" fmla="*/ 732 h 921"/>
                <a:gd name="T112" fmla="*/ 390 w 833"/>
                <a:gd name="T113" fmla="*/ 425 h 921"/>
                <a:gd name="T114" fmla="*/ 307 w 833"/>
                <a:gd name="T115" fmla="*/ 369 h 921"/>
                <a:gd name="T116" fmla="*/ 398 w 833"/>
                <a:gd name="T117" fmla="*/ 421 h 921"/>
                <a:gd name="T118" fmla="*/ 470 w 833"/>
                <a:gd name="T119" fmla="*/ 425 h 921"/>
                <a:gd name="T120" fmla="*/ 542 w 833"/>
                <a:gd name="T121" fmla="*/ 366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921">
                  <a:moveTo>
                    <a:pt x="825" y="732"/>
                  </a:moveTo>
                  <a:cubicBezTo>
                    <a:pt x="820" y="710"/>
                    <a:pt x="811" y="690"/>
                    <a:pt x="801" y="670"/>
                  </a:cubicBezTo>
                  <a:cubicBezTo>
                    <a:pt x="801" y="669"/>
                    <a:pt x="801" y="669"/>
                    <a:pt x="801" y="669"/>
                  </a:cubicBezTo>
                  <a:cubicBezTo>
                    <a:pt x="799" y="665"/>
                    <a:pt x="797" y="662"/>
                    <a:pt x="794" y="658"/>
                  </a:cubicBezTo>
                  <a:cubicBezTo>
                    <a:pt x="753" y="590"/>
                    <a:pt x="684" y="542"/>
                    <a:pt x="606" y="528"/>
                  </a:cubicBezTo>
                  <a:cubicBezTo>
                    <a:pt x="616" y="504"/>
                    <a:pt x="622" y="479"/>
                    <a:pt x="622" y="451"/>
                  </a:cubicBezTo>
                  <a:cubicBezTo>
                    <a:pt x="622" y="426"/>
                    <a:pt x="617" y="402"/>
                    <a:pt x="608" y="380"/>
                  </a:cubicBezTo>
                  <a:cubicBezTo>
                    <a:pt x="611" y="380"/>
                    <a:pt x="613" y="380"/>
                    <a:pt x="616" y="379"/>
                  </a:cubicBezTo>
                  <a:cubicBezTo>
                    <a:pt x="635" y="376"/>
                    <a:pt x="650" y="361"/>
                    <a:pt x="652" y="341"/>
                  </a:cubicBezTo>
                  <a:cubicBezTo>
                    <a:pt x="653" y="336"/>
                    <a:pt x="652" y="331"/>
                    <a:pt x="651" y="326"/>
                  </a:cubicBezTo>
                  <a:cubicBezTo>
                    <a:pt x="694" y="343"/>
                    <a:pt x="732" y="371"/>
                    <a:pt x="761" y="408"/>
                  </a:cubicBezTo>
                  <a:cubicBezTo>
                    <a:pt x="759" y="408"/>
                    <a:pt x="757" y="408"/>
                    <a:pt x="755" y="408"/>
                  </a:cubicBezTo>
                  <a:cubicBezTo>
                    <a:pt x="755" y="408"/>
                    <a:pt x="755" y="408"/>
                    <a:pt x="755" y="408"/>
                  </a:cubicBezTo>
                  <a:cubicBezTo>
                    <a:pt x="752" y="409"/>
                    <a:pt x="749" y="409"/>
                    <a:pt x="746" y="411"/>
                  </a:cubicBezTo>
                  <a:cubicBezTo>
                    <a:pt x="735" y="415"/>
                    <a:pt x="727" y="423"/>
                    <a:pt x="723" y="433"/>
                  </a:cubicBezTo>
                  <a:cubicBezTo>
                    <a:pt x="718" y="444"/>
                    <a:pt x="718" y="455"/>
                    <a:pt x="722" y="466"/>
                  </a:cubicBezTo>
                  <a:cubicBezTo>
                    <a:pt x="746" y="527"/>
                    <a:pt x="746" y="527"/>
                    <a:pt x="746" y="527"/>
                  </a:cubicBezTo>
                  <a:cubicBezTo>
                    <a:pt x="753" y="545"/>
                    <a:pt x="772" y="556"/>
                    <a:pt x="791" y="553"/>
                  </a:cubicBezTo>
                  <a:cubicBezTo>
                    <a:pt x="795" y="553"/>
                    <a:pt x="798" y="552"/>
                    <a:pt x="801" y="551"/>
                  </a:cubicBezTo>
                  <a:cubicBezTo>
                    <a:pt x="822" y="542"/>
                    <a:pt x="833" y="518"/>
                    <a:pt x="825" y="497"/>
                  </a:cubicBezTo>
                  <a:cubicBezTo>
                    <a:pt x="825" y="497"/>
                    <a:pt x="825" y="497"/>
                    <a:pt x="825" y="497"/>
                  </a:cubicBezTo>
                  <a:cubicBezTo>
                    <a:pt x="820" y="475"/>
                    <a:pt x="811" y="455"/>
                    <a:pt x="801" y="436"/>
                  </a:cubicBezTo>
                  <a:cubicBezTo>
                    <a:pt x="801" y="435"/>
                    <a:pt x="801" y="435"/>
                    <a:pt x="801" y="435"/>
                  </a:cubicBezTo>
                  <a:cubicBezTo>
                    <a:pt x="799" y="430"/>
                    <a:pt x="797" y="427"/>
                    <a:pt x="794" y="423"/>
                  </a:cubicBezTo>
                  <a:cubicBezTo>
                    <a:pt x="743" y="339"/>
                    <a:pt x="650" y="286"/>
                    <a:pt x="548" y="289"/>
                  </a:cubicBezTo>
                  <a:cubicBezTo>
                    <a:pt x="545" y="289"/>
                    <a:pt x="542" y="289"/>
                    <a:pt x="539" y="289"/>
                  </a:cubicBezTo>
                  <a:cubicBezTo>
                    <a:pt x="539" y="289"/>
                    <a:pt x="539" y="289"/>
                    <a:pt x="539" y="289"/>
                  </a:cubicBezTo>
                  <a:cubicBezTo>
                    <a:pt x="538" y="289"/>
                    <a:pt x="538" y="289"/>
                    <a:pt x="538" y="289"/>
                  </a:cubicBezTo>
                  <a:cubicBezTo>
                    <a:pt x="544" y="227"/>
                    <a:pt x="544" y="227"/>
                    <a:pt x="544" y="227"/>
                  </a:cubicBezTo>
                  <a:cubicBezTo>
                    <a:pt x="544" y="224"/>
                    <a:pt x="544" y="220"/>
                    <a:pt x="544" y="217"/>
                  </a:cubicBezTo>
                  <a:cubicBezTo>
                    <a:pt x="541" y="198"/>
                    <a:pt x="526" y="183"/>
                    <a:pt x="506" y="181"/>
                  </a:cubicBezTo>
                  <a:cubicBezTo>
                    <a:pt x="501" y="180"/>
                    <a:pt x="495" y="181"/>
                    <a:pt x="490" y="182"/>
                  </a:cubicBezTo>
                  <a:cubicBezTo>
                    <a:pt x="507" y="139"/>
                    <a:pt x="536" y="101"/>
                    <a:pt x="573" y="72"/>
                  </a:cubicBezTo>
                  <a:cubicBezTo>
                    <a:pt x="573" y="74"/>
                    <a:pt x="573" y="76"/>
                    <a:pt x="573" y="78"/>
                  </a:cubicBezTo>
                  <a:cubicBezTo>
                    <a:pt x="573" y="78"/>
                    <a:pt x="573" y="78"/>
                    <a:pt x="573" y="78"/>
                  </a:cubicBezTo>
                  <a:cubicBezTo>
                    <a:pt x="573" y="81"/>
                    <a:pt x="574" y="84"/>
                    <a:pt x="575" y="87"/>
                  </a:cubicBezTo>
                  <a:cubicBezTo>
                    <a:pt x="580" y="98"/>
                    <a:pt x="588" y="106"/>
                    <a:pt x="598" y="111"/>
                  </a:cubicBezTo>
                  <a:cubicBezTo>
                    <a:pt x="608" y="115"/>
                    <a:pt x="620" y="115"/>
                    <a:pt x="630" y="111"/>
                  </a:cubicBezTo>
                  <a:cubicBezTo>
                    <a:pt x="692" y="87"/>
                    <a:pt x="692" y="87"/>
                    <a:pt x="692" y="87"/>
                  </a:cubicBezTo>
                  <a:cubicBezTo>
                    <a:pt x="710" y="80"/>
                    <a:pt x="721" y="61"/>
                    <a:pt x="718" y="42"/>
                  </a:cubicBezTo>
                  <a:cubicBezTo>
                    <a:pt x="717" y="38"/>
                    <a:pt x="717" y="35"/>
                    <a:pt x="715" y="32"/>
                  </a:cubicBezTo>
                  <a:cubicBezTo>
                    <a:pt x="707" y="11"/>
                    <a:pt x="683" y="0"/>
                    <a:pt x="662" y="8"/>
                  </a:cubicBezTo>
                  <a:cubicBezTo>
                    <a:pt x="662" y="8"/>
                    <a:pt x="662" y="8"/>
                    <a:pt x="662" y="8"/>
                  </a:cubicBezTo>
                  <a:cubicBezTo>
                    <a:pt x="640" y="14"/>
                    <a:pt x="619" y="22"/>
                    <a:pt x="600" y="32"/>
                  </a:cubicBezTo>
                  <a:cubicBezTo>
                    <a:pt x="599" y="32"/>
                    <a:pt x="599" y="32"/>
                    <a:pt x="599" y="32"/>
                  </a:cubicBezTo>
                  <a:cubicBezTo>
                    <a:pt x="595" y="34"/>
                    <a:pt x="591" y="36"/>
                    <a:pt x="588" y="39"/>
                  </a:cubicBezTo>
                  <a:cubicBezTo>
                    <a:pt x="511" y="85"/>
                    <a:pt x="460" y="168"/>
                    <a:pt x="454" y="259"/>
                  </a:cubicBezTo>
                  <a:cubicBezTo>
                    <a:pt x="450" y="258"/>
                    <a:pt x="445" y="258"/>
                    <a:pt x="440" y="257"/>
                  </a:cubicBezTo>
                  <a:cubicBezTo>
                    <a:pt x="434" y="167"/>
                    <a:pt x="383" y="85"/>
                    <a:pt x="306" y="39"/>
                  </a:cubicBezTo>
                  <a:cubicBezTo>
                    <a:pt x="303" y="36"/>
                    <a:pt x="299" y="34"/>
                    <a:pt x="295" y="32"/>
                  </a:cubicBezTo>
                  <a:cubicBezTo>
                    <a:pt x="294" y="32"/>
                    <a:pt x="294" y="32"/>
                    <a:pt x="294" y="32"/>
                  </a:cubicBezTo>
                  <a:cubicBezTo>
                    <a:pt x="275" y="22"/>
                    <a:pt x="255" y="14"/>
                    <a:pt x="233" y="8"/>
                  </a:cubicBezTo>
                  <a:cubicBezTo>
                    <a:pt x="233" y="8"/>
                    <a:pt x="233" y="8"/>
                    <a:pt x="233" y="8"/>
                  </a:cubicBezTo>
                  <a:cubicBezTo>
                    <a:pt x="211" y="0"/>
                    <a:pt x="187" y="11"/>
                    <a:pt x="179" y="32"/>
                  </a:cubicBezTo>
                  <a:cubicBezTo>
                    <a:pt x="178" y="35"/>
                    <a:pt x="177" y="38"/>
                    <a:pt x="177" y="42"/>
                  </a:cubicBezTo>
                  <a:cubicBezTo>
                    <a:pt x="174" y="61"/>
                    <a:pt x="185" y="80"/>
                    <a:pt x="203" y="87"/>
                  </a:cubicBezTo>
                  <a:cubicBezTo>
                    <a:pt x="264" y="111"/>
                    <a:pt x="264" y="111"/>
                    <a:pt x="264" y="111"/>
                  </a:cubicBezTo>
                  <a:cubicBezTo>
                    <a:pt x="275" y="115"/>
                    <a:pt x="286" y="115"/>
                    <a:pt x="297" y="111"/>
                  </a:cubicBezTo>
                  <a:cubicBezTo>
                    <a:pt x="307" y="106"/>
                    <a:pt x="315" y="98"/>
                    <a:pt x="319" y="87"/>
                  </a:cubicBezTo>
                  <a:cubicBezTo>
                    <a:pt x="320" y="84"/>
                    <a:pt x="321" y="81"/>
                    <a:pt x="322" y="78"/>
                  </a:cubicBezTo>
                  <a:cubicBezTo>
                    <a:pt x="322" y="78"/>
                    <a:pt x="322" y="78"/>
                    <a:pt x="322" y="78"/>
                  </a:cubicBezTo>
                  <a:cubicBezTo>
                    <a:pt x="322" y="76"/>
                    <a:pt x="322" y="74"/>
                    <a:pt x="322" y="72"/>
                  </a:cubicBezTo>
                  <a:cubicBezTo>
                    <a:pt x="359" y="101"/>
                    <a:pt x="387" y="139"/>
                    <a:pt x="404" y="182"/>
                  </a:cubicBezTo>
                  <a:cubicBezTo>
                    <a:pt x="399" y="181"/>
                    <a:pt x="394" y="180"/>
                    <a:pt x="388" y="181"/>
                  </a:cubicBezTo>
                  <a:cubicBezTo>
                    <a:pt x="369" y="183"/>
                    <a:pt x="353" y="198"/>
                    <a:pt x="351" y="217"/>
                  </a:cubicBezTo>
                  <a:cubicBezTo>
                    <a:pt x="350" y="220"/>
                    <a:pt x="350" y="224"/>
                    <a:pt x="350" y="227"/>
                  </a:cubicBezTo>
                  <a:cubicBezTo>
                    <a:pt x="355" y="271"/>
                    <a:pt x="355" y="271"/>
                    <a:pt x="355" y="271"/>
                  </a:cubicBezTo>
                  <a:cubicBezTo>
                    <a:pt x="339" y="277"/>
                    <a:pt x="324" y="285"/>
                    <a:pt x="311" y="295"/>
                  </a:cubicBezTo>
                  <a:cubicBezTo>
                    <a:pt x="306" y="292"/>
                    <a:pt x="300" y="290"/>
                    <a:pt x="294" y="289"/>
                  </a:cubicBezTo>
                  <a:cubicBezTo>
                    <a:pt x="294" y="289"/>
                    <a:pt x="294" y="289"/>
                    <a:pt x="294" y="289"/>
                  </a:cubicBezTo>
                  <a:cubicBezTo>
                    <a:pt x="291" y="289"/>
                    <a:pt x="288" y="289"/>
                    <a:pt x="285" y="289"/>
                  </a:cubicBezTo>
                  <a:cubicBezTo>
                    <a:pt x="183" y="286"/>
                    <a:pt x="90" y="339"/>
                    <a:pt x="39" y="423"/>
                  </a:cubicBezTo>
                  <a:cubicBezTo>
                    <a:pt x="36" y="427"/>
                    <a:pt x="34" y="430"/>
                    <a:pt x="32" y="435"/>
                  </a:cubicBezTo>
                  <a:cubicBezTo>
                    <a:pt x="32" y="436"/>
                    <a:pt x="32" y="436"/>
                    <a:pt x="32" y="436"/>
                  </a:cubicBezTo>
                  <a:cubicBezTo>
                    <a:pt x="21" y="455"/>
                    <a:pt x="13" y="475"/>
                    <a:pt x="8" y="497"/>
                  </a:cubicBezTo>
                  <a:cubicBezTo>
                    <a:pt x="8" y="497"/>
                    <a:pt x="8" y="497"/>
                    <a:pt x="8" y="497"/>
                  </a:cubicBezTo>
                  <a:cubicBezTo>
                    <a:pt x="0" y="518"/>
                    <a:pt x="11" y="542"/>
                    <a:pt x="32" y="551"/>
                  </a:cubicBezTo>
                  <a:cubicBezTo>
                    <a:pt x="35" y="552"/>
                    <a:pt x="38" y="553"/>
                    <a:pt x="41" y="553"/>
                  </a:cubicBezTo>
                  <a:cubicBezTo>
                    <a:pt x="61" y="556"/>
                    <a:pt x="80" y="545"/>
                    <a:pt x="87" y="527"/>
                  </a:cubicBezTo>
                  <a:cubicBezTo>
                    <a:pt x="111" y="466"/>
                    <a:pt x="111" y="466"/>
                    <a:pt x="111" y="466"/>
                  </a:cubicBezTo>
                  <a:cubicBezTo>
                    <a:pt x="115" y="455"/>
                    <a:pt x="115" y="444"/>
                    <a:pt x="110" y="433"/>
                  </a:cubicBezTo>
                  <a:cubicBezTo>
                    <a:pt x="106" y="423"/>
                    <a:pt x="97" y="415"/>
                    <a:pt x="87" y="411"/>
                  </a:cubicBezTo>
                  <a:cubicBezTo>
                    <a:pt x="84" y="409"/>
                    <a:pt x="81" y="409"/>
                    <a:pt x="77" y="408"/>
                  </a:cubicBezTo>
                  <a:cubicBezTo>
                    <a:pt x="77" y="408"/>
                    <a:pt x="77" y="408"/>
                    <a:pt x="77" y="408"/>
                  </a:cubicBezTo>
                  <a:cubicBezTo>
                    <a:pt x="76" y="408"/>
                    <a:pt x="74" y="408"/>
                    <a:pt x="72" y="408"/>
                  </a:cubicBezTo>
                  <a:cubicBezTo>
                    <a:pt x="101" y="371"/>
                    <a:pt x="139" y="343"/>
                    <a:pt x="182" y="326"/>
                  </a:cubicBezTo>
                  <a:cubicBezTo>
                    <a:pt x="181" y="331"/>
                    <a:pt x="180" y="336"/>
                    <a:pt x="181" y="341"/>
                  </a:cubicBezTo>
                  <a:cubicBezTo>
                    <a:pt x="183" y="361"/>
                    <a:pt x="197" y="376"/>
                    <a:pt x="217" y="379"/>
                  </a:cubicBezTo>
                  <a:cubicBezTo>
                    <a:pt x="220" y="380"/>
                    <a:pt x="223" y="380"/>
                    <a:pt x="227" y="379"/>
                  </a:cubicBezTo>
                  <a:cubicBezTo>
                    <a:pt x="247" y="378"/>
                    <a:pt x="247" y="378"/>
                    <a:pt x="247" y="378"/>
                  </a:cubicBezTo>
                  <a:cubicBezTo>
                    <a:pt x="237" y="400"/>
                    <a:pt x="232" y="425"/>
                    <a:pt x="232" y="451"/>
                  </a:cubicBezTo>
                  <a:cubicBezTo>
                    <a:pt x="232" y="478"/>
                    <a:pt x="237" y="502"/>
                    <a:pt x="247" y="525"/>
                  </a:cubicBezTo>
                  <a:cubicBezTo>
                    <a:pt x="160" y="535"/>
                    <a:pt x="83" y="585"/>
                    <a:pt x="39" y="658"/>
                  </a:cubicBezTo>
                  <a:cubicBezTo>
                    <a:pt x="36" y="662"/>
                    <a:pt x="34" y="665"/>
                    <a:pt x="32" y="669"/>
                  </a:cubicBezTo>
                  <a:cubicBezTo>
                    <a:pt x="32" y="670"/>
                    <a:pt x="32" y="670"/>
                    <a:pt x="32" y="670"/>
                  </a:cubicBezTo>
                  <a:cubicBezTo>
                    <a:pt x="21" y="690"/>
                    <a:pt x="13" y="710"/>
                    <a:pt x="8" y="732"/>
                  </a:cubicBezTo>
                  <a:cubicBezTo>
                    <a:pt x="8" y="732"/>
                    <a:pt x="8" y="732"/>
                    <a:pt x="8" y="732"/>
                  </a:cubicBezTo>
                  <a:cubicBezTo>
                    <a:pt x="0" y="753"/>
                    <a:pt x="11" y="777"/>
                    <a:pt x="32" y="785"/>
                  </a:cubicBezTo>
                  <a:cubicBezTo>
                    <a:pt x="35" y="787"/>
                    <a:pt x="38" y="788"/>
                    <a:pt x="41" y="788"/>
                  </a:cubicBezTo>
                  <a:cubicBezTo>
                    <a:pt x="61" y="791"/>
                    <a:pt x="80" y="780"/>
                    <a:pt x="87" y="762"/>
                  </a:cubicBezTo>
                  <a:cubicBezTo>
                    <a:pt x="111" y="700"/>
                    <a:pt x="111" y="700"/>
                    <a:pt x="111" y="700"/>
                  </a:cubicBezTo>
                  <a:cubicBezTo>
                    <a:pt x="115" y="690"/>
                    <a:pt x="115" y="678"/>
                    <a:pt x="110" y="668"/>
                  </a:cubicBezTo>
                  <a:cubicBezTo>
                    <a:pt x="106" y="658"/>
                    <a:pt x="97" y="650"/>
                    <a:pt x="87" y="646"/>
                  </a:cubicBezTo>
                  <a:cubicBezTo>
                    <a:pt x="84" y="644"/>
                    <a:pt x="81" y="643"/>
                    <a:pt x="77" y="643"/>
                  </a:cubicBezTo>
                  <a:cubicBezTo>
                    <a:pt x="77" y="643"/>
                    <a:pt x="77" y="643"/>
                    <a:pt x="77" y="643"/>
                  </a:cubicBezTo>
                  <a:cubicBezTo>
                    <a:pt x="76" y="643"/>
                    <a:pt x="74" y="643"/>
                    <a:pt x="72" y="643"/>
                  </a:cubicBezTo>
                  <a:cubicBezTo>
                    <a:pt x="101" y="606"/>
                    <a:pt x="139" y="577"/>
                    <a:pt x="182" y="560"/>
                  </a:cubicBezTo>
                  <a:cubicBezTo>
                    <a:pt x="181" y="565"/>
                    <a:pt x="180" y="571"/>
                    <a:pt x="181" y="576"/>
                  </a:cubicBezTo>
                  <a:cubicBezTo>
                    <a:pt x="183" y="596"/>
                    <a:pt x="197" y="611"/>
                    <a:pt x="217" y="614"/>
                  </a:cubicBezTo>
                  <a:cubicBezTo>
                    <a:pt x="220" y="615"/>
                    <a:pt x="223" y="615"/>
                    <a:pt x="227" y="614"/>
                  </a:cubicBezTo>
                  <a:cubicBezTo>
                    <a:pt x="292" y="608"/>
                    <a:pt x="292" y="608"/>
                    <a:pt x="292" y="608"/>
                  </a:cubicBezTo>
                  <a:cubicBezTo>
                    <a:pt x="297" y="607"/>
                    <a:pt x="302" y="606"/>
                    <a:pt x="306" y="604"/>
                  </a:cubicBezTo>
                  <a:cubicBezTo>
                    <a:pt x="312" y="609"/>
                    <a:pt x="318" y="613"/>
                    <a:pt x="324" y="617"/>
                  </a:cubicBezTo>
                  <a:cubicBezTo>
                    <a:pt x="321" y="618"/>
                    <a:pt x="319" y="619"/>
                    <a:pt x="316" y="620"/>
                  </a:cubicBezTo>
                  <a:cubicBezTo>
                    <a:pt x="315" y="621"/>
                    <a:pt x="315" y="621"/>
                    <a:pt x="315" y="621"/>
                  </a:cubicBezTo>
                  <a:cubicBezTo>
                    <a:pt x="311" y="622"/>
                    <a:pt x="308" y="625"/>
                    <a:pt x="304" y="627"/>
                  </a:cubicBezTo>
                  <a:cubicBezTo>
                    <a:pt x="220" y="678"/>
                    <a:pt x="166" y="772"/>
                    <a:pt x="170" y="873"/>
                  </a:cubicBezTo>
                  <a:cubicBezTo>
                    <a:pt x="170" y="877"/>
                    <a:pt x="170" y="880"/>
                    <a:pt x="170" y="883"/>
                  </a:cubicBezTo>
                  <a:cubicBezTo>
                    <a:pt x="170" y="883"/>
                    <a:pt x="170" y="883"/>
                    <a:pt x="170" y="883"/>
                  </a:cubicBezTo>
                  <a:cubicBezTo>
                    <a:pt x="173" y="902"/>
                    <a:pt x="188" y="917"/>
                    <a:pt x="208" y="919"/>
                  </a:cubicBezTo>
                  <a:cubicBezTo>
                    <a:pt x="231" y="921"/>
                    <a:pt x="252" y="904"/>
                    <a:pt x="254" y="881"/>
                  </a:cubicBezTo>
                  <a:cubicBezTo>
                    <a:pt x="260" y="816"/>
                    <a:pt x="260" y="816"/>
                    <a:pt x="260" y="816"/>
                  </a:cubicBezTo>
                  <a:cubicBezTo>
                    <a:pt x="261" y="812"/>
                    <a:pt x="261" y="809"/>
                    <a:pt x="260" y="805"/>
                  </a:cubicBezTo>
                  <a:cubicBezTo>
                    <a:pt x="257" y="786"/>
                    <a:pt x="242" y="771"/>
                    <a:pt x="222" y="769"/>
                  </a:cubicBezTo>
                  <a:cubicBezTo>
                    <a:pt x="217" y="769"/>
                    <a:pt x="212" y="769"/>
                    <a:pt x="206" y="771"/>
                  </a:cubicBezTo>
                  <a:cubicBezTo>
                    <a:pt x="224" y="728"/>
                    <a:pt x="252" y="689"/>
                    <a:pt x="289" y="661"/>
                  </a:cubicBezTo>
                  <a:cubicBezTo>
                    <a:pt x="289" y="663"/>
                    <a:pt x="289" y="664"/>
                    <a:pt x="289" y="666"/>
                  </a:cubicBezTo>
                  <a:cubicBezTo>
                    <a:pt x="289" y="666"/>
                    <a:pt x="289" y="666"/>
                    <a:pt x="289" y="666"/>
                  </a:cubicBezTo>
                  <a:cubicBezTo>
                    <a:pt x="290" y="669"/>
                    <a:pt x="290" y="673"/>
                    <a:pt x="292" y="676"/>
                  </a:cubicBezTo>
                  <a:cubicBezTo>
                    <a:pt x="296" y="686"/>
                    <a:pt x="304" y="694"/>
                    <a:pt x="314" y="699"/>
                  </a:cubicBezTo>
                  <a:cubicBezTo>
                    <a:pt x="324" y="703"/>
                    <a:pt x="336" y="704"/>
                    <a:pt x="346" y="699"/>
                  </a:cubicBezTo>
                  <a:cubicBezTo>
                    <a:pt x="408" y="675"/>
                    <a:pt x="408" y="675"/>
                    <a:pt x="408" y="675"/>
                  </a:cubicBezTo>
                  <a:cubicBezTo>
                    <a:pt x="416" y="672"/>
                    <a:pt x="422" y="667"/>
                    <a:pt x="427" y="660"/>
                  </a:cubicBezTo>
                  <a:cubicBezTo>
                    <a:pt x="431" y="667"/>
                    <a:pt x="438" y="672"/>
                    <a:pt x="446" y="675"/>
                  </a:cubicBezTo>
                  <a:cubicBezTo>
                    <a:pt x="507" y="699"/>
                    <a:pt x="507" y="699"/>
                    <a:pt x="507" y="699"/>
                  </a:cubicBezTo>
                  <a:cubicBezTo>
                    <a:pt x="518" y="704"/>
                    <a:pt x="529" y="703"/>
                    <a:pt x="540" y="699"/>
                  </a:cubicBezTo>
                  <a:cubicBezTo>
                    <a:pt x="550" y="694"/>
                    <a:pt x="558" y="686"/>
                    <a:pt x="562" y="676"/>
                  </a:cubicBezTo>
                  <a:cubicBezTo>
                    <a:pt x="563" y="673"/>
                    <a:pt x="564" y="669"/>
                    <a:pt x="565" y="666"/>
                  </a:cubicBezTo>
                  <a:cubicBezTo>
                    <a:pt x="565" y="666"/>
                    <a:pt x="565" y="666"/>
                    <a:pt x="565" y="666"/>
                  </a:cubicBezTo>
                  <a:cubicBezTo>
                    <a:pt x="565" y="664"/>
                    <a:pt x="565" y="663"/>
                    <a:pt x="565" y="661"/>
                  </a:cubicBezTo>
                  <a:cubicBezTo>
                    <a:pt x="602" y="689"/>
                    <a:pt x="630" y="728"/>
                    <a:pt x="647" y="771"/>
                  </a:cubicBezTo>
                  <a:cubicBezTo>
                    <a:pt x="642" y="769"/>
                    <a:pt x="637" y="769"/>
                    <a:pt x="631" y="769"/>
                  </a:cubicBezTo>
                  <a:cubicBezTo>
                    <a:pt x="612" y="771"/>
                    <a:pt x="596" y="786"/>
                    <a:pt x="593" y="805"/>
                  </a:cubicBezTo>
                  <a:cubicBezTo>
                    <a:pt x="593" y="809"/>
                    <a:pt x="593" y="812"/>
                    <a:pt x="593" y="816"/>
                  </a:cubicBezTo>
                  <a:cubicBezTo>
                    <a:pt x="600" y="881"/>
                    <a:pt x="600" y="881"/>
                    <a:pt x="600" y="881"/>
                  </a:cubicBezTo>
                  <a:cubicBezTo>
                    <a:pt x="602" y="904"/>
                    <a:pt x="623" y="921"/>
                    <a:pt x="646" y="919"/>
                  </a:cubicBezTo>
                  <a:cubicBezTo>
                    <a:pt x="665" y="917"/>
                    <a:pt x="681" y="902"/>
                    <a:pt x="684" y="883"/>
                  </a:cubicBezTo>
                  <a:cubicBezTo>
                    <a:pt x="684" y="883"/>
                    <a:pt x="684" y="883"/>
                    <a:pt x="684" y="883"/>
                  </a:cubicBezTo>
                  <a:cubicBezTo>
                    <a:pt x="684" y="880"/>
                    <a:pt x="684" y="877"/>
                    <a:pt x="684" y="873"/>
                  </a:cubicBezTo>
                  <a:cubicBezTo>
                    <a:pt x="687" y="772"/>
                    <a:pt x="633" y="678"/>
                    <a:pt x="549" y="627"/>
                  </a:cubicBezTo>
                  <a:cubicBezTo>
                    <a:pt x="546" y="625"/>
                    <a:pt x="542" y="622"/>
                    <a:pt x="538" y="621"/>
                  </a:cubicBezTo>
                  <a:cubicBezTo>
                    <a:pt x="537" y="620"/>
                    <a:pt x="537" y="620"/>
                    <a:pt x="537" y="620"/>
                  </a:cubicBezTo>
                  <a:cubicBezTo>
                    <a:pt x="535" y="619"/>
                    <a:pt x="532" y="618"/>
                    <a:pt x="530" y="617"/>
                  </a:cubicBezTo>
                  <a:cubicBezTo>
                    <a:pt x="534" y="614"/>
                    <a:pt x="538" y="611"/>
                    <a:pt x="542" y="608"/>
                  </a:cubicBezTo>
                  <a:cubicBezTo>
                    <a:pt x="606" y="614"/>
                    <a:pt x="606" y="614"/>
                    <a:pt x="606" y="614"/>
                  </a:cubicBezTo>
                  <a:cubicBezTo>
                    <a:pt x="609" y="615"/>
                    <a:pt x="613" y="615"/>
                    <a:pt x="616" y="614"/>
                  </a:cubicBezTo>
                  <a:cubicBezTo>
                    <a:pt x="635" y="611"/>
                    <a:pt x="650" y="596"/>
                    <a:pt x="652" y="576"/>
                  </a:cubicBezTo>
                  <a:cubicBezTo>
                    <a:pt x="653" y="571"/>
                    <a:pt x="652" y="565"/>
                    <a:pt x="651" y="560"/>
                  </a:cubicBezTo>
                  <a:cubicBezTo>
                    <a:pt x="694" y="577"/>
                    <a:pt x="732" y="606"/>
                    <a:pt x="761" y="643"/>
                  </a:cubicBezTo>
                  <a:cubicBezTo>
                    <a:pt x="759" y="643"/>
                    <a:pt x="757" y="643"/>
                    <a:pt x="755" y="643"/>
                  </a:cubicBezTo>
                  <a:cubicBezTo>
                    <a:pt x="755" y="643"/>
                    <a:pt x="755" y="643"/>
                    <a:pt x="755" y="643"/>
                  </a:cubicBezTo>
                  <a:cubicBezTo>
                    <a:pt x="752" y="643"/>
                    <a:pt x="749" y="644"/>
                    <a:pt x="746" y="646"/>
                  </a:cubicBezTo>
                  <a:cubicBezTo>
                    <a:pt x="735" y="650"/>
                    <a:pt x="727" y="658"/>
                    <a:pt x="723" y="668"/>
                  </a:cubicBezTo>
                  <a:cubicBezTo>
                    <a:pt x="718" y="678"/>
                    <a:pt x="718" y="690"/>
                    <a:pt x="722" y="700"/>
                  </a:cubicBezTo>
                  <a:cubicBezTo>
                    <a:pt x="746" y="762"/>
                    <a:pt x="746" y="762"/>
                    <a:pt x="746" y="762"/>
                  </a:cubicBezTo>
                  <a:cubicBezTo>
                    <a:pt x="753" y="780"/>
                    <a:pt x="772" y="791"/>
                    <a:pt x="791" y="788"/>
                  </a:cubicBezTo>
                  <a:cubicBezTo>
                    <a:pt x="795" y="788"/>
                    <a:pt x="798" y="787"/>
                    <a:pt x="801" y="785"/>
                  </a:cubicBezTo>
                  <a:cubicBezTo>
                    <a:pt x="822" y="777"/>
                    <a:pt x="833" y="753"/>
                    <a:pt x="825" y="732"/>
                  </a:cubicBezTo>
                  <a:cubicBezTo>
                    <a:pt x="825" y="732"/>
                    <a:pt x="825" y="732"/>
                    <a:pt x="825" y="732"/>
                  </a:cubicBezTo>
                  <a:close/>
                  <a:moveTo>
                    <a:pt x="398" y="421"/>
                  </a:moveTo>
                  <a:cubicBezTo>
                    <a:pt x="396" y="424"/>
                    <a:pt x="393" y="425"/>
                    <a:pt x="390" y="425"/>
                  </a:cubicBezTo>
                  <a:cubicBezTo>
                    <a:pt x="389" y="425"/>
                    <a:pt x="387" y="425"/>
                    <a:pt x="386" y="424"/>
                  </a:cubicBezTo>
                  <a:cubicBezTo>
                    <a:pt x="310" y="381"/>
                    <a:pt x="310" y="381"/>
                    <a:pt x="310" y="381"/>
                  </a:cubicBezTo>
                  <a:cubicBezTo>
                    <a:pt x="306" y="379"/>
                    <a:pt x="305" y="373"/>
                    <a:pt x="307" y="369"/>
                  </a:cubicBezTo>
                  <a:cubicBezTo>
                    <a:pt x="309" y="365"/>
                    <a:pt x="315" y="364"/>
                    <a:pt x="319" y="366"/>
                  </a:cubicBezTo>
                  <a:cubicBezTo>
                    <a:pt x="395" y="409"/>
                    <a:pt x="395" y="409"/>
                    <a:pt x="395" y="409"/>
                  </a:cubicBezTo>
                  <a:cubicBezTo>
                    <a:pt x="399" y="412"/>
                    <a:pt x="400" y="417"/>
                    <a:pt x="398" y="421"/>
                  </a:cubicBezTo>
                  <a:close/>
                  <a:moveTo>
                    <a:pt x="551" y="381"/>
                  </a:moveTo>
                  <a:cubicBezTo>
                    <a:pt x="475" y="424"/>
                    <a:pt x="475" y="424"/>
                    <a:pt x="475" y="424"/>
                  </a:cubicBezTo>
                  <a:cubicBezTo>
                    <a:pt x="473" y="425"/>
                    <a:pt x="472" y="425"/>
                    <a:pt x="470" y="425"/>
                  </a:cubicBezTo>
                  <a:cubicBezTo>
                    <a:pt x="467" y="425"/>
                    <a:pt x="464" y="424"/>
                    <a:pt x="463" y="421"/>
                  </a:cubicBezTo>
                  <a:cubicBezTo>
                    <a:pt x="461" y="417"/>
                    <a:pt x="462" y="412"/>
                    <a:pt x="466" y="409"/>
                  </a:cubicBezTo>
                  <a:cubicBezTo>
                    <a:pt x="542" y="366"/>
                    <a:pt x="542" y="366"/>
                    <a:pt x="542" y="366"/>
                  </a:cubicBezTo>
                  <a:cubicBezTo>
                    <a:pt x="546" y="364"/>
                    <a:pt x="551" y="365"/>
                    <a:pt x="554" y="369"/>
                  </a:cubicBezTo>
                  <a:cubicBezTo>
                    <a:pt x="556" y="373"/>
                    <a:pt x="555" y="379"/>
                    <a:pt x="551" y="381"/>
                  </a:cubicBezTo>
                  <a:close/>
                </a:path>
              </a:pathLst>
            </a:custGeom>
            <a:solidFill>
              <a:schemeClr val="bg1"/>
            </a:solidFill>
            <a:ln w="57150">
              <a:solidFill>
                <a:schemeClr val="bg1"/>
              </a:solidFill>
            </a:ln>
            <a:effectLst>
              <a:glow rad="127000">
                <a:schemeClr val="accent6">
                  <a:lumMod val="50000"/>
                  <a:alpha val="40000"/>
                </a:schemeClr>
              </a:glow>
            </a:effectLst>
          </p:spPr>
          <p:txBody>
            <a:bodyPr vert="horz" wrap="square" lIns="82292" tIns="41146" rIns="82292" bIns="41146" numCol="1" anchor="t" anchorCtr="0" compatLnSpc="1">
              <a:prstTxWarp prst="textNoShape">
                <a:avLst/>
              </a:prstTxWarp>
            </a:bodyPr>
            <a:lstStyle/>
            <a:p>
              <a:endParaRPr lang="en-US" sz="1620"/>
            </a:p>
          </p:txBody>
        </p:sp>
        <p:sp>
          <p:nvSpPr>
            <p:cNvPr id="55" name="Freeform 5"/>
            <p:cNvSpPr>
              <a:spLocks noEditPoints="1"/>
            </p:cNvSpPr>
            <p:nvPr/>
          </p:nvSpPr>
          <p:spPr bwMode="auto">
            <a:xfrm>
              <a:off x="5464333" y="2433408"/>
              <a:ext cx="316920" cy="350052"/>
            </a:xfrm>
            <a:custGeom>
              <a:avLst/>
              <a:gdLst>
                <a:gd name="T0" fmla="*/ 801 w 833"/>
                <a:gd name="T1" fmla="*/ 669 h 921"/>
                <a:gd name="T2" fmla="*/ 622 w 833"/>
                <a:gd name="T3" fmla="*/ 451 h 921"/>
                <a:gd name="T4" fmla="*/ 652 w 833"/>
                <a:gd name="T5" fmla="*/ 341 h 921"/>
                <a:gd name="T6" fmla="*/ 755 w 833"/>
                <a:gd name="T7" fmla="*/ 408 h 921"/>
                <a:gd name="T8" fmla="*/ 723 w 833"/>
                <a:gd name="T9" fmla="*/ 433 h 921"/>
                <a:gd name="T10" fmla="*/ 791 w 833"/>
                <a:gd name="T11" fmla="*/ 553 h 921"/>
                <a:gd name="T12" fmla="*/ 825 w 833"/>
                <a:gd name="T13" fmla="*/ 497 h 921"/>
                <a:gd name="T14" fmla="*/ 794 w 833"/>
                <a:gd name="T15" fmla="*/ 423 h 921"/>
                <a:gd name="T16" fmla="*/ 539 w 833"/>
                <a:gd name="T17" fmla="*/ 289 h 921"/>
                <a:gd name="T18" fmla="*/ 544 w 833"/>
                <a:gd name="T19" fmla="*/ 217 h 921"/>
                <a:gd name="T20" fmla="*/ 573 w 833"/>
                <a:gd name="T21" fmla="*/ 72 h 921"/>
                <a:gd name="T22" fmla="*/ 575 w 833"/>
                <a:gd name="T23" fmla="*/ 87 h 921"/>
                <a:gd name="T24" fmla="*/ 692 w 833"/>
                <a:gd name="T25" fmla="*/ 87 h 921"/>
                <a:gd name="T26" fmla="*/ 662 w 833"/>
                <a:gd name="T27" fmla="*/ 8 h 921"/>
                <a:gd name="T28" fmla="*/ 599 w 833"/>
                <a:gd name="T29" fmla="*/ 32 h 921"/>
                <a:gd name="T30" fmla="*/ 440 w 833"/>
                <a:gd name="T31" fmla="*/ 257 h 921"/>
                <a:gd name="T32" fmla="*/ 294 w 833"/>
                <a:gd name="T33" fmla="*/ 32 h 921"/>
                <a:gd name="T34" fmla="*/ 179 w 833"/>
                <a:gd name="T35" fmla="*/ 32 h 921"/>
                <a:gd name="T36" fmla="*/ 264 w 833"/>
                <a:gd name="T37" fmla="*/ 111 h 921"/>
                <a:gd name="T38" fmla="*/ 322 w 833"/>
                <a:gd name="T39" fmla="*/ 78 h 921"/>
                <a:gd name="T40" fmla="*/ 404 w 833"/>
                <a:gd name="T41" fmla="*/ 182 h 921"/>
                <a:gd name="T42" fmla="*/ 350 w 833"/>
                <a:gd name="T43" fmla="*/ 227 h 921"/>
                <a:gd name="T44" fmla="*/ 294 w 833"/>
                <a:gd name="T45" fmla="*/ 289 h 921"/>
                <a:gd name="T46" fmla="*/ 39 w 833"/>
                <a:gd name="T47" fmla="*/ 423 h 921"/>
                <a:gd name="T48" fmla="*/ 8 w 833"/>
                <a:gd name="T49" fmla="*/ 497 h 921"/>
                <a:gd name="T50" fmla="*/ 41 w 833"/>
                <a:gd name="T51" fmla="*/ 553 h 921"/>
                <a:gd name="T52" fmla="*/ 110 w 833"/>
                <a:gd name="T53" fmla="*/ 433 h 921"/>
                <a:gd name="T54" fmla="*/ 77 w 833"/>
                <a:gd name="T55" fmla="*/ 408 h 921"/>
                <a:gd name="T56" fmla="*/ 181 w 833"/>
                <a:gd name="T57" fmla="*/ 341 h 921"/>
                <a:gd name="T58" fmla="*/ 247 w 833"/>
                <a:gd name="T59" fmla="*/ 378 h 921"/>
                <a:gd name="T60" fmla="*/ 39 w 833"/>
                <a:gd name="T61" fmla="*/ 658 h 921"/>
                <a:gd name="T62" fmla="*/ 8 w 833"/>
                <a:gd name="T63" fmla="*/ 732 h 921"/>
                <a:gd name="T64" fmla="*/ 41 w 833"/>
                <a:gd name="T65" fmla="*/ 788 h 921"/>
                <a:gd name="T66" fmla="*/ 110 w 833"/>
                <a:gd name="T67" fmla="*/ 668 h 921"/>
                <a:gd name="T68" fmla="*/ 77 w 833"/>
                <a:gd name="T69" fmla="*/ 643 h 921"/>
                <a:gd name="T70" fmla="*/ 181 w 833"/>
                <a:gd name="T71" fmla="*/ 576 h 921"/>
                <a:gd name="T72" fmla="*/ 292 w 833"/>
                <a:gd name="T73" fmla="*/ 608 h 921"/>
                <a:gd name="T74" fmla="*/ 316 w 833"/>
                <a:gd name="T75" fmla="*/ 620 h 921"/>
                <a:gd name="T76" fmla="*/ 170 w 833"/>
                <a:gd name="T77" fmla="*/ 873 h 921"/>
                <a:gd name="T78" fmla="*/ 208 w 833"/>
                <a:gd name="T79" fmla="*/ 919 h 921"/>
                <a:gd name="T80" fmla="*/ 260 w 833"/>
                <a:gd name="T81" fmla="*/ 805 h 921"/>
                <a:gd name="T82" fmla="*/ 289 w 833"/>
                <a:gd name="T83" fmla="*/ 661 h 921"/>
                <a:gd name="T84" fmla="*/ 292 w 833"/>
                <a:gd name="T85" fmla="*/ 676 h 921"/>
                <a:gd name="T86" fmla="*/ 408 w 833"/>
                <a:gd name="T87" fmla="*/ 675 h 921"/>
                <a:gd name="T88" fmla="*/ 507 w 833"/>
                <a:gd name="T89" fmla="*/ 699 h 921"/>
                <a:gd name="T90" fmla="*/ 565 w 833"/>
                <a:gd name="T91" fmla="*/ 666 h 921"/>
                <a:gd name="T92" fmla="*/ 647 w 833"/>
                <a:gd name="T93" fmla="*/ 771 h 921"/>
                <a:gd name="T94" fmla="*/ 593 w 833"/>
                <a:gd name="T95" fmla="*/ 816 h 921"/>
                <a:gd name="T96" fmla="*/ 684 w 833"/>
                <a:gd name="T97" fmla="*/ 883 h 921"/>
                <a:gd name="T98" fmla="*/ 549 w 833"/>
                <a:gd name="T99" fmla="*/ 627 h 921"/>
                <a:gd name="T100" fmla="*/ 530 w 833"/>
                <a:gd name="T101" fmla="*/ 617 h 921"/>
                <a:gd name="T102" fmla="*/ 616 w 833"/>
                <a:gd name="T103" fmla="*/ 614 h 921"/>
                <a:gd name="T104" fmla="*/ 761 w 833"/>
                <a:gd name="T105" fmla="*/ 643 h 921"/>
                <a:gd name="T106" fmla="*/ 746 w 833"/>
                <a:gd name="T107" fmla="*/ 646 h 921"/>
                <a:gd name="T108" fmla="*/ 746 w 833"/>
                <a:gd name="T109" fmla="*/ 762 h 921"/>
                <a:gd name="T110" fmla="*/ 825 w 833"/>
                <a:gd name="T111" fmla="*/ 732 h 921"/>
                <a:gd name="T112" fmla="*/ 390 w 833"/>
                <a:gd name="T113" fmla="*/ 425 h 921"/>
                <a:gd name="T114" fmla="*/ 307 w 833"/>
                <a:gd name="T115" fmla="*/ 369 h 921"/>
                <a:gd name="T116" fmla="*/ 398 w 833"/>
                <a:gd name="T117" fmla="*/ 421 h 921"/>
                <a:gd name="T118" fmla="*/ 470 w 833"/>
                <a:gd name="T119" fmla="*/ 425 h 921"/>
                <a:gd name="T120" fmla="*/ 542 w 833"/>
                <a:gd name="T121" fmla="*/ 366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921">
                  <a:moveTo>
                    <a:pt x="825" y="732"/>
                  </a:moveTo>
                  <a:cubicBezTo>
                    <a:pt x="820" y="710"/>
                    <a:pt x="811" y="690"/>
                    <a:pt x="801" y="670"/>
                  </a:cubicBezTo>
                  <a:cubicBezTo>
                    <a:pt x="801" y="669"/>
                    <a:pt x="801" y="669"/>
                    <a:pt x="801" y="669"/>
                  </a:cubicBezTo>
                  <a:cubicBezTo>
                    <a:pt x="799" y="665"/>
                    <a:pt x="797" y="662"/>
                    <a:pt x="794" y="658"/>
                  </a:cubicBezTo>
                  <a:cubicBezTo>
                    <a:pt x="753" y="590"/>
                    <a:pt x="684" y="542"/>
                    <a:pt x="606" y="528"/>
                  </a:cubicBezTo>
                  <a:cubicBezTo>
                    <a:pt x="616" y="504"/>
                    <a:pt x="622" y="479"/>
                    <a:pt x="622" y="451"/>
                  </a:cubicBezTo>
                  <a:cubicBezTo>
                    <a:pt x="622" y="426"/>
                    <a:pt x="617" y="402"/>
                    <a:pt x="608" y="380"/>
                  </a:cubicBezTo>
                  <a:cubicBezTo>
                    <a:pt x="611" y="380"/>
                    <a:pt x="613" y="380"/>
                    <a:pt x="616" y="379"/>
                  </a:cubicBezTo>
                  <a:cubicBezTo>
                    <a:pt x="635" y="376"/>
                    <a:pt x="650" y="361"/>
                    <a:pt x="652" y="341"/>
                  </a:cubicBezTo>
                  <a:cubicBezTo>
                    <a:pt x="653" y="336"/>
                    <a:pt x="652" y="331"/>
                    <a:pt x="651" y="326"/>
                  </a:cubicBezTo>
                  <a:cubicBezTo>
                    <a:pt x="694" y="343"/>
                    <a:pt x="732" y="371"/>
                    <a:pt x="761" y="408"/>
                  </a:cubicBezTo>
                  <a:cubicBezTo>
                    <a:pt x="759" y="408"/>
                    <a:pt x="757" y="408"/>
                    <a:pt x="755" y="408"/>
                  </a:cubicBezTo>
                  <a:cubicBezTo>
                    <a:pt x="755" y="408"/>
                    <a:pt x="755" y="408"/>
                    <a:pt x="755" y="408"/>
                  </a:cubicBezTo>
                  <a:cubicBezTo>
                    <a:pt x="752" y="409"/>
                    <a:pt x="749" y="409"/>
                    <a:pt x="746" y="411"/>
                  </a:cubicBezTo>
                  <a:cubicBezTo>
                    <a:pt x="735" y="415"/>
                    <a:pt x="727" y="423"/>
                    <a:pt x="723" y="433"/>
                  </a:cubicBezTo>
                  <a:cubicBezTo>
                    <a:pt x="718" y="444"/>
                    <a:pt x="718" y="455"/>
                    <a:pt x="722" y="466"/>
                  </a:cubicBezTo>
                  <a:cubicBezTo>
                    <a:pt x="746" y="527"/>
                    <a:pt x="746" y="527"/>
                    <a:pt x="746" y="527"/>
                  </a:cubicBezTo>
                  <a:cubicBezTo>
                    <a:pt x="753" y="545"/>
                    <a:pt x="772" y="556"/>
                    <a:pt x="791" y="553"/>
                  </a:cubicBezTo>
                  <a:cubicBezTo>
                    <a:pt x="795" y="553"/>
                    <a:pt x="798" y="552"/>
                    <a:pt x="801" y="551"/>
                  </a:cubicBezTo>
                  <a:cubicBezTo>
                    <a:pt x="822" y="542"/>
                    <a:pt x="833" y="518"/>
                    <a:pt x="825" y="497"/>
                  </a:cubicBezTo>
                  <a:cubicBezTo>
                    <a:pt x="825" y="497"/>
                    <a:pt x="825" y="497"/>
                    <a:pt x="825" y="497"/>
                  </a:cubicBezTo>
                  <a:cubicBezTo>
                    <a:pt x="820" y="475"/>
                    <a:pt x="811" y="455"/>
                    <a:pt x="801" y="436"/>
                  </a:cubicBezTo>
                  <a:cubicBezTo>
                    <a:pt x="801" y="435"/>
                    <a:pt x="801" y="435"/>
                    <a:pt x="801" y="435"/>
                  </a:cubicBezTo>
                  <a:cubicBezTo>
                    <a:pt x="799" y="430"/>
                    <a:pt x="797" y="427"/>
                    <a:pt x="794" y="423"/>
                  </a:cubicBezTo>
                  <a:cubicBezTo>
                    <a:pt x="743" y="339"/>
                    <a:pt x="650" y="286"/>
                    <a:pt x="548" y="289"/>
                  </a:cubicBezTo>
                  <a:cubicBezTo>
                    <a:pt x="545" y="289"/>
                    <a:pt x="542" y="289"/>
                    <a:pt x="539" y="289"/>
                  </a:cubicBezTo>
                  <a:cubicBezTo>
                    <a:pt x="539" y="289"/>
                    <a:pt x="539" y="289"/>
                    <a:pt x="539" y="289"/>
                  </a:cubicBezTo>
                  <a:cubicBezTo>
                    <a:pt x="538" y="289"/>
                    <a:pt x="538" y="289"/>
                    <a:pt x="538" y="289"/>
                  </a:cubicBezTo>
                  <a:cubicBezTo>
                    <a:pt x="544" y="227"/>
                    <a:pt x="544" y="227"/>
                    <a:pt x="544" y="227"/>
                  </a:cubicBezTo>
                  <a:cubicBezTo>
                    <a:pt x="544" y="224"/>
                    <a:pt x="544" y="220"/>
                    <a:pt x="544" y="217"/>
                  </a:cubicBezTo>
                  <a:cubicBezTo>
                    <a:pt x="541" y="198"/>
                    <a:pt x="526" y="183"/>
                    <a:pt x="506" y="181"/>
                  </a:cubicBezTo>
                  <a:cubicBezTo>
                    <a:pt x="501" y="180"/>
                    <a:pt x="495" y="181"/>
                    <a:pt x="490" y="182"/>
                  </a:cubicBezTo>
                  <a:cubicBezTo>
                    <a:pt x="507" y="139"/>
                    <a:pt x="536" y="101"/>
                    <a:pt x="573" y="72"/>
                  </a:cubicBezTo>
                  <a:cubicBezTo>
                    <a:pt x="573" y="74"/>
                    <a:pt x="573" y="76"/>
                    <a:pt x="573" y="78"/>
                  </a:cubicBezTo>
                  <a:cubicBezTo>
                    <a:pt x="573" y="78"/>
                    <a:pt x="573" y="78"/>
                    <a:pt x="573" y="78"/>
                  </a:cubicBezTo>
                  <a:cubicBezTo>
                    <a:pt x="573" y="81"/>
                    <a:pt x="574" y="84"/>
                    <a:pt x="575" y="87"/>
                  </a:cubicBezTo>
                  <a:cubicBezTo>
                    <a:pt x="580" y="98"/>
                    <a:pt x="588" y="106"/>
                    <a:pt x="598" y="111"/>
                  </a:cubicBezTo>
                  <a:cubicBezTo>
                    <a:pt x="608" y="115"/>
                    <a:pt x="620" y="115"/>
                    <a:pt x="630" y="111"/>
                  </a:cubicBezTo>
                  <a:cubicBezTo>
                    <a:pt x="692" y="87"/>
                    <a:pt x="692" y="87"/>
                    <a:pt x="692" y="87"/>
                  </a:cubicBezTo>
                  <a:cubicBezTo>
                    <a:pt x="710" y="80"/>
                    <a:pt x="721" y="61"/>
                    <a:pt x="718" y="42"/>
                  </a:cubicBezTo>
                  <a:cubicBezTo>
                    <a:pt x="717" y="38"/>
                    <a:pt x="717" y="35"/>
                    <a:pt x="715" y="32"/>
                  </a:cubicBezTo>
                  <a:cubicBezTo>
                    <a:pt x="707" y="11"/>
                    <a:pt x="683" y="0"/>
                    <a:pt x="662" y="8"/>
                  </a:cubicBezTo>
                  <a:cubicBezTo>
                    <a:pt x="662" y="8"/>
                    <a:pt x="662" y="8"/>
                    <a:pt x="662" y="8"/>
                  </a:cubicBezTo>
                  <a:cubicBezTo>
                    <a:pt x="640" y="14"/>
                    <a:pt x="619" y="22"/>
                    <a:pt x="600" y="32"/>
                  </a:cubicBezTo>
                  <a:cubicBezTo>
                    <a:pt x="599" y="32"/>
                    <a:pt x="599" y="32"/>
                    <a:pt x="599" y="32"/>
                  </a:cubicBezTo>
                  <a:cubicBezTo>
                    <a:pt x="595" y="34"/>
                    <a:pt x="591" y="36"/>
                    <a:pt x="588" y="39"/>
                  </a:cubicBezTo>
                  <a:cubicBezTo>
                    <a:pt x="511" y="85"/>
                    <a:pt x="460" y="168"/>
                    <a:pt x="454" y="259"/>
                  </a:cubicBezTo>
                  <a:cubicBezTo>
                    <a:pt x="450" y="258"/>
                    <a:pt x="445" y="258"/>
                    <a:pt x="440" y="257"/>
                  </a:cubicBezTo>
                  <a:cubicBezTo>
                    <a:pt x="434" y="167"/>
                    <a:pt x="383" y="85"/>
                    <a:pt x="306" y="39"/>
                  </a:cubicBezTo>
                  <a:cubicBezTo>
                    <a:pt x="303" y="36"/>
                    <a:pt x="299" y="34"/>
                    <a:pt x="295" y="32"/>
                  </a:cubicBezTo>
                  <a:cubicBezTo>
                    <a:pt x="294" y="32"/>
                    <a:pt x="294" y="32"/>
                    <a:pt x="294" y="32"/>
                  </a:cubicBezTo>
                  <a:cubicBezTo>
                    <a:pt x="275" y="22"/>
                    <a:pt x="255" y="14"/>
                    <a:pt x="233" y="8"/>
                  </a:cubicBezTo>
                  <a:cubicBezTo>
                    <a:pt x="233" y="8"/>
                    <a:pt x="233" y="8"/>
                    <a:pt x="233" y="8"/>
                  </a:cubicBezTo>
                  <a:cubicBezTo>
                    <a:pt x="211" y="0"/>
                    <a:pt x="187" y="11"/>
                    <a:pt x="179" y="32"/>
                  </a:cubicBezTo>
                  <a:cubicBezTo>
                    <a:pt x="178" y="35"/>
                    <a:pt x="177" y="38"/>
                    <a:pt x="177" y="42"/>
                  </a:cubicBezTo>
                  <a:cubicBezTo>
                    <a:pt x="174" y="61"/>
                    <a:pt x="185" y="80"/>
                    <a:pt x="203" y="87"/>
                  </a:cubicBezTo>
                  <a:cubicBezTo>
                    <a:pt x="264" y="111"/>
                    <a:pt x="264" y="111"/>
                    <a:pt x="264" y="111"/>
                  </a:cubicBezTo>
                  <a:cubicBezTo>
                    <a:pt x="275" y="115"/>
                    <a:pt x="286" y="115"/>
                    <a:pt x="297" y="111"/>
                  </a:cubicBezTo>
                  <a:cubicBezTo>
                    <a:pt x="307" y="106"/>
                    <a:pt x="315" y="98"/>
                    <a:pt x="319" y="87"/>
                  </a:cubicBezTo>
                  <a:cubicBezTo>
                    <a:pt x="320" y="84"/>
                    <a:pt x="321" y="81"/>
                    <a:pt x="322" y="78"/>
                  </a:cubicBezTo>
                  <a:cubicBezTo>
                    <a:pt x="322" y="78"/>
                    <a:pt x="322" y="78"/>
                    <a:pt x="322" y="78"/>
                  </a:cubicBezTo>
                  <a:cubicBezTo>
                    <a:pt x="322" y="76"/>
                    <a:pt x="322" y="74"/>
                    <a:pt x="322" y="72"/>
                  </a:cubicBezTo>
                  <a:cubicBezTo>
                    <a:pt x="359" y="101"/>
                    <a:pt x="387" y="139"/>
                    <a:pt x="404" y="182"/>
                  </a:cubicBezTo>
                  <a:cubicBezTo>
                    <a:pt x="399" y="181"/>
                    <a:pt x="394" y="180"/>
                    <a:pt x="388" y="181"/>
                  </a:cubicBezTo>
                  <a:cubicBezTo>
                    <a:pt x="369" y="183"/>
                    <a:pt x="353" y="198"/>
                    <a:pt x="351" y="217"/>
                  </a:cubicBezTo>
                  <a:cubicBezTo>
                    <a:pt x="350" y="220"/>
                    <a:pt x="350" y="224"/>
                    <a:pt x="350" y="227"/>
                  </a:cubicBezTo>
                  <a:cubicBezTo>
                    <a:pt x="355" y="271"/>
                    <a:pt x="355" y="271"/>
                    <a:pt x="355" y="271"/>
                  </a:cubicBezTo>
                  <a:cubicBezTo>
                    <a:pt x="339" y="277"/>
                    <a:pt x="324" y="285"/>
                    <a:pt x="311" y="295"/>
                  </a:cubicBezTo>
                  <a:cubicBezTo>
                    <a:pt x="306" y="292"/>
                    <a:pt x="300" y="290"/>
                    <a:pt x="294" y="289"/>
                  </a:cubicBezTo>
                  <a:cubicBezTo>
                    <a:pt x="294" y="289"/>
                    <a:pt x="294" y="289"/>
                    <a:pt x="294" y="289"/>
                  </a:cubicBezTo>
                  <a:cubicBezTo>
                    <a:pt x="291" y="289"/>
                    <a:pt x="288" y="289"/>
                    <a:pt x="285" y="289"/>
                  </a:cubicBezTo>
                  <a:cubicBezTo>
                    <a:pt x="183" y="286"/>
                    <a:pt x="90" y="339"/>
                    <a:pt x="39" y="423"/>
                  </a:cubicBezTo>
                  <a:cubicBezTo>
                    <a:pt x="36" y="427"/>
                    <a:pt x="34" y="430"/>
                    <a:pt x="32" y="435"/>
                  </a:cubicBezTo>
                  <a:cubicBezTo>
                    <a:pt x="32" y="436"/>
                    <a:pt x="32" y="436"/>
                    <a:pt x="32" y="436"/>
                  </a:cubicBezTo>
                  <a:cubicBezTo>
                    <a:pt x="21" y="455"/>
                    <a:pt x="13" y="475"/>
                    <a:pt x="8" y="497"/>
                  </a:cubicBezTo>
                  <a:cubicBezTo>
                    <a:pt x="8" y="497"/>
                    <a:pt x="8" y="497"/>
                    <a:pt x="8" y="497"/>
                  </a:cubicBezTo>
                  <a:cubicBezTo>
                    <a:pt x="0" y="518"/>
                    <a:pt x="11" y="542"/>
                    <a:pt x="32" y="551"/>
                  </a:cubicBezTo>
                  <a:cubicBezTo>
                    <a:pt x="35" y="552"/>
                    <a:pt x="38" y="553"/>
                    <a:pt x="41" y="553"/>
                  </a:cubicBezTo>
                  <a:cubicBezTo>
                    <a:pt x="61" y="556"/>
                    <a:pt x="80" y="545"/>
                    <a:pt x="87" y="527"/>
                  </a:cubicBezTo>
                  <a:cubicBezTo>
                    <a:pt x="111" y="466"/>
                    <a:pt x="111" y="466"/>
                    <a:pt x="111" y="466"/>
                  </a:cubicBezTo>
                  <a:cubicBezTo>
                    <a:pt x="115" y="455"/>
                    <a:pt x="115" y="444"/>
                    <a:pt x="110" y="433"/>
                  </a:cubicBezTo>
                  <a:cubicBezTo>
                    <a:pt x="106" y="423"/>
                    <a:pt x="97" y="415"/>
                    <a:pt x="87" y="411"/>
                  </a:cubicBezTo>
                  <a:cubicBezTo>
                    <a:pt x="84" y="409"/>
                    <a:pt x="81" y="409"/>
                    <a:pt x="77" y="408"/>
                  </a:cubicBezTo>
                  <a:cubicBezTo>
                    <a:pt x="77" y="408"/>
                    <a:pt x="77" y="408"/>
                    <a:pt x="77" y="408"/>
                  </a:cubicBezTo>
                  <a:cubicBezTo>
                    <a:pt x="76" y="408"/>
                    <a:pt x="74" y="408"/>
                    <a:pt x="72" y="408"/>
                  </a:cubicBezTo>
                  <a:cubicBezTo>
                    <a:pt x="101" y="371"/>
                    <a:pt x="139" y="343"/>
                    <a:pt x="182" y="326"/>
                  </a:cubicBezTo>
                  <a:cubicBezTo>
                    <a:pt x="181" y="331"/>
                    <a:pt x="180" y="336"/>
                    <a:pt x="181" y="341"/>
                  </a:cubicBezTo>
                  <a:cubicBezTo>
                    <a:pt x="183" y="361"/>
                    <a:pt x="197" y="376"/>
                    <a:pt x="217" y="379"/>
                  </a:cubicBezTo>
                  <a:cubicBezTo>
                    <a:pt x="220" y="380"/>
                    <a:pt x="223" y="380"/>
                    <a:pt x="227" y="379"/>
                  </a:cubicBezTo>
                  <a:cubicBezTo>
                    <a:pt x="247" y="378"/>
                    <a:pt x="247" y="378"/>
                    <a:pt x="247" y="378"/>
                  </a:cubicBezTo>
                  <a:cubicBezTo>
                    <a:pt x="237" y="400"/>
                    <a:pt x="232" y="425"/>
                    <a:pt x="232" y="451"/>
                  </a:cubicBezTo>
                  <a:cubicBezTo>
                    <a:pt x="232" y="478"/>
                    <a:pt x="237" y="502"/>
                    <a:pt x="247" y="525"/>
                  </a:cubicBezTo>
                  <a:cubicBezTo>
                    <a:pt x="160" y="535"/>
                    <a:pt x="83" y="585"/>
                    <a:pt x="39" y="658"/>
                  </a:cubicBezTo>
                  <a:cubicBezTo>
                    <a:pt x="36" y="662"/>
                    <a:pt x="34" y="665"/>
                    <a:pt x="32" y="669"/>
                  </a:cubicBezTo>
                  <a:cubicBezTo>
                    <a:pt x="32" y="670"/>
                    <a:pt x="32" y="670"/>
                    <a:pt x="32" y="670"/>
                  </a:cubicBezTo>
                  <a:cubicBezTo>
                    <a:pt x="21" y="690"/>
                    <a:pt x="13" y="710"/>
                    <a:pt x="8" y="732"/>
                  </a:cubicBezTo>
                  <a:cubicBezTo>
                    <a:pt x="8" y="732"/>
                    <a:pt x="8" y="732"/>
                    <a:pt x="8" y="732"/>
                  </a:cubicBezTo>
                  <a:cubicBezTo>
                    <a:pt x="0" y="753"/>
                    <a:pt x="11" y="777"/>
                    <a:pt x="32" y="785"/>
                  </a:cubicBezTo>
                  <a:cubicBezTo>
                    <a:pt x="35" y="787"/>
                    <a:pt x="38" y="788"/>
                    <a:pt x="41" y="788"/>
                  </a:cubicBezTo>
                  <a:cubicBezTo>
                    <a:pt x="61" y="791"/>
                    <a:pt x="80" y="780"/>
                    <a:pt x="87" y="762"/>
                  </a:cubicBezTo>
                  <a:cubicBezTo>
                    <a:pt x="111" y="700"/>
                    <a:pt x="111" y="700"/>
                    <a:pt x="111" y="700"/>
                  </a:cubicBezTo>
                  <a:cubicBezTo>
                    <a:pt x="115" y="690"/>
                    <a:pt x="115" y="678"/>
                    <a:pt x="110" y="668"/>
                  </a:cubicBezTo>
                  <a:cubicBezTo>
                    <a:pt x="106" y="658"/>
                    <a:pt x="97" y="650"/>
                    <a:pt x="87" y="646"/>
                  </a:cubicBezTo>
                  <a:cubicBezTo>
                    <a:pt x="84" y="644"/>
                    <a:pt x="81" y="643"/>
                    <a:pt x="77" y="643"/>
                  </a:cubicBezTo>
                  <a:cubicBezTo>
                    <a:pt x="77" y="643"/>
                    <a:pt x="77" y="643"/>
                    <a:pt x="77" y="643"/>
                  </a:cubicBezTo>
                  <a:cubicBezTo>
                    <a:pt x="76" y="643"/>
                    <a:pt x="74" y="643"/>
                    <a:pt x="72" y="643"/>
                  </a:cubicBezTo>
                  <a:cubicBezTo>
                    <a:pt x="101" y="606"/>
                    <a:pt x="139" y="577"/>
                    <a:pt x="182" y="560"/>
                  </a:cubicBezTo>
                  <a:cubicBezTo>
                    <a:pt x="181" y="565"/>
                    <a:pt x="180" y="571"/>
                    <a:pt x="181" y="576"/>
                  </a:cubicBezTo>
                  <a:cubicBezTo>
                    <a:pt x="183" y="596"/>
                    <a:pt x="197" y="611"/>
                    <a:pt x="217" y="614"/>
                  </a:cubicBezTo>
                  <a:cubicBezTo>
                    <a:pt x="220" y="615"/>
                    <a:pt x="223" y="615"/>
                    <a:pt x="227" y="614"/>
                  </a:cubicBezTo>
                  <a:cubicBezTo>
                    <a:pt x="292" y="608"/>
                    <a:pt x="292" y="608"/>
                    <a:pt x="292" y="608"/>
                  </a:cubicBezTo>
                  <a:cubicBezTo>
                    <a:pt x="297" y="607"/>
                    <a:pt x="302" y="606"/>
                    <a:pt x="306" y="604"/>
                  </a:cubicBezTo>
                  <a:cubicBezTo>
                    <a:pt x="312" y="609"/>
                    <a:pt x="318" y="613"/>
                    <a:pt x="324" y="617"/>
                  </a:cubicBezTo>
                  <a:cubicBezTo>
                    <a:pt x="321" y="618"/>
                    <a:pt x="319" y="619"/>
                    <a:pt x="316" y="620"/>
                  </a:cubicBezTo>
                  <a:cubicBezTo>
                    <a:pt x="315" y="621"/>
                    <a:pt x="315" y="621"/>
                    <a:pt x="315" y="621"/>
                  </a:cubicBezTo>
                  <a:cubicBezTo>
                    <a:pt x="311" y="622"/>
                    <a:pt x="308" y="625"/>
                    <a:pt x="304" y="627"/>
                  </a:cubicBezTo>
                  <a:cubicBezTo>
                    <a:pt x="220" y="678"/>
                    <a:pt x="166" y="772"/>
                    <a:pt x="170" y="873"/>
                  </a:cubicBezTo>
                  <a:cubicBezTo>
                    <a:pt x="170" y="877"/>
                    <a:pt x="170" y="880"/>
                    <a:pt x="170" y="883"/>
                  </a:cubicBezTo>
                  <a:cubicBezTo>
                    <a:pt x="170" y="883"/>
                    <a:pt x="170" y="883"/>
                    <a:pt x="170" y="883"/>
                  </a:cubicBezTo>
                  <a:cubicBezTo>
                    <a:pt x="173" y="902"/>
                    <a:pt x="188" y="917"/>
                    <a:pt x="208" y="919"/>
                  </a:cubicBezTo>
                  <a:cubicBezTo>
                    <a:pt x="231" y="921"/>
                    <a:pt x="252" y="904"/>
                    <a:pt x="254" y="881"/>
                  </a:cubicBezTo>
                  <a:cubicBezTo>
                    <a:pt x="260" y="816"/>
                    <a:pt x="260" y="816"/>
                    <a:pt x="260" y="816"/>
                  </a:cubicBezTo>
                  <a:cubicBezTo>
                    <a:pt x="261" y="812"/>
                    <a:pt x="261" y="809"/>
                    <a:pt x="260" y="805"/>
                  </a:cubicBezTo>
                  <a:cubicBezTo>
                    <a:pt x="257" y="786"/>
                    <a:pt x="242" y="771"/>
                    <a:pt x="222" y="769"/>
                  </a:cubicBezTo>
                  <a:cubicBezTo>
                    <a:pt x="217" y="769"/>
                    <a:pt x="212" y="769"/>
                    <a:pt x="206" y="771"/>
                  </a:cubicBezTo>
                  <a:cubicBezTo>
                    <a:pt x="224" y="728"/>
                    <a:pt x="252" y="689"/>
                    <a:pt x="289" y="661"/>
                  </a:cubicBezTo>
                  <a:cubicBezTo>
                    <a:pt x="289" y="663"/>
                    <a:pt x="289" y="664"/>
                    <a:pt x="289" y="666"/>
                  </a:cubicBezTo>
                  <a:cubicBezTo>
                    <a:pt x="289" y="666"/>
                    <a:pt x="289" y="666"/>
                    <a:pt x="289" y="666"/>
                  </a:cubicBezTo>
                  <a:cubicBezTo>
                    <a:pt x="290" y="669"/>
                    <a:pt x="290" y="673"/>
                    <a:pt x="292" y="676"/>
                  </a:cubicBezTo>
                  <a:cubicBezTo>
                    <a:pt x="296" y="686"/>
                    <a:pt x="304" y="694"/>
                    <a:pt x="314" y="699"/>
                  </a:cubicBezTo>
                  <a:cubicBezTo>
                    <a:pt x="324" y="703"/>
                    <a:pt x="336" y="704"/>
                    <a:pt x="346" y="699"/>
                  </a:cubicBezTo>
                  <a:cubicBezTo>
                    <a:pt x="408" y="675"/>
                    <a:pt x="408" y="675"/>
                    <a:pt x="408" y="675"/>
                  </a:cubicBezTo>
                  <a:cubicBezTo>
                    <a:pt x="416" y="672"/>
                    <a:pt x="422" y="667"/>
                    <a:pt x="427" y="660"/>
                  </a:cubicBezTo>
                  <a:cubicBezTo>
                    <a:pt x="431" y="667"/>
                    <a:pt x="438" y="672"/>
                    <a:pt x="446" y="675"/>
                  </a:cubicBezTo>
                  <a:cubicBezTo>
                    <a:pt x="507" y="699"/>
                    <a:pt x="507" y="699"/>
                    <a:pt x="507" y="699"/>
                  </a:cubicBezTo>
                  <a:cubicBezTo>
                    <a:pt x="518" y="704"/>
                    <a:pt x="529" y="703"/>
                    <a:pt x="540" y="699"/>
                  </a:cubicBezTo>
                  <a:cubicBezTo>
                    <a:pt x="550" y="694"/>
                    <a:pt x="558" y="686"/>
                    <a:pt x="562" y="676"/>
                  </a:cubicBezTo>
                  <a:cubicBezTo>
                    <a:pt x="563" y="673"/>
                    <a:pt x="564" y="669"/>
                    <a:pt x="565" y="666"/>
                  </a:cubicBezTo>
                  <a:cubicBezTo>
                    <a:pt x="565" y="666"/>
                    <a:pt x="565" y="666"/>
                    <a:pt x="565" y="666"/>
                  </a:cubicBezTo>
                  <a:cubicBezTo>
                    <a:pt x="565" y="664"/>
                    <a:pt x="565" y="663"/>
                    <a:pt x="565" y="661"/>
                  </a:cubicBezTo>
                  <a:cubicBezTo>
                    <a:pt x="602" y="689"/>
                    <a:pt x="630" y="728"/>
                    <a:pt x="647" y="771"/>
                  </a:cubicBezTo>
                  <a:cubicBezTo>
                    <a:pt x="642" y="769"/>
                    <a:pt x="637" y="769"/>
                    <a:pt x="631" y="769"/>
                  </a:cubicBezTo>
                  <a:cubicBezTo>
                    <a:pt x="612" y="771"/>
                    <a:pt x="596" y="786"/>
                    <a:pt x="593" y="805"/>
                  </a:cubicBezTo>
                  <a:cubicBezTo>
                    <a:pt x="593" y="809"/>
                    <a:pt x="593" y="812"/>
                    <a:pt x="593" y="816"/>
                  </a:cubicBezTo>
                  <a:cubicBezTo>
                    <a:pt x="600" y="881"/>
                    <a:pt x="600" y="881"/>
                    <a:pt x="600" y="881"/>
                  </a:cubicBezTo>
                  <a:cubicBezTo>
                    <a:pt x="602" y="904"/>
                    <a:pt x="623" y="921"/>
                    <a:pt x="646" y="919"/>
                  </a:cubicBezTo>
                  <a:cubicBezTo>
                    <a:pt x="665" y="917"/>
                    <a:pt x="681" y="902"/>
                    <a:pt x="684" y="883"/>
                  </a:cubicBezTo>
                  <a:cubicBezTo>
                    <a:pt x="684" y="883"/>
                    <a:pt x="684" y="883"/>
                    <a:pt x="684" y="883"/>
                  </a:cubicBezTo>
                  <a:cubicBezTo>
                    <a:pt x="684" y="880"/>
                    <a:pt x="684" y="877"/>
                    <a:pt x="684" y="873"/>
                  </a:cubicBezTo>
                  <a:cubicBezTo>
                    <a:pt x="687" y="772"/>
                    <a:pt x="633" y="678"/>
                    <a:pt x="549" y="627"/>
                  </a:cubicBezTo>
                  <a:cubicBezTo>
                    <a:pt x="546" y="625"/>
                    <a:pt x="542" y="622"/>
                    <a:pt x="538" y="621"/>
                  </a:cubicBezTo>
                  <a:cubicBezTo>
                    <a:pt x="537" y="620"/>
                    <a:pt x="537" y="620"/>
                    <a:pt x="537" y="620"/>
                  </a:cubicBezTo>
                  <a:cubicBezTo>
                    <a:pt x="535" y="619"/>
                    <a:pt x="532" y="618"/>
                    <a:pt x="530" y="617"/>
                  </a:cubicBezTo>
                  <a:cubicBezTo>
                    <a:pt x="534" y="614"/>
                    <a:pt x="538" y="611"/>
                    <a:pt x="542" y="608"/>
                  </a:cubicBezTo>
                  <a:cubicBezTo>
                    <a:pt x="606" y="614"/>
                    <a:pt x="606" y="614"/>
                    <a:pt x="606" y="614"/>
                  </a:cubicBezTo>
                  <a:cubicBezTo>
                    <a:pt x="609" y="615"/>
                    <a:pt x="613" y="615"/>
                    <a:pt x="616" y="614"/>
                  </a:cubicBezTo>
                  <a:cubicBezTo>
                    <a:pt x="635" y="611"/>
                    <a:pt x="650" y="596"/>
                    <a:pt x="652" y="576"/>
                  </a:cubicBezTo>
                  <a:cubicBezTo>
                    <a:pt x="653" y="571"/>
                    <a:pt x="652" y="565"/>
                    <a:pt x="651" y="560"/>
                  </a:cubicBezTo>
                  <a:cubicBezTo>
                    <a:pt x="694" y="577"/>
                    <a:pt x="732" y="606"/>
                    <a:pt x="761" y="643"/>
                  </a:cubicBezTo>
                  <a:cubicBezTo>
                    <a:pt x="759" y="643"/>
                    <a:pt x="757" y="643"/>
                    <a:pt x="755" y="643"/>
                  </a:cubicBezTo>
                  <a:cubicBezTo>
                    <a:pt x="755" y="643"/>
                    <a:pt x="755" y="643"/>
                    <a:pt x="755" y="643"/>
                  </a:cubicBezTo>
                  <a:cubicBezTo>
                    <a:pt x="752" y="643"/>
                    <a:pt x="749" y="644"/>
                    <a:pt x="746" y="646"/>
                  </a:cubicBezTo>
                  <a:cubicBezTo>
                    <a:pt x="735" y="650"/>
                    <a:pt x="727" y="658"/>
                    <a:pt x="723" y="668"/>
                  </a:cubicBezTo>
                  <a:cubicBezTo>
                    <a:pt x="718" y="678"/>
                    <a:pt x="718" y="690"/>
                    <a:pt x="722" y="700"/>
                  </a:cubicBezTo>
                  <a:cubicBezTo>
                    <a:pt x="746" y="762"/>
                    <a:pt x="746" y="762"/>
                    <a:pt x="746" y="762"/>
                  </a:cubicBezTo>
                  <a:cubicBezTo>
                    <a:pt x="753" y="780"/>
                    <a:pt x="772" y="791"/>
                    <a:pt x="791" y="788"/>
                  </a:cubicBezTo>
                  <a:cubicBezTo>
                    <a:pt x="795" y="788"/>
                    <a:pt x="798" y="787"/>
                    <a:pt x="801" y="785"/>
                  </a:cubicBezTo>
                  <a:cubicBezTo>
                    <a:pt x="822" y="777"/>
                    <a:pt x="833" y="753"/>
                    <a:pt x="825" y="732"/>
                  </a:cubicBezTo>
                  <a:cubicBezTo>
                    <a:pt x="825" y="732"/>
                    <a:pt x="825" y="732"/>
                    <a:pt x="825" y="732"/>
                  </a:cubicBezTo>
                  <a:close/>
                  <a:moveTo>
                    <a:pt x="398" y="421"/>
                  </a:moveTo>
                  <a:cubicBezTo>
                    <a:pt x="396" y="424"/>
                    <a:pt x="393" y="425"/>
                    <a:pt x="390" y="425"/>
                  </a:cubicBezTo>
                  <a:cubicBezTo>
                    <a:pt x="389" y="425"/>
                    <a:pt x="387" y="425"/>
                    <a:pt x="386" y="424"/>
                  </a:cubicBezTo>
                  <a:cubicBezTo>
                    <a:pt x="310" y="381"/>
                    <a:pt x="310" y="381"/>
                    <a:pt x="310" y="381"/>
                  </a:cubicBezTo>
                  <a:cubicBezTo>
                    <a:pt x="306" y="379"/>
                    <a:pt x="305" y="373"/>
                    <a:pt x="307" y="369"/>
                  </a:cubicBezTo>
                  <a:cubicBezTo>
                    <a:pt x="309" y="365"/>
                    <a:pt x="315" y="364"/>
                    <a:pt x="319" y="366"/>
                  </a:cubicBezTo>
                  <a:cubicBezTo>
                    <a:pt x="395" y="409"/>
                    <a:pt x="395" y="409"/>
                    <a:pt x="395" y="409"/>
                  </a:cubicBezTo>
                  <a:cubicBezTo>
                    <a:pt x="399" y="412"/>
                    <a:pt x="400" y="417"/>
                    <a:pt x="398" y="421"/>
                  </a:cubicBezTo>
                  <a:close/>
                  <a:moveTo>
                    <a:pt x="551" y="381"/>
                  </a:moveTo>
                  <a:cubicBezTo>
                    <a:pt x="475" y="424"/>
                    <a:pt x="475" y="424"/>
                    <a:pt x="475" y="424"/>
                  </a:cubicBezTo>
                  <a:cubicBezTo>
                    <a:pt x="473" y="425"/>
                    <a:pt x="472" y="425"/>
                    <a:pt x="470" y="425"/>
                  </a:cubicBezTo>
                  <a:cubicBezTo>
                    <a:pt x="467" y="425"/>
                    <a:pt x="464" y="424"/>
                    <a:pt x="463" y="421"/>
                  </a:cubicBezTo>
                  <a:cubicBezTo>
                    <a:pt x="461" y="417"/>
                    <a:pt x="462" y="412"/>
                    <a:pt x="466" y="409"/>
                  </a:cubicBezTo>
                  <a:cubicBezTo>
                    <a:pt x="542" y="366"/>
                    <a:pt x="542" y="366"/>
                    <a:pt x="542" y="366"/>
                  </a:cubicBezTo>
                  <a:cubicBezTo>
                    <a:pt x="546" y="364"/>
                    <a:pt x="551" y="365"/>
                    <a:pt x="554" y="369"/>
                  </a:cubicBezTo>
                  <a:cubicBezTo>
                    <a:pt x="556" y="373"/>
                    <a:pt x="555" y="379"/>
                    <a:pt x="551" y="381"/>
                  </a:cubicBezTo>
                  <a:close/>
                </a:path>
              </a:pathLst>
            </a:custGeom>
            <a:solidFill>
              <a:schemeClr val="accent6">
                <a:lumMod val="50000"/>
              </a:schemeClr>
            </a:solidFill>
            <a:ln>
              <a:noFill/>
            </a:ln>
          </p:spPr>
          <p:txBody>
            <a:bodyPr vert="horz" wrap="square" lIns="82292" tIns="41146" rIns="82292" bIns="41146" numCol="1" anchor="t" anchorCtr="0" compatLnSpc="1">
              <a:prstTxWarp prst="textNoShape">
                <a:avLst/>
              </a:prstTxWarp>
            </a:bodyPr>
            <a:lstStyle/>
            <a:p>
              <a:endParaRPr lang="en-US" sz="1620"/>
            </a:p>
          </p:txBody>
        </p:sp>
      </p:grpSp>
      <p:sp>
        <p:nvSpPr>
          <p:cNvPr id="57" name="&quot;No&quot; Symbol 56"/>
          <p:cNvSpPr/>
          <p:nvPr/>
        </p:nvSpPr>
        <p:spPr>
          <a:xfrm>
            <a:off x="7233467" y="1858095"/>
            <a:ext cx="1244322" cy="1219923"/>
          </a:xfrm>
          <a:prstGeom prst="noSmoking">
            <a:avLst>
              <a:gd name="adj" fmla="val 10039"/>
            </a:avLst>
          </a:prstGeom>
          <a:solidFill>
            <a:srgbClr val="E6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solidFill>
            </a:endParaRPr>
          </a:p>
        </p:txBody>
      </p:sp>
      <p:grpSp>
        <p:nvGrpSpPr>
          <p:cNvPr id="62" name="Group 61"/>
          <p:cNvGrpSpPr/>
          <p:nvPr/>
        </p:nvGrpSpPr>
        <p:grpSpPr>
          <a:xfrm>
            <a:off x="5885451" y="3263040"/>
            <a:ext cx="2435378" cy="622161"/>
            <a:chOff x="6539390" y="3625600"/>
            <a:chExt cx="2705975" cy="691290"/>
          </a:xfrm>
        </p:grpSpPr>
        <p:cxnSp>
          <p:nvCxnSpPr>
            <p:cNvPr id="64" name="Straight Connector 63"/>
            <p:cNvCxnSpPr>
              <a:stCxn id="67" idx="1"/>
            </p:cNvCxnSpPr>
            <p:nvPr/>
          </p:nvCxnSpPr>
          <p:spPr>
            <a:xfrm flipH="1">
              <a:off x="6885035" y="3971245"/>
              <a:ext cx="13825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539390" y="3856030"/>
              <a:ext cx="176663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7230680" y="4086460"/>
              <a:ext cx="10753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267615" y="3625600"/>
              <a:ext cx="977750" cy="691290"/>
            </a:xfrm>
            <a:prstGeom prst="rect">
              <a:avLst/>
            </a:prstGeom>
            <a:solidFill>
              <a:schemeClr val="tx2"/>
            </a:solidFill>
          </p:spPr>
          <p:txBody>
            <a:bodyPr wrap="none" lIns="82292" tIns="41146" rIns="82292" bIns="41146" rtlCol="0" anchor="ctr" anchorCtr="1">
              <a:noAutofit/>
            </a:bodyPr>
            <a:lstStyle/>
            <a:p>
              <a:pPr algn="ctr"/>
              <a:r>
                <a:rPr lang="en-US" sz="1440" b="1" dirty="0">
                  <a:solidFill>
                    <a:schemeClr val="bg1"/>
                  </a:solidFill>
                </a:rPr>
                <a:t>Traps</a:t>
              </a:r>
              <a:br>
                <a:rPr lang="en-US" sz="1440" b="1" dirty="0">
                  <a:solidFill>
                    <a:schemeClr val="bg1"/>
                  </a:solidFill>
                </a:rPr>
              </a:br>
              <a:r>
                <a:rPr lang="en-US" sz="1440" b="1" dirty="0">
                  <a:solidFill>
                    <a:schemeClr val="bg1"/>
                  </a:solidFill>
                </a:rPr>
                <a:t>EPM</a:t>
              </a:r>
              <a:endParaRPr lang="en-US" sz="1440" b="1" dirty="0">
                <a:solidFill>
                  <a:schemeClr val="bg1"/>
                </a:solidFill>
              </a:endParaRPr>
            </a:p>
          </p:txBody>
        </p:sp>
      </p:grpSp>
      <p:pic>
        <p:nvPicPr>
          <p:cNvPr id="70" name="Picture 6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55275" y="1925684"/>
            <a:ext cx="498200" cy="171793"/>
          </a:xfrm>
          <a:prstGeom prst="rect">
            <a:avLst/>
          </a:prstGeom>
          <a:ln w="3175">
            <a:noFill/>
          </a:ln>
        </p:spPr>
      </p:pic>
      <p:pic>
        <p:nvPicPr>
          <p:cNvPr id="56" name="Picture 5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55274" y="1925684"/>
            <a:ext cx="498199" cy="171793"/>
          </a:xfrm>
          <a:prstGeom prst="rect">
            <a:avLst/>
          </a:prstGeom>
          <a:ln w="3175">
            <a:noFill/>
          </a:ln>
        </p:spPr>
      </p:pic>
      <p:sp>
        <p:nvSpPr>
          <p:cNvPr id="58" name="TextBox 57"/>
          <p:cNvSpPr txBox="1"/>
          <p:nvPr/>
        </p:nvSpPr>
        <p:spPr>
          <a:xfrm>
            <a:off x="397306" y="980116"/>
            <a:ext cx="2515598" cy="293602"/>
          </a:xfrm>
          <a:prstGeom prst="rect">
            <a:avLst/>
          </a:prstGeom>
          <a:noFill/>
        </p:spPr>
        <p:txBody>
          <a:bodyPr wrap="square" lIns="82292" tIns="41146" rIns="82292" bIns="41146" rtlCol="0">
            <a:spAutoFit/>
          </a:bodyPr>
          <a:lstStyle/>
          <a:p>
            <a:pPr>
              <a:lnSpc>
                <a:spcPct val="95000"/>
              </a:lnSpc>
              <a:spcAft>
                <a:spcPts val="450"/>
              </a:spcAft>
            </a:pPr>
            <a:r>
              <a:rPr lang="en-US" sz="1440" b="1" dirty="0">
                <a:solidFill>
                  <a:schemeClr val="tx2"/>
                </a:solidFill>
              </a:rPr>
              <a:t>Exploit Attack</a:t>
            </a:r>
            <a:endParaRPr lang="en-US" sz="1080" dirty="0"/>
          </a:p>
        </p:txBody>
      </p:sp>
      <p:sp>
        <p:nvSpPr>
          <p:cNvPr id="60" name="TextBox 59"/>
          <p:cNvSpPr txBox="1"/>
          <p:nvPr/>
        </p:nvSpPr>
        <p:spPr>
          <a:xfrm>
            <a:off x="397306" y="1589751"/>
            <a:ext cx="2515598" cy="517253"/>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2.	PDF is opened and exploit techniques </a:t>
            </a:r>
            <a:br>
              <a:rPr lang="en-US" sz="990" dirty="0"/>
            </a:br>
            <a:r>
              <a:rPr lang="en-US" sz="990" dirty="0"/>
              <a:t>are set in motion to exploit vulnerability in Acrobat Reader. </a:t>
            </a:r>
          </a:p>
        </p:txBody>
      </p:sp>
      <p:sp>
        <p:nvSpPr>
          <p:cNvPr id="61" name="TextBox 60"/>
          <p:cNvSpPr txBox="1"/>
          <p:nvPr/>
        </p:nvSpPr>
        <p:spPr>
          <a:xfrm>
            <a:off x="397306" y="1241574"/>
            <a:ext cx="2515598" cy="372534"/>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1.	Exploit </a:t>
            </a:r>
            <a:r>
              <a:rPr lang="en-US" sz="990" dirty="0"/>
              <a:t>attempt contained in a PDF sent by “known” entity.</a:t>
            </a:r>
            <a:endParaRPr lang="en-US" sz="990" dirty="0"/>
          </a:p>
        </p:txBody>
      </p:sp>
      <p:sp>
        <p:nvSpPr>
          <p:cNvPr id="68" name="TextBox 67"/>
          <p:cNvSpPr txBox="1"/>
          <p:nvPr/>
        </p:nvSpPr>
        <p:spPr>
          <a:xfrm>
            <a:off x="397306" y="2075085"/>
            <a:ext cx="2515598" cy="372534"/>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3.	Exploit evades AV and drops a malware payload onto the target.</a:t>
            </a:r>
          </a:p>
        </p:txBody>
      </p:sp>
      <p:sp>
        <p:nvSpPr>
          <p:cNvPr id="69" name="TextBox 68"/>
          <p:cNvSpPr txBox="1"/>
          <p:nvPr/>
        </p:nvSpPr>
        <p:spPr>
          <a:xfrm>
            <a:off x="397306" y="2440215"/>
            <a:ext cx="2515598" cy="227815"/>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4.	Malware evades AV, runs in memory.</a:t>
            </a:r>
          </a:p>
        </p:txBody>
      </p:sp>
      <p:sp>
        <p:nvSpPr>
          <p:cNvPr id="73" name="TextBox 72"/>
          <p:cNvSpPr txBox="1"/>
          <p:nvPr/>
        </p:nvSpPr>
        <p:spPr>
          <a:xfrm>
            <a:off x="397308" y="3171770"/>
            <a:ext cx="2688421" cy="504108"/>
          </a:xfrm>
          <a:prstGeom prst="rect">
            <a:avLst/>
          </a:prstGeom>
          <a:noFill/>
        </p:spPr>
        <p:txBody>
          <a:bodyPr wrap="square" lIns="82292" tIns="41146" rIns="82292" bIns="41146" rtlCol="0">
            <a:spAutoFit/>
          </a:bodyPr>
          <a:lstStyle/>
          <a:p>
            <a:pPr>
              <a:lnSpc>
                <a:spcPct val="95000"/>
              </a:lnSpc>
              <a:spcAft>
                <a:spcPts val="450"/>
              </a:spcAft>
            </a:pPr>
            <a:r>
              <a:rPr lang="fr-FR" sz="1440" b="1" dirty="0">
                <a:solidFill>
                  <a:schemeClr val="tx2"/>
                </a:solidFill>
              </a:rPr>
              <a:t>Traps Exploit </a:t>
            </a:r>
            <a:r>
              <a:rPr lang="en-US" sz="1440" b="1" dirty="0">
                <a:solidFill>
                  <a:schemeClr val="tx2"/>
                </a:solidFill>
              </a:rPr>
              <a:t>Prevention</a:t>
            </a:r>
            <a:r>
              <a:rPr lang="fr-FR" sz="1440" b="1" dirty="0">
                <a:solidFill>
                  <a:schemeClr val="tx2"/>
                </a:solidFill>
              </a:rPr>
              <a:t> </a:t>
            </a:r>
            <a:r>
              <a:rPr lang="fr-FR" sz="1440" b="1" dirty="0">
                <a:solidFill>
                  <a:schemeClr val="tx2"/>
                </a:solidFill>
              </a:rPr>
              <a:t>Modules (</a:t>
            </a:r>
            <a:r>
              <a:rPr lang="fr-FR" sz="1440" b="1" dirty="0">
                <a:solidFill>
                  <a:schemeClr val="tx2"/>
                </a:solidFill>
              </a:rPr>
              <a:t>EPM)</a:t>
            </a:r>
            <a:endParaRPr lang="en-US" sz="990" dirty="0"/>
          </a:p>
        </p:txBody>
      </p:sp>
      <p:sp>
        <p:nvSpPr>
          <p:cNvPr id="74" name="TextBox 73"/>
          <p:cNvSpPr txBox="1"/>
          <p:nvPr/>
        </p:nvSpPr>
        <p:spPr>
          <a:xfrm>
            <a:off x="397306" y="3645964"/>
            <a:ext cx="2515598" cy="372534"/>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1.	Exploit </a:t>
            </a:r>
            <a:r>
              <a:rPr lang="en-US" sz="990" dirty="0"/>
              <a:t>attempt </a:t>
            </a:r>
            <a:r>
              <a:rPr lang="en-US" sz="990" dirty="0"/>
              <a:t>blocked. Traps requires no prior knowledge of the vulnerability.</a:t>
            </a:r>
          </a:p>
        </p:txBody>
      </p:sp>
      <p:sp>
        <p:nvSpPr>
          <p:cNvPr id="77" name="TextBox 76"/>
          <p:cNvSpPr txBox="1"/>
          <p:nvPr/>
        </p:nvSpPr>
        <p:spPr>
          <a:xfrm>
            <a:off x="397306" y="4048079"/>
            <a:ext cx="2651866" cy="517253"/>
          </a:xfrm>
          <a:prstGeom prst="rect">
            <a:avLst/>
          </a:prstGeom>
          <a:noFill/>
        </p:spPr>
        <p:txBody>
          <a:bodyPr wrap="square" lIns="82292" tIns="41146" rIns="82292" bIns="41146" rtlCol="0">
            <a:spAutoFit/>
          </a:bodyPr>
          <a:lstStyle/>
          <a:p>
            <a:pPr marL="158592" indent="-158592">
              <a:lnSpc>
                <a:spcPct val="95000"/>
              </a:lnSpc>
              <a:spcAft>
                <a:spcPts val="450"/>
              </a:spcAft>
            </a:pPr>
            <a:r>
              <a:rPr lang="en-US" sz="990" dirty="0"/>
              <a:t>2.	If </a:t>
            </a:r>
            <a:r>
              <a:rPr lang="en-US" sz="990" dirty="0"/>
              <a:t>you turn off EPM #1, the first technique will succeed but the next one will be blocked</a:t>
            </a:r>
            <a:r>
              <a:rPr lang="en-US" sz="990" dirty="0"/>
              <a:t>, still preventing </a:t>
            </a:r>
            <a:r>
              <a:rPr lang="en-US" sz="990" dirty="0"/>
              <a:t>malicious activity. </a:t>
            </a:r>
            <a:endParaRPr lang="en-US" sz="990" dirty="0"/>
          </a:p>
        </p:txBody>
      </p:sp>
    </p:spTree>
    <p:extLst>
      <p:ext uri="{BB962C8B-B14F-4D97-AF65-F5344CB8AC3E}">
        <p14:creationId xmlns:p14="http://schemas.microsoft.com/office/powerpoint/2010/main" val="6450148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0" grpId="0" animBg="1"/>
      <p:bldP spid="45" grpId="0"/>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19692522">
            <a:off x="-8871" y="2996866"/>
            <a:ext cx="6881792" cy="454446"/>
          </a:xfrm>
          <a:prstGeom prst="right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 name="Title 1"/>
          <p:cNvSpPr>
            <a:spLocks noGrp="1"/>
          </p:cNvSpPr>
          <p:nvPr>
            <p:ph type="title"/>
          </p:nvPr>
        </p:nvSpPr>
        <p:spPr/>
        <p:txBody>
          <a:bodyPr>
            <a:normAutofit fontScale="90000"/>
          </a:bodyPr>
          <a:lstStyle/>
          <a:p>
            <a:r>
              <a:rPr lang="en-US" dirty="0" smtClean="0"/>
              <a:t>SAFELY ENABLE APPLICATIONS</a:t>
            </a:r>
            <a:endParaRPr lang="en-US" dirty="0"/>
          </a:p>
        </p:txBody>
      </p:sp>
      <p:grpSp>
        <p:nvGrpSpPr>
          <p:cNvPr id="117" name="Group 116"/>
          <p:cNvGrpSpPr/>
          <p:nvPr/>
        </p:nvGrpSpPr>
        <p:grpSpPr>
          <a:xfrm>
            <a:off x="0" y="1339777"/>
            <a:ext cx="3291840" cy="430541"/>
            <a:chOff x="0" y="1405075"/>
            <a:chExt cx="3574330" cy="478379"/>
          </a:xfrm>
        </p:grpSpPr>
        <p:sp>
          <p:nvSpPr>
            <p:cNvPr id="112" name="Rectangle 111"/>
            <p:cNvSpPr/>
            <p:nvPr/>
          </p:nvSpPr>
          <p:spPr>
            <a:xfrm>
              <a:off x="0" y="1405075"/>
              <a:ext cx="3574330" cy="478379"/>
            </a:xfrm>
            <a:prstGeom prst="rect">
              <a:avLst/>
            </a:prstGeom>
            <a:solidFill>
              <a:srgbClr val="95A7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13" name="TextBox 112"/>
            <p:cNvSpPr txBox="1"/>
            <p:nvPr/>
          </p:nvSpPr>
          <p:spPr>
            <a:xfrm>
              <a:off x="52372" y="1486058"/>
              <a:ext cx="3469587" cy="348813"/>
            </a:xfrm>
            <a:prstGeom prst="rect">
              <a:avLst/>
            </a:prstGeom>
            <a:noFill/>
          </p:spPr>
          <p:txBody>
            <a:bodyPr wrap="square" rtlCol="0">
              <a:spAutoFit/>
            </a:bodyPr>
            <a:lstStyle/>
            <a:p>
              <a:r>
                <a:rPr lang="en-US" sz="1440" b="1" dirty="0">
                  <a:solidFill>
                    <a:srgbClr val="FFFFFF"/>
                  </a:solidFill>
                </a:rPr>
                <a:t>REDUCE</a:t>
              </a:r>
              <a:r>
                <a:rPr lang="en-US" sz="1440" dirty="0">
                  <a:solidFill>
                    <a:srgbClr val="FFFFFF"/>
                  </a:solidFill>
                </a:rPr>
                <a:t> AND </a:t>
              </a:r>
              <a:r>
                <a:rPr lang="en-US" sz="1440" b="1" dirty="0">
                  <a:solidFill>
                    <a:srgbClr val="FFFFFF"/>
                  </a:solidFill>
                </a:rPr>
                <a:t>CONTROL</a:t>
              </a:r>
              <a:r>
                <a:rPr lang="en-US" sz="1440" dirty="0">
                  <a:solidFill>
                    <a:srgbClr val="FFFFFF"/>
                  </a:solidFill>
                </a:rPr>
                <a:t> </a:t>
              </a:r>
              <a:r>
                <a:rPr lang="en-US" sz="1440" b="1" dirty="0">
                  <a:solidFill>
                    <a:srgbClr val="FFFFFF"/>
                  </a:solidFill>
                </a:rPr>
                <a:t>RISK</a:t>
              </a:r>
              <a:endParaRPr lang="en-US" sz="1440" b="1" dirty="0">
                <a:solidFill>
                  <a:srgbClr val="FFFFFF"/>
                </a:solidFill>
              </a:endParaRPr>
            </a:p>
          </p:txBody>
        </p:sp>
      </p:grpSp>
      <p:grpSp>
        <p:nvGrpSpPr>
          <p:cNvPr id="118" name="Group 117"/>
          <p:cNvGrpSpPr/>
          <p:nvPr/>
        </p:nvGrpSpPr>
        <p:grpSpPr>
          <a:xfrm>
            <a:off x="0" y="858498"/>
            <a:ext cx="3291840" cy="430541"/>
            <a:chOff x="0" y="870320"/>
            <a:chExt cx="3574330" cy="478379"/>
          </a:xfrm>
        </p:grpSpPr>
        <p:sp>
          <p:nvSpPr>
            <p:cNvPr id="115" name="Rectangle 114"/>
            <p:cNvSpPr/>
            <p:nvPr/>
          </p:nvSpPr>
          <p:spPr>
            <a:xfrm>
              <a:off x="0" y="870320"/>
              <a:ext cx="3574330" cy="478379"/>
            </a:xfrm>
            <a:prstGeom prst="rect">
              <a:avLst/>
            </a:prstGeom>
            <a:solidFill>
              <a:srgbClr val="95A7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16" name="TextBox 115"/>
            <p:cNvSpPr txBox="1"/>
            <p:nvPr/>
          </p:nvSpPr>
          <p:spPr>
            <a:xfrm>
              <a:off x="52372" y="940232"/>
              <a:ext cx="3334351" cy="348813"/>
            </a:xfrm>
            <a:prstGeom prst="rect">
              <a:avLst/>
            </a:prstGeom>
            <a:noFill/>
          </p:spPr>
          <p:txBody>
            <a:bodyPr wrap="square" rtlCol="0">
              <a:spAutoFit/>
            </a:bodyPr>
            <a:lstStyle/>
            <a:p>
              <a:r>
                <a:rPr lang="en-US" sz="1440" dirty="0">
                  <a:solidFill>
                    <a:srgbClr val="FFFFFF"/>
                  </a:solidFill>
                </a:rPr>
                <a:t>FACILITATE </a:t>
              </a:r>
              <a:r>
                <a:rPr lang="en-US" sz="1440" b="1" dirty="0">
                  <a:solidFill>
                    <a:srgbClr val="FFFFFF"/>
                  </a:solidFill>
                </a:rPr>
                <a:t>ACCESS</a:t>
              </a:r>
              <a:endParaRPr lang="en-US" sz="1440" b="1" dirty="0">
                <a:solidFill>
                  <a:srgbClr val="FFFFFF"/>
                </a:solidFill>
              </a:endParaRPr>
            </a:p>
          </p:txBody>
        </p:sp>
      </p:grpSp>
      <p:grpSp>
        <p:nvGrpSpPr>
          <p:cNvPr id="18" name="Group 17"/>
          <p:cNvGrpSpPr/>
          <p:nvPr/>
        </p:nvGrpSpPr>
        <p:grpSpPr>
          <a:xfrm>
            <a:off x="2177796" y="2101398"/>
            <a:ext cx="5760720" cy="740664"/>
            <a:chOff x="2419773" y="2334887"/>
            <a:chExt cx="6400800" cy="822960"/>
          </a:xfrm>
        </p:grpSpPr>
        <p:grpSp>
          <p:nvGrpSpPr>
            <p:cNvPr id="14" name="Group 13"/>
            <p:cNvGrpSpPr/>
            <p:nvPr/>
          </p:nvGrpSpPr>
          <p:grpSpPr>
            <a:xfrm>
              <a:off x="2419773" y="2334887"/>
              <a:ext cx="6400800" cy="822960"/>
              <a:chOff x="3595176" y="1269387"/>
              <a:chExt cx="2448192" cy="1147591"/>
            </a:xfrm>
          </p:grpSpPr>
          <p:sp>
            <p:nvSpPr>
              <p:cNvPr id="8" name="Rounded Rectangle 7"/>
              <p:cNvSpPr/>
              <p:nvPr/>
            </p:nvSpPr>
            <p:spPr>
              <a:xfrm>
                <a:off x="3595176" y="1269387"/>
                <a:ext cx="2448192" cy="1147591"/>
              </a:xfrm>
              <a:prstGeom prst="roundRect">
                <a:avLst/>
              </a:prstGeom>
              <a:ln>
                <a:noFill/>
              </a:ln>
              <a:effectLst/>
            </p:spPr>
            <p:style>
              <a:lnRef idx="1">
                <a:schemeClr val="accent2"/>
              </a:lnRef>
              <a:fillRef idx="1003">
                <a:schemeClr val="dk2"/>
              </a:fillRef>
              <a:effectRef idx="1">
                <a:schemeClr val="accent2"/>
              </a:effectRef>
              <a:fontRef idx="minor">
                <a:schemeClr val="dk1"/>
              </a:fontRef>
            </p:style>
            <p:txBody>
              <a:bodyPr rot="0" spcFirstLastPara="0" vertOverflow="overflow" horzOverflow="overflow" vert="horz" wrap="square" lIns="82296" tIns="41148" rIns="82296" bIns="41148" numCol="1" spcCol="0" rtlCol="0" fromWordArt="0" anchor="t" anchorCtr="0" forceAA="0" compatLnSpc="1">
                <a:prstTxWarp prst="textNoShape">
                  <a:avLst/>
                </a:prstTxWarp>
                <a:noAutofit/>
              </a:bodyPr>
              <a:lstStyle/>
              <a:p>
                <a:pPr marL="102870" indent="-102870">
                  <a:buFont typeface="Arial"/>
                  <a:buChar char="•"/>
                </a:pPr>
                <a:endParaRPr lang="en-US" sz="1260">
                  <a:solidFill>
                    <a:schemeClr val="bg1"/>
                  </a:solidFill>
                  <a:latin typeface="Arial" pitchFamily="34" charset="0"/>
                  <a:cs typeface="Arial" pitchFamily="34" charset="0"/>
                </a:endParaRPr>
              </a:p>
            </p:txBody>
          </p:sp>
          <p:sp>
            <p:nvSpPr>
              <p:cNvPr id="9" name="TextBox 8"/>
              <p:cNvSpPr txBox="1"/>
              <p:nvPr/>
            </p:nvSpPr>
            <p:spPr>
              <a:xfrm>
                <a:off x="3641079" y="1520016"/>
                <a:ext cx="2356386" cy="529327"/>
              </a:xfrm>
              <a:prstGeom prst="rect">
                <a:avLst/>
              </a:prstGeom>
              <a:noFill/>
            </p:spPr>
            <p:txBody>
              <a:bodyPr wrap="square" rtlCol="0">
                <a:spAutoFit/>
              </a:bodyPr>
              <a:lstStyle/>
              <a:p>
                <a:pPr algn="ctr"/>
                <a:r>
                  <a:rPr lang="en-US" sz="1620" dirty="0">
                    <a:solidFill>
                      <a:srgbClr val="FFFFFF"/>
                    </a:solidFill>
                  </a:rPr>
                  <a:t>Remove threats from wanted traffic</a:t>
                </a:r>
                <a:endParaRPr lang="en-US" sz="1620" dirty="0">
                  <a:solidFill>
                    <a:srgbClr val="FFFFFF"/>
                  </a:solidFill>
                </a:endParaRPr>
              </a:p>
            </p:txBody>
          </p:sp>
        </p:grpSp>
        <p:pic>
          <p:nvPicPr>
            <p:cNvPr id="71" name="Picture 7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gray">
            <a:xfrm>
              <a:off x="2813213" y="2482920"/>
              <a:ext cx="552503" cy="467067"/>
            </a:xfrm>
            <a:prstGeom prst="rect">
              <a:avLst/>
            </a:prstGeom>
          </p:spPr>
        </p:pic>
        <p:pic>
          <p:nvPicPr>
            <p:cNvPr id="72" name="Picture 7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gray">
            <a:xfrm>
              <a:off x="7821293" y="2467512"/>
              <a:ext cx="554659" cy="497882"/>
            </a:xfrm>
            <a:prstGeom prst="rect">
              <a:avLst/>
            </a:prstGeom>
          </p:spPr>
        </p:pic>
      </p:grpSp>
      <p:grpSp>
        <p:nvGrpSpPr>
          <p:cNvPr id="19" name="Group 18"/>
          <p:cNvGrpSpPr/>
          <p:nvPr/>
        </p:nvGrpSpPr>
        <p:grpSpPr>
          <a:xfrm>
            <a:off x="2479130" y="2184871"/>
            <a:ext cx="5114751" cy="572435"/>
            <a:chOff x="2754581" y="2427624"/>
            <a:chExt cx="5683057" cy="636039"/>
          </a:xfrm>
        </p:grpSpPr>
        <p:sp>
          <p:nvSpPr>
            <p:cNvPr id="73" name="&quot;No&quot; Symbol 72"/>
            <p:cNvSpPr>
              <a:spLocks noChangeAspect="1"/>
            </p:cNvSpPr>
            <p:nvPr/>
          </p:nvSpPr>
          <p:spPr bwMode="gray">
            <a:xfrm>
              <a:off x="2754581" y="2427624"/>
              <a:ext cx="677443" cy="636039"/>
            </a:xfrm>
            <a:prstGeom prst="noSmoking">
              <a:avLst>
                <a:gd name="adj" fmla="val 15100"/>
              </a:avLst>
            </a:prstGeom>
            <a:solidFill>
              <a:schemeClr val="bg1"/>
            </a:solidFill>
            <a:ln>
              <a:noFill/>
            </a:ln>
          </p:spPr>
          <p:txBody>
            <a:bodyPr vert="horz" wrap="square" lIns="82296" tIns="41148" rIns="82296" bIns="41148" numCol="1" anchor="t" anchorCtr="0" compatLnSpc="1">
              <a:prstTxWarp prst="textNoShape">
                <a:avLst/>
              </a:prstTxWarp>
            </a:bodyPr>
            <a:lstStyle/>
            <a:p>
              <a:endParaRPr lang="en-US" sz="1620" dirty="0" err="1"/>
            </a:p>
          </p:txBody>
        </p:sp>
        <p:sp>
          <p:nvSpPr>
            <p:cNvPr id="74" name="&quot;No&quot; Symbol 73"/>
            <p:cNvSpPr>
              <a:spLocks noChangeAspect="1"/>
            </p:cNvSpPr>
            <p:nvPr/>
          </p:nvSpPr>
          <p:spPr bwMode="gray">
            <a:xfrm>
              <a:off x="7760195" y="2427624"/>
              <a:ext cx="677443" cy="636039"/>
            </a:xfrm>
            <a:prstGeom prst="noSmoking">
              <a:avLst>
                <a:gd name="adj" fmla="val 15100"/>
              </a:avLst>
            </a:prstGeom>
            <a:solidFill>
              <a:schemeClr val="bg1"/>
            </a:solidFill>
            <a:ln>
              <a:noFill/>
            </a:ln>
          </p:spPr>
          <p:txBody>
            <a:bodyPr vert="horz" wrap="square" lIns="82296" tIns="41148" rIns="82296" bIns="41148" numCol="1" anchor="t" anchorCtr="0" compatLnSpc="1">
              <a:prstTxWarp prst="textNoShape">
                <a:avLst/>
              </a:prstTxWarp>
            </a:bodyPr>
            <a:lstStyle/>
            <a:p>
              <a:endParaRPr lang="en-US" sz="1620" dirty="0" err="1"/>
            </a:p>
          </p:txBody>
        </p:sp>
      </p:grpSp>
      <p:grpSp>
        <p:nvGrpSpPr>
          <p:cNvPr id="75" name="Group 74"/>
          <p:cNvGrpSpPr>
            <a:grpSpLocks noChangeAspect="1"/>
          </p:cNvGrpSpPr>
          <p:nvPr/>
        </p:nvGrpSpPr>
        <p:grpSpPr>
          <a:xfrm>
            <a:off x="6401883" y="459068"/>
            <a:ext cx="1242670" cy="1242670"/>
            <a:chOff x="5629864" y="244819"/>
            <a:chExt cx="1299151" cy="1299151"/>
          </a:xfrm>
        </p:grpSpPr>
        <p:sp>
          <p:nvSpPr>
            <p:cNvPr id="76" name="Oval 75"/>
            <p:cNvSpPr>
              <a:spLocks noChangeAspect="1"/>
            </p:cNvSpPr>
            <p:nvPr/>
          </p:nvSpPr>
          <p:spPr bwMode="gray">
            <a:xfrm>
              <a:off x="5629864" y="244819"/>
              <a:ext cx="1299151" cy="1299151"/>
            </a:xfrm>
            <a:prstGeom prst="ellipse">
              <a:avLst/>
            </a:prstGeom>
            <a:ln w="28575">
              <a:solidFill>
                <a:schemeClr val="bg1"/>
              </a:solidFill>
            </a:ln>
            <a:effectLst>
              <a:outerShdw blurRad="25400" dist="12700" algn="l" rotWithShape="0">
                <a:prstClr val="black">
                  <a:alpha val="40000"/>
                </a:prstClr>
              </a:outerShdw>
            </a:effectLst>
          </p:spPr>
          <p:style>
            <a:lnRef idx="1">
              <a:schemeClr val="accent1"/>
            </a:lnRef>
            <a:fillRef idx="1003">
              <a:schemeClr val="lt2"/>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440" dirty="0" err="1">
                <a:latin typeface="Arial" pitchFamily="34" charset="0"/>
                <a:cs typeface="Arial" pitchFamily="34" charset="0"/>
              </a:endParaRPr>
            </a:p>
          </p:txBody>
        </p:sp>
        <p:grpSp>
          <p:nvGrpSpPr>
            <p:cNvPr id="77" name="Group 76"/>
            <p:cNvGrpSpPr>
              <a:grpSpLocks noChangeAspect="1"/>
            </p:cNvGrpSpPr>
            <p:nvPr/>
          </p:nvGrpSpPr>
          <p:grpSpPr bwMode="gray">
            <a:xfrm>
              <a:off x="5708665" y="596746"/>
              <a:ext cx="476089" cy="465129"/>
              <a:chOff x="8550275" y="1039813"/>
              <a:chExt cx="4378325" cy="3829050"/>
            </a:xfrm>
            <a:solidFill>
              <a:srgbClr val="3E6E8A"/>
            </a:solidFill>
          </p:grpSpPr>
          <p:sp>
            <p:nvSpPr>
              <p:cNvPr id="139" name="Freeform 21"/>
              <p:cNvSpPr>
                <a:spLocks noEditPoints="1"/>
              </p:cNvSpPr>
              <p:nvPr/>
            </p:nvSpPr>
            <p:spPr bwMode="gray">
              <a:xfrm>
                <a:off x="9617075" y="1039813"/>
                <a:ext cx="1130300" cy="3829050"/>
              </a:xfrm>
              <a:custGeom>
                <a:avLst/>
                <a:gdLst>
                  <a:gd name="T0" fmla="*/ 0 w 712"/>
                  <a:gd name="T1" fmla="*/ 2412 h 2412"/>
                  <a:gd name="T2" fmla="*/ 248 w 712"/>
                  <a:gd name="T3" fmla="*/ 1870 h 2412"/>
                  <a:gd name="T4" fmla="*/ 414 w 712"/>
                  <a:gd name="T5" fmla="*/ 2412 h 2412"/>
                  <a:gd name="T6" fmla="*/ 712 w 712"/>
                  <a:gd name="T7" fmla="*/ 0 h 2412"/>
                  <a:gd name="T8" fmla="*/ 178 w 712"/>
                  <a:gd name="T9" fmla="*/ 1404 h 2412"/>
                  <a:gd name="T10" fmla="*/ 112 w 712"/>
                  <a:gd name="T11" fmla="*/ 1284 h 2412"/>
                  <a:gd name="T12" fmla="*/ 178 w 712"/>
                  <a:gd name="T13" fmla="*/ 1404 h 2412"/>
                  <a:gd name="T14" fmla="*/ 120 w 712"/>
                  <a:gd name="T15" fmla="*/ 1120 h 2412"/>
                  <a:gd name="T16" fmla="*/ 196 w 712"/>
                  <a:gd name="T17" fmla="*/ 952 h 2412"/>
                  <a:gd name="T18" fmla="*/ 204 w 712"/>
                  <a:gd name="T19" fmla="*/ 792 h 2412"/>
                  <a:gd name="T20" fmla="*/ 140 w 712"/>
                  <a:gd name="T21" fmla="*/ 698 h 2412"/>
                  <a:gd name="T22" fmla="*/ 204 w 712"/>
                  <a:gd name="T23" fmla="*/ 792 h 2412"/>
                  <a:gd name="T24" fmla="*/ 148 w 712"/>
                  <a:gd name="T25" fmla="*/ 548 h 2412"/>
                  <a:gd name="T26" fmla="*/ 222 w 712"/>
                  <a:gd name="T27" fmla="*/ 382 h 2412"/>
                  <a:gd name="T28" fmla="*/ 400 w 712"/>
                  <a:gd name="T29" fmla="*/ 1338 h 2412"/>
                  <a:gd name="T30" fmla="*/ 318 w 712"/>
                  <a:gd name="T31" fmla="*/ 1214 h 2412"/>
                  <a:gd name="T32" fmla="*/ 400 w 712"/>
                  <a:gd name="T33" fmla="*/ 1338 h 2412"/>
                  <a:gd name="T34" fmla="*/ 324 w 712"/>
                  <a:gd name="T35" fmla="*/ 1040 h 2412"/>
                  <a:gd name="T36" fmla="*/ 412 w 712"/>
                  <a:gd name="T37" fmla="*/ 860 h 2412"/>
                  <a:gd name="T38" fmla="*/ 416 w 712"/>
                  <a:gd name="T39" fmla="*/ 692 h 2412"/>
                  <a:gd name="T40" fmla="*/ 338 w 712"/>
                  <a:gd name="T41" fmla="*/ 594 h 2412"/>
                  <a:gd name="T42" fmla="*/ 416 w 712"/>
                  <a:gd name="T43" fmla="*/ 692 h 2412"/>
                  <a:gd name="T44" fmla="*/ 342 w 712"/>
                  <a:gd name="T45" fmla="*/ 436 h 2412"/>
                  <a:gd name="T46" fmla="*/ 426 w 712"/>
                  <a:gd name="T47" fmla="*/ 260 h 2412"/>
                  <a:gd name="T48" fmla="*/ 648 w 712"/>
                  <a:gd name="T49" fmla="*/ 1264 h 2412"/>
                  <a:gd name="T50" fmla="*/ 556 w 712"/>
                  <a:gd name="T51" fmla="*/ 1134 h 2412"/>
                  <a:gd name="T52" fmla="*/ 648 w 712"/>
                  <a:gd name="T53" fmla="*/ 1264 h 2412"/>
                  <a:gd name="T54" fmla="*/ 558 w 712"/>
                  <a:gd name="T55" fmla="*/ 948 h 2412"/>
                  <a:gd name="T56" fmla="*/ 652 w 712"/>
                  <a:gd name="T57" fmla="*/ 756 h 2412"/>
                  <a:gd name="T58" fmla="*/ 652 w 712"/>
                  <a:gd name="T59" fmla="*/ 576 h 2412"/>
                  <a:gd name="T60" fmla="*/ 564 w 712"/>
                  <a:gd name="T61" fmla="*/ 478 h 2412"/>
                  <a:gd name="T62" fmla="*/ 652 w 712"/>
                  <a:gd name="T63" fmla="*/ 576 h 2412"/>
                  <a:gd name="T64" fmla="*/ 566 w 712"/>
                  <a:gd name="T65" fmla="*/ 312 h 2412"/>
                  <a:gd name="T66" fmla="*/ 654 w 712"/>
                  <a:gd name="T67" fmla="*/ 122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2" h="2412">
                    <a:moveTo>
                      <a:pt x="118" y="372"/>
                    </a:moveTo>
                    <a:lnTo>
                      <a:pt x="0" y="2412"/>
                    </a:lnTo>
                    <a:lnTo>
                      <a:pt x="218" y="2412"/>
                    </a:lnTo>
                    <a:lnTo>
                      <a:pt x="248" y="1870"/>
                    </a:lnTo>
                    <a:lnTo>
                      <a:pt x="438" y="1842"/>
                    </a:lnTo>
                    <a:lnTo>
                      <a:pt x="414" y="2412"/>
                    </a:lnTo>
                    <a:lnTo>
                      <a:pt x="712" y="2412"/>
                    </a:lnTo>
                    <a:lnTo>
                      <a:pt x="712" y="0"/>
                    </a:lnTo>
                    <a:lnTo>
                      <a:pt x="118" y="372"/>
                    </a:lnTo>
                    <a:close/>
                    <a:moveTo>
                      <a:pt x="178" y="1404"/>
                    </a:moveTo>
                    <a:lnTo>
                      <a:pt x="104" y="1428"/>
                    </a:lnTo>
                    <a:lnTo>
                      <a:pt x="112" y="1284"/>
                    </a:lnTo>
                    <a:lnTo>
                      <a:pt x="184" y="1260"/>
                    </a:lnTo>
                    <a:lnTo>
                      <a:pt x="178" y="1404"/>
                    </a:lnTo>
                    <a:close/>
                    <a:moveTo>
                      <a:pt x="192" y="1090"/>
                    </a:moveTo>
                    <a:lnTo>
                      <a:pt x="120" y="1120"/>
                    </a:lnTo>
                    <a:lnTo>
                      <a:pt x="126" y="984"/>
                    </a:lnTo>
                    <a:lnTo>
                      <a:pt x="196" y="952"/>
                    </a:lnTo>
                    <a:lnTo>
                      <a:pt x="192" y="1090"/>
                    </a:lnTo>
                    <a:close/>
                    <a:moveTo>
                      <a:pt x="204" y="792"/>
                    </a:moveTo>
                    <a:lnTo>
                      <a:pt x="134" y="826"/>
                    </a:lnTo>
                    <a:lnTo>
                      <a:pt x="140" y="698"/>
                    </a:lnTo>
                    <a:lnTo>
                      <a:pt x="210" y="660"/>
                    </a:lnTo>
                    <a:lnTo>
                      <a:pt x="204" y="792"/>
                    </a:lnTo>
                    <a:close/>
                    <a:moveTo>
                      <a:pt x="216" y="508"/>
                    </a:moveTo>
                    <a:lnTo>
                      <a:pt x="148" y="548"/>
                    </a:lnTo>
                    <a:lnTo>
                      <a:pt x="154" y="424"/>
                    </a:lnTo>
                    <a:lnTo>
                      <a:pt x="222" y="382"/>
                    </a:lnTo>
                    <a:lnTo>
                      <a:pt x="216" y="508"/>
                    </a:lnTo>
                    <a:close/>
                    <a:moveTo>
                      <a:pt x="400" y="1338"/>
                    </a:moveTo>
                    <a:lnTo>
                      <a:pt x="314" y="1364"/>
                    </a:lnTo>
                    <a:lnTo>
                      <a:pt x="318" y="1214"/>
                    </a:lnTo>
                    <a:lnTo>
                      <a:pt x="404" y="1184"/>
                    </a:lnTo>
                    <a:lnTo>
                      <a:pt x="400" y="1338"/>
                    </a:lnTo>
                    <a:close/>
                    <a:moveTo>
                      <a:pt x="408" y="1006"/>
                    </a:moveTo>
                    <a:lnTo>
                      <a:pt x="324" y="1040"/>
                    </a:lnTo>
                    <a:lnTo>
                      <a:pt x="328" y="896"/>
                    </a:lnTo>
                    <a:lnTo>
                      <a:pt x="412" y="860"/>
                    </a:lnTo>
                    <a:lnTo>
                      <a:pt x="408" y="1006"/>
                    </a:lnTo>
                    <a:close/>
                    <a:moveTo>
                      <a:pt x="416" y="692"/>
                    </a:moveTo>
                    <a:lnTo>
                      <a:pt x="334" y="730"/>
                    </a:lnTo>
                    <a:lnTo>
                      <a:pt x="338" y="594"/>
                    </a:lnTo>
                    <a:lnTo>
                      <a:pt x="420" y="552"/>
                    </a:lnTo>
                    <a:lnTo>
                      <a:pt x="416" y="692"/>
                    </a:lnTo>
                    <a:close/>
                    <a:moveTo>
                      <a:pt x="424" y="392"/>
                    </a:moveTo>
                    <a:lnTo>
                      <a:pt x="342" y="436"/>
                    </a:lnTo>
                    <a:lnTo>
                      <a:pt x="346" y="308"/>
                    </a:lnTo>
                    <a:lnTo>
                      <a:pt x="426" y="260"/>
                    </a:lnTo>
                    <a:lnTo>
                      <a:pt x="424" y="392"/>
                    </a:lnTo>
                    <a:close/>
                    <a:moveTo>
                      <a:pt x="648" y="1264"/>
                    </a:moveTo>
                    <a:lnTo>
                      <a:pt x="554" y="1294"/>
                    </a:lnTo>
                    <a:lnTo>
                      <a:pt x="556" y="1134"/>
                    </a:lnTo>
                    <a:lnTo>
                      <a:pt x="650" y="1100"/>
                    </a:lnTo>
                    <a:lnTo>
                      <a:pt x="648" y="1264"/>
                    </a:lnTo>
                    <a:close/>
                    <a:moveTo>
                      <a:pt x="650" y="910"/>
                    </a:moveTo>
                    <a:lnTo>
                      <a:pt x="558" y="948"/>
                    </a:lnTo>
                    <a:lnTo>
                      <a:pt x="560" y="796"/>
                    </a:lnTo>
                    <a:lnTo>
                      <a:pt x="652" y="756"/>
                    </a:lnTo>
                    <a:lnTo>
                      <a:pt x="650" y="910"/>
                    </a:lnTo>
                    <a:close/>
                    <a:moveTo>
                      <a:pt x="652" y="576"/>
                    </a:moveTo>
                    <a:lnTo>
                      <a:pt x="562" y="622"/>
                    </a:lnTo>
                    <a:lnTo>
                      <a:pt x="564" y="478"/>
                    </a:lnTo>
                    <a:lnTo>
                      <a:pt x="652" y="430"/>
                    </a:lnTo>
                    <a:lnTo>
                      <a:pt x="652" y="576"/>
                    </a:lnTo>
                    <a:close/>
                    <a:moveTo>
                      <a:pt x="654" y="262"/>
                    </a:moveTo>
                    <a:lnTo>
                      <a:pt x="566" y="312"/>
                    </a:lnTo>
                    <a:lnTo>
                      <a:pt x="568" y="176"/>
                    </a:lnTo>
                    <a:lnTo>
                      <a:pt x="654" y="122"/>
                    </a:lnTo>
                    <a:lnTo>
                      <a:pt x="654" y="262"/>
                    </a:lnTo>
                    <a:close/>
                  </a:path>
                </a:pathLst>
              </a:custGeom>
              <a:grpFill/>
              <a:ln>
                <a:noFill/>
              </a:ln>
              <a:extLst/>
            </p:spPr>
            <p:txBody>
              <a:bodyPr vert="horz" wrap="square" lIns="82296" tIns="41148" rIns="82296" bIns="41148" numCol="1" anchor="t" anchorCtr="0" compatLnSpc="1">
                <a:prstTxWarp prst="textNoShape">
                  <a:avLst/>
                </a:prstTxWarp>
              </a:bodyPr>
              <a:lstStyle/>
              <a:p>
                <a:endParaRPr lang="en-US" sz="1620">
                  <a:solidFill>
                    <a:srgbClr val="000000"/>
                  </a:solidFill>
                </a:endParaRPr>
              </a:p>
            </p:txBody>
          </p:sp>
          <p:sp>
            <p:nvSpPr>
              <p:cNvPr id="140" name="Freeform 22"/>
              <p:cNvSpPr>
                <a:spLocks noEditPoints="1"/>
              </p:cNvSpPr>
              <p:nvPr/>
            </p:nvSpPr>
            <p:spPr bwMode="gray">
              <a:xfrm>
                <a:off x="10756900" y="1039813"/>
                <a:ext cx="1108075" cy="3829050"/>
              </a:xfrm>
              <a:custGeom>
                <a:avLst/>
                <a:gdLst>
                  <a:gd name="T0" fmla="*/ 0 w 698"/>
                  <a:gd name="T1" fmla="*/ 2412 h 2412"/>
                  <a:gd name="T2" fmla="*/ 556 w 698"/>
                  <a:gd name="T3" fmla="*/ 290 h 2412"/>
                  <a:gd name="T4" fmla="*/ 156 w 698"/>
                  <a:gd name="T5" fmla="*/ 1618 h 2412"/>
                  <a:gd name="T6" fmla="*/ 54 w 698"/>
                  <a:gd name="T7" fmla="*/ 1424 h 2412"/>
                  <a:gd name="T8" fmla="*/ 156 w 698"/>
                  <a:gd name="T9" fmla="*/ 1618 h 2412"/>
                  <a:gd name="T10" fmla="*/ 52 w 698"/>
                  <a:gd name="T11" fmla="*/ 1220 h 2412"/>
                  <a:gd name="T12" fmla="*/ 146 w 698"/>
                  <a:gd name="T13" fmla="*/ 1084 h 2412"/>
                  <a:gd name="T14" fmla="*/ 144 w 698"/>
                  <a:gd name="T15" fmla="*/ 900 h 2412"/>
                  <a:gd name="T16" fmla="*/ 50 w 698"/>
                  <a:gd name="T17" fmla="*/ 718 h 2412"/>
                  <a:gd name="T18" fmla="*/ 144 w 698"/>
                  <a:gd name="T19" fmla="*/ 900 h 2412"/>
                  <a:gd name="T20" fmla="*/ 48 w 698"/>
                  <a:gd name="T21" fmla="*/ 544 h 2412"/>
                  <a:gd name="T22" fmla="*/ 136 w 698"/>
                  <a:gd name="T23" fmla="*/ 440 h 2412"/>
                  <a:gd name="T24" fmla="*/ 134 w 698"/>
                  <a:gd name="T25" fmla="*/ 280 h 2412"/>
                  <a:gd name="T26" fmla="*/ 46 w 698"/>
                  <a:gd name="T27" fmla="*/ 110 h 2412"/>
                  <a:gd name="T28" fmla="*/ 134 w 698"/>
                  <a:gd name="T29" fmla="*/ 280 h 2412"/>
                  <a:gd name="T30" fmla="*/ 306 w 698"/>
                  <a:gd name="T31" fmla="*/ 1644 h 2412"/>
                  <a:gd name="T32" fmla="*/ 386 w 698"/>
                  <a:gd name="T33" fmla="*/ 1494 h 2412"/>
                  <a:gd name="T34" fmla="*/ 378 w 698"/>
                  <a:gd name="T35" fmla="*/ 1304 h 2412"/>
                  <a:gd name="T36" fmla="*/ 288 w 698"/>
                  <a:gd name="T37" fmla="*/ 1126 h 2412"/>
                  <a:gd name="T38" fmla="*/ 378 w 698"/>
                  <a:gd name="T39" fmla="*/ 1304 h 2412"/>
                  <a:gd name="T40" fmla="*/ 282 w 698"/>
                  <a:gd name="T41" fmla="*/ 946 h 2412"/>
                  <a:gd name="T42" fmla="*/ 358 w 698"/>
                  <a:gd name="T43" fmla="*/ 830 h 2412"/>
                  <a:gd name="T44" fmla="*/ 352 w 698"/>
                  <a:gd name="T45" fmla="*/ 666 h 2412"/>
                  <a:gd name="T46" fmla="*/ 268 w 698"/>
                  <a:gd name="T47" fmla="*/ 498 h 2412"/>
                  <a:gd name="T48" fmla="*/ 352 w 698"/>
                  <a:gd name="T49" fmla="*/ 666 h 2412"/>
                  <a:gd name="T50" fmla="*/ 264 w 698"/>
                  <a:gd name="T51" fmla="*/ 342 h 2412"/>
                  <a:gd name="T52" fmla="*/ 336 w 698"/>
                  <a:gd name="T53" fmla="*/ 252 h 2412"/>
                  <a:gd name="T54" fmla="*/ 606 w 698"/>
                  <a:gd name="T55" fmla="*/ 1698 h 2412"/>
                  <a:gd name="T56" fmla="*/ 520 w 698"/>
                  <a:gd name="T57" fmla="*/ 1522 h 2412"/>
                  <a:gd name="T58" fmla="*/ 606 w 698"/>
                  <a:gd name="T59" fmla="*/ 1698 h 2412"/>
                  <a:gd name="T60" fmla="*/ 510 w 698"/>
                  <a:gd name="T61" fmla="*/ 1338 h 2412"/>
                  <a:gd name="T62" fmla="*/ 576 w 698"/>
                  <a:gd name="T63" fmla="*/ 1210 h 2412"/>
                  <a:gd name="T64" fmla="*/ 566 w 698"/>
                  <a:gd name="T65" fmla="*/ 1042 h 2412"/>
                  <a:gd name="T66" fmla="*/ 484 w 698"/>
                  <a:gd name="T67" fmla="*/ 876 h 2412"/>
                  <a:gd name="T68" fmla="*/ 566 w 698"/>
                  <a:gd name="T69" fmla="*/ 1042 h 2412"/>
                  <a:gd name="T70" fmla="*/ 476 w 698"/>
                  <a:gd name="T71" fmla="*/ 716 h 2412"/>
                  <a:gd name="T72" fmla="*/ 538 w 698"/>
                  <a:gd name="T73" fmla="*/ 616 h 2412"/>
                  <a:gd name="T74" fmla="*/ 530 w 698"/>
                  <a:gd name="T75" fmla="*/ 468 h 2412"/>
                  <a:gd name="T76" fmla="*/ 454 w 698"/>
                  <a:gd name="T77" fmla="*/ 312 h 2412"/>
                  <a:gd name="T78" fmla="*/ 530 w 698"/>
                  <a:gd name="T79" fmla="*/ 468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8" h="2412">
                    <a:moveTo>
                      <a:pt x="0" y="0"/>
                    </a:moveTo>
                    <a:lnTo>
                      <a:pt x="0" y="2412"/>
                    </a:lnTo>
                    <a:lnTo>
                      <a:pt x="698" y="2412"/>
                    </a:lnTo>
                    <a:lnTo>
                      <a:pt x="556" y="290"/>
                    </a:lnTo>
                    <a:lnTo>
                      <a:pt x="0" y="0"/>
                    </a:lnTo>
                    <a:close/>
                    <a:moveTo>
                      <a:pt x="156" y="1618"/>
                    </a:moveTo>
                    <a:lnTo>
                      <a:pt x="54" y="1600"/>
                    </a:lnTo>
                    <a:lnTo>
                      <a:pt x="54" y="1424"/>
                    </a:lnTo>
                    <a:lnTo>
                      <a:pt x="152" y="1444"/>
                    </a:lnTo>
                    <a:lnTo>
                      <a:pt x="156" y="1618"/>
                    </a:lnTo>
                    <a:close/>
                    <a:moveTo>
                      <a:pt x="150" y="1244"/>
                    </a:moveTo>
                    <a:lnTo>
                      <a:pt x="52" y="1220"/>
                    </a:lnTo>
                    <a:lnTo>
                      <a:pt x="52" y="1056"/>
                    </a:lnTo>
                    <a:lnTo>
                      <a:pt x="146" y="1084"/>
                    </a:lnTo>
                    <a:lnTo>
                      <a:pt x="150" y="1244"/>
                    </a:lnTo>
                    <a:close/>
                    <a:moveTo>
                      <a:pt x="144" y="900"/>
                    </a:moveTo>
                    <a:lnTo>
                      <a:pt x="50" y="870"/>
                    </a:lnTo>
                    <a:lnTo>
                      <a:pt x="50" y="718"/>
                    </a:lnTo>
                    <a:lnTo>
                      <a:pt x="142" y="750"/>
                    </a:lnTo>
                    <a:lnTo>
                      <a:pt x="144" y="900"/>
                    </a:lnTo>
                    <a:close/>
                    <a:moveTo>
                      <a:pt x="138" y="578"/>
                    </a:moveTo>
                    <a:lnTo>
                      <a:pt x="48" y="544"/>
                    </a:lnTo>
                    <a:lnTo>
                      <a:pt x="48" y="402"/>
                    </a:lnTo>
                    <a:lnTo>
                      <a:pt x="136" y="440"/>
                    </a:lnTo>
                    <a:lnTo>
                      <a:pt x="138" y="578"/>
                    </a:lnTo>
                    <a:close/>
                    <a:moveTo>
                      <a:pt x="134" y="280"/>
                    </a:moveTo>
                    <a:lnTo>
                      <a:pt x="46" y="240"/>
                    </a:lnTo>
                    <a:lnTo>
                      <a:pt x="46" y="110"/>
                    </a:lnTo>
                    <a:lnTo>
                      <a:pt x="132" y="150"/>
                    </a:lnTo>
                    <a:lnTo>
                      <a:pt x="134" y="280"/>
                    </a:lnTo>
                    <a:close/>
                    <a:moveTo>
                      <a:pt x="392" y="1660"/>
                    </a:moveTo>
                    <a:lnTo>
                      <a:pt x="306" y="1644"/>
                    </a:lnTo>
                    <a:lnTo>
                      <a:pt x="300" y="1476"/>
                    </a:lnTo>
                    <a:lnTo>
                      <a:pt x="386" y="1494"/>
                    </a:lnTo>
                    <a:lnTo>
                      <a:pt x="392" y="1660"/>
                    </a:lnTo>
                    <a:close/>
                    <a:moveTo>
                      <a:pt x="378" y="1304"/>
                    </a:moveTo>
                    <a:lnTo>
                      <a:pt x="294" y="1282"/>
                    </a:lnTo>
                    <a:lnTo>
                      <a:pt x="288" y="1126"/>
                    </a:lnTo>
                    <a:lnTo>
                      <a:pt x="372" y="1150"/>
                    </a:lnTo>
                    <a:lnTo>
                      <a:pt x="378" y="1304"/>
                    </a:lnTo>
                    <a:close/>
                    <a:moveTo>
                      <a:pt x="364" y="974"/>
                    </a:moveTo>
                    <a:lnTo>
                      <a:pt x="282" y="946"/>
                    </a:lnTo>
                    <a:lnTo>
                      <a:pt x="278" y="802"/>
                    </a:lnTo>
                    <a:lnTo>
                      <a:pt x="358" y="830"/>
                    </a:lnTo>
                    <a:lnTo>
                      <a:pt x="364" y="974"/>
                    </a:lnTo>
                    <a:close/>
                    <a:moveTo>
                      <a:pt x="352" y="666"/>
                    </a:moveTo>
                    <a:lnTo>
                      <a:pt x="274" y="634"/>
                    </a:lnTo>
                    <a:lnTo>
                      <a:pt x="268" y="498"/>
                    </a:lnTo>
                    <a:lnTo>
                      <a:pt x="346" y="532"/>
                    </a:lnTo>
                    <a:lnTo>
                      <a:pt x="352" y="666"/>
                    </a:lnTo>
                    <a:close/>
                    <a:moveTo>
                      <a:pt x="340" y="378"/>
                    </a:moveTo>
                    <a:lnTo>
                      <a:pt x="264" y="342"/>
                    </a:lnTo>
                    <a:lnTo>
                      <a:pt x="260" y="216"/>
                    </a:lnTo>
                    <a:lnTo>
                      <a:pt x="336" y="252"/>
                    </a:lnTo>
                    <a:lnTo>
                      <a:pt x="340" y="378"/>
                    </a:lnTo>
                    <a:close/>
                    <a:moveTo>
                      <a:pt x="606" y="1698"/>
                    </a:moveTo>
                    <a:lnTo>
                      <a:pt x="528" y="1684"/>
                    </a:lnTo>
                    <a:lnTo>
                      <a:pt x="520" y="1522"/>
                    </a:lnTo>
                    <a:lnTo>
                      <a:pt x="596" y="1540"/>
                    </a:lnTo>
                    <a:lnTo>
                      <a:pt x="606" y="1698"/>
                    </a:lnTo>
                    <a:close/>
                    <a:moveTo>
                      <a:pt x="586" y="1358"/>
                    </a:moveTo>
                    <a:lnTo>
                      <a:pt x="510" y="1338"/>
                    </a:lnTo>
                    <a:lnTo>
                      <a:pt x="502" y="1188"/>
                    </a:lnTo>
                    <a:lnTo>
                      <a:pt x="576" y="1210"/>
                    </a:lnTo>
                    <a:lnTo>
                      <a:pt x="586" y="1358"/>
                    </a:lnTo>
                    <a:close/>
                    <a:moveTo>
                      <a:pt x="566" y="1042"/>
                    </a:moveTo>
                    <a:lnTo>
                      <a:pt x="492" y="1016"/>
                    </a:lnTo>
                    <a:lnTo>
                      <a:pt x="484" y="876"/>
                    </a:lnTo>
                    <a:lnTo>
                      <a:pt x="556" y="904"/>
                    </a:lnTo>
                    <a:lnTo>
                      <a:pt x="566" y="1042"/>
                    </a:lnTo>
                    <a:close/>
                    <a:moveTo>
                      <a:pt x="546" y="744"/>
                    </a:moveTo>
                    <a:lnTo>
                      <a:pt x="476" y="716"/>
                    </a:lnTo>
                    <a:lnTo>
                      <a:pt x="468" y="586"/>
                    </a:lnTo>
                    <a:lnTo>
                      <a:pt x="538" y="616"/>
                    </a:lnTo>
                    <a:lnTo>
                      <a:pt x="546" y="744"/>
                    </a:lnTo>
                    <a:close/>
                    <a:moveTo>
                      <a:pt x="530" y="468"/>
                    </a:moveTo>
                    <a:lnTo>
                      <a:pt x="460" y="434"/>
                    </a:lnTo>
                    <a:lnTo>
                      <a:pt x="454" y="312"/>
                    </a:lnTo>
                    <a:lnTo>
                      <a:pt x="522" y="346"/>
                    </a:lnTo>
                    <a:lnTo>
                      <a:pt x="530" y="468"/>
                    </a:lnTo>
                    <a:close/>
                  </a:path>
                </a:pathLst>
              </a:custGeom>
              <a:grpFill/>
              <a:ln>
                <a:noFill/>
              </a:ln>
              <a:extLst/>
            </p:spPr>
            <p:txBody>
              <a:bodyPr vert="horz" wrap="square" lIns="82296" tIns="41148" rIns="82296" bIns="41148" numCol="1" anchor="t" anchorCtr="0" compatLnSpc="1">
                <a:prstTxWarp prst="textNoShape">
                  <a:avLst/>
                </a:prstTxWarp>
              </a:bodyPr>
              <a:lstStyle/>
              <a:p>
                <a:endParaRPr lang="en-US" sz="1620">
                  <a:solidFill>
                    <a:srgbClr val="000000"/>
                  </a:solidFill>
                </a:endParaRPr>
              </a:p>
            </p:txBody>
          </p:sp>
          <p:sp>
            <p:nvSpPr>
              <p:cNvPr id="141" name="Freeform 23"/>
              <p:cNvSpPr>
                <a:spLocks noEditPoints="1"/>
              </p:cNvSpPr>
              <p:nvPr/>
            </p:nvSpPr>
            <p:spPr bwMode="gray">
              <a:xfrm>
                <a:off x="11791950" y="2046288"/>
                <a:ext cx="314325" cy="2816225"/>
              </a:xfrm>
              <a:custGeom>
                <a:avLst/>
                <a:gdLst>
                  <a:gd name="T0" fmla="*/ 110 w 198"/>
                  <a:gd name="T1" fmla="*/ 1774 h 1774"/>
                  <a:gd name="T2" fmla="*/ 198 w 198"/>
                  <a:gd name="T3" fmla="*/ 1774 h 1774"/>
                  <a:gd name="T4" fmla="*/ 198 w 198"/>
                  <a:gd name="T5" fmla="*/ 0 h 1774"/>
                  <a:gd name="T6" fmla="*/ 0 w 198"/>
                  <a:gd name="T7" fmla="*/ 126 h 1774"/>
                  <a:gd name="T8" fmla="*/ 110 w 198"/>
                  <a:gd name="T9" fmla="*/ 1774 h 1774"/>
                  <a:gd name="T10" fmla="*/ 94 w 198"/>
                  <a:gd name="T11" fmla="*/ 130 h 1774"/>
                  <a:gd name="T12" fmla="*/ 158 w 198"/>
                  <a:gd name="T13" fmla="*/ 92 h 1774"/>
                  <a:gd name="T14" fmla="*/ 156 w 198"/>
                  <a:gd name="T15" fmla="*/ 194 h 1774"/>
                  <a:gd name="T16" fmla="*/ 92 w 198"/>
                  <a:gd name="T17" fmla="*/ 230 h 1774"/>
                  <a:gd name="T18" fmla="*/ 94 w 198"/>
                  <a:gd name="T19" fmla="*/ 130 h 1774"/>
                  <a:gd name="T20" fmla="*/ 90 w 198"/>
                  <a:gd name="T21" fmla="*/ 352 h 1774"/>
                  <a:gd name="T22" fmla="*/ 156 w 198"/>
                  <a:gd name="T23" fmla="*/ 318 h 1774"/>
                  <a:gd name="T24" fmla="*/ 156 w 198"/>
                  <a:gd name="T25" fmla="*/ 426 h 1774"/>
                  <a:gd name="T26" fmla="*/ 90 w 198"/>
                  <a:gd name="T27" fmla="*/ 458 h 1774"/>
                  <a:gd name="T28" fmla="*/ 90 w 198"/>
                  <a:gd name="T29" fmla="*/ 352 h 1774"/>
                  <a:gd name="T30" fmla="*/ 88 w 198"/>
                  <a:gd name="T31" fmla="*/ 586 h 1774"/>
                  <a:gd name="T32" fmla="*/ 154 w 198"/>
                  <a:gd name="T33" fmla="*/ 556 h 1774"/>
                  <a:gd name="T34" fmla="*/ 154 w 198"/>
                  <a:gd name="T35" fmla="*/ 670 h 1774"/>
                  <a:gd name="T36" fmla="*/ 86 w 198"/>
                  <a:gd name="T37" fmla="*/ 698 h 1774"/>
                  <a:gd name="T38" fmla="*/ 88 w 198"/>
                  <a:gd name="T39" fmla="*/ 586 h 1774"/>
                  <a:gd name="T40" fmla="*/ 154 w 198"/>
                  <a:gd name="T41" fmla="*/ 810 h 1774"/>
                  <a:gd name="T42" fmla="*/ 154 w 198"/>
                  <a:gd name="T43" fmla="*/ 930 h 1774"/>
                  <a:gd name="T44" fmla="*/ 84 w 198"/>
                  <a:gd name="T45" fmla="*/ 952 h 1774"/>
                  <a:gd name="T46" fmla="*/ 84 w 198"/>
                  <a:gd name="T47" fmla="*/ 834 h 1774"/>
                  <a:gd name="T48" fmla="*/ 154 w 198"/>
                  <a:gd name="T49" fmla="*/ 81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774">
                    <a:moveTo>
                      <a:pt x="110" y="1774"/>
                    </a:moveTo>
                    <a:lnTo>
                      <a:pt x="198" y="1774"/>
                    </a:lnTo>
                    <a:lnTo>
                      <a:pt x="198" y="0"/>
                    </a:lnTo>
                    <a:lnTo>
                      <a:pt x="0" y="126"/>
                    </a:lnTo>
                    <a:lnTo>
                      <a:pt x="110" y="1774"/>
                    </a:lnTo>
                    <a:close/>
                    <a:moveTo>
                      <a:pt x="94" y="130"/>
                    </a:moveTo>
                    <a:lnTo>
                      <a:pt x="158" y="92"/>
                    </a:lnTo>
                    <a:lnTo>
                      <a:pt x="156" y="194"/>
                    </a:lnTo>
                    <a:lnTo>
                      <a:pt x="92" y="230"/>
                    </a:lnTo>
                    <a:lnTo>
                      <a:pt x="94" y="130"/>
                    </a:lnTo>
                    <a:close/>
                    <a:moveTo>
                      <a:pt x="90" y="352"/>
                    </a:moveTo>
                    <a:lnTo>
                      <a:pt x="156" y="318"/>
                    </a:lnTo>
                    <a:lnTo>
                      <a:pt x="156" y="426"/>
                    </a:lnTo>
                    <a:lnTo>
                      <a:pt x="90" y="458"/>
                    </a:lnTo>
                    <a:lnTo>
                      <a:pt x="90" y="352"/>
                    </a:lnTo>
                    <a:close/>
                    <a:moveTo>
                      <a:pt x="88" y="586"/>
                    </a:moveTo>
                    <a:lnTo>
                      <a:pt x="154" y="556"/>
                    </a:lnTo>
                    <a:lnTo>
                      <a:pt x="154" y="670"/>
                    </a:lnTo>
                    <a:lnTo>
                      <a:pt x="86" y="698"/>
                    </a:lnTo>
                    <a:lnTo>
                      <a:pt x="88" y="586"/>
                    </a:lnTo>
                    <a:close/>
                    <a:moveTo>
                      <a:pt x="154" y="810"/>
                    </a:moveTo>
                    <a:lnTo>
                      <a:pt x="154" y="930"/>
                    </a:lnTo>
                    <a:lnTo>
                      <a:pt x="84" y="952"/>
                    </a:lnTo>
                    <a:lnTo>
                      <a:pt x="84" y="834"/>
                    </a:lnTo>
                    <a:lnTo>
                      <a:pt x="154" y="810"/>
                    </a:lnTo>
                    <a:close/>
                  </a:path>
                </a:pathLst>
              </a:custGeom>
              <a:grpFill/>
              <a:ln>
                <a:noFill/>
              </a:ln>
              <a:extLst/>
            </p:spPr>
            <p:txBody>
              <a:bodyPr vert="horz" wrap="square" lIns="82296" tIns="41148" rIns="82296" bIns="41148" numCol="1" anchor="t" anchorCtr="0" compatLnSpc="1">
                <a:prstTxWarp prst="textNoShape">
                  <a:avLst/>
                </a:prstTxWarp>
              </a:bodyPr>
              <a:lstStyle/>
              <a:p>
                <a:endParaRPr lang="en-US" sz="1620">
                  <a:solidFill>
                    <a:srgbClr val="000000"/>
                  </a:solidFill>
                </a:endParaRPr>
              </a:p>
            </p:txBody>
          </p:sp>
          <p:sp>
            <p:nvSpPr>
              <p:cNvPr id="142" name="Freeform 24"/>
              <p:cNvSpPr>
                <a:spLocks noEditPoints="1"/>
              </p:cNvSpPr>
              <p:nvPr/>
            </p:nvSpPr>
            <p:spPr bwMode="gray">
              <a:xfrm>
                <a:off x="12112625" y="2046288"/>
                <a:ext cx="815975" cy="2816225"/>
              </a:xfrm>
              <a:custGeom>
                <a:avLst/>
                <a:gdLst>
                  <a:gd name="T0" fmla="*/ 0 w 514"/>
                  <a:gd name="T1" fmla="*/ 0 h 1774"/>
                  <a:gd name="T2" fmla="*/ 514 w 514"/>
                  <a:gd name="T3" fmla="*/ 1774 h 1774"/>
                  <a:gd name="T4" fmla="*/ 36 w 514"/>
                  <a:gd name="T5" fmla="*/ 82 h 1774"/>
                  <a:gd name="T6" fmla="*/ 100 w 514"/>
                  <a:gd name="T7" fmla="*/ 208 h 1774"/>
                  <a:gd name="T8" fmla="*/ 36 w 514"/>
                  <a:gd name="T9" fmla="*/ 82 h 1774"/>
                  <a:gd name="T10" fmla="*/ 102 w 514"/>
                  <a:gd name="T11" fmla="*/ 324 h 1774"/>
                  <a:gd name="T12" fmla="*/ 38 w 514"/>
                  <a:gd name="T13" fmla="*/ 400 h 1774"/>
                  <a:gd name="T14" fmla="*/ 38 w 514"/>
                  <a:gd name="T15" fmla="*/ 528 h 1774"/>
                  <a:gd name="T16" fmla="*/ 108 w 514"/>
                  <a:gd name="T17" fmla="*/ 662 h 1774"/>
                  <a:gd name="T18" fmla="*/ 38 w 514"/>
                  <a:gd name="T19" fmla="*/ 528 h 1774"/>
                  <a:gd name="T20" fmla="*/ 110 w 514"/>
                  <a:gd name="T21" fmla="*/ 798 h 1774"/>
                  <a:gd name="T22" fmla="*/ 40 w 514"/>
                  <a:gd name="T23" fmla="*/ 898 h 1774"/>
                  <a:gd name="T24" fmla="*/ 42 w 514"/>
                  <a:gd name="T25" fmla="*/ 1178 h 1774"/>
                  <a:gd name="T26" fmla="*/ 114 w 514"/>
                  <a:gd name="T27" fmla="*/ 1062 h 1774"/>
                  <a:gd name="T28" fmla="*/ 42 w 514"/>
                  <a:gd name="T29" fmla="*/ 1178 h 1774"/>
                  <a:gd name="T30" fmla="*/ 248 w 514"/>
                  <a:gd name="T31" fmla="*/ 186 h 1774"/>
                  <a:gd name="T32" fmla="*/ 196 w 514"/>
                  <a:gd name="T33" fmla="*/ 252 h 1774"/>
                  <a:gd name="T34" fmla="*/ 200 w 514"/>
                  <a:gd name="T35" fmla="*/ 368 h 1774"/>
                  <a:gd name="T36" fmla="*/ 260 w 514"/>
                  <a:gd name="T37" fmla="*/ 490 h 1774"/>
                  <a:gd name="T38" fmla="*/ 200 w 514"/>
                  <a:gd name="T39" fmla="*/ 368 h 1774"/>
                  <a:gd name="T40" fmla="*/ 266 w 514"/>
                  <a:gd name="T41" fmla="*/ 612 h 1774"/>
                  <a:gd name="T42" fmla="*/ 210 w 514"/>
                  <a:gd name="T43" fmla="*/ 698 h 1774"/>
                  <a:gd name="T44" fmla="*/ 214 w 514"/>
                  <a:gd name="T45" fmla="*/ 828 h 1774"/>
                  <a:gd name="T46" fmla="*/ 280 w 514"/>
                  <a:gd name="T47" fmla="*/ 960 h 1774"/>
                  <a:gd name="T48" fmla="*/ 214 w 514"/>
                  <a:gd name="T49" fmla="*/ 828 h 1774"/>
                  <a:gd name="T50" fmla="*/ 222 w 514"/>
                  <a:gd name="T51" fmla="*/ 1086 h 1774"/>
                  <a:gd name="T52" fmla="*/ 290 w 514"/>
                  <a:gd name="T53" fmla="*/ 1222 h 1774"/>
                  <a:gd name="T54" fmla="*/ 336 w 514"/>
                  <a:gd name="T55" fmla="*/ 230 h 1774"/>
                  <a:gd name="T56" fmla="*/ 392 w 514"/>
                  <a:gd name="T57" fmla="*/ 344 h 1774"/>
                  <a:gd name="T58" fmla="*/ 336 w 514"/>
                  <a:gd name="T59" fmla="*/ 230 h 1774"/>
                  <a:gd name="T60" fmla="*/ 398 w 514"/>
                  <a:gd name="T61" fmla="*/ 454 h 1774"/>
                  <a:gd name="T62" fmla="*/ 352 w 514"/>
                  <a:gd name="T63" fmla="*/ 528 h 1774"/>
                  <a:gd name="T64" fmla="*/ 358 w 514"/>
                  <a:gd name="T65" fmla="*/ 646 h 1774"/>
                  <a:gd name="T66" fmla="*/ 418 w 514"/>
                  <a:gd name="T67" fmla="*/ 766 h 1774"/>
                  <a:gd name="T68" fmla="*/ 358 w 514"/>
                  <a:gd name="T69" fmla="*/ 646 h 1774"/>
                  <a:gd name="T70" fmla="*/ 426 w 514"/>
                  <a:gd name="T71" fmla="*/ 890 h 1774"/>
                  <a:gd name="T72" fmla="*/ 376 w 514"/>
                  <a:gd name="T73" fmla="*/ 986 h 1774"/>
                  <a:gd name="T74" fmla="*/ 384 w 514"/>
                  <a:gd name="T75" fmla="*/ 1120 h 1774"/>
                  <a:gd name="T76" fmla="*/ 448 w 514"/>
                  <a:gd name="T77" fmla="*/ 1248 h 1774"/>
                  <a:gd name="T78" fmla="*/ 384 w 514"/>
                  <a:gd name="T79" fmla="*/ 112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1774">
                    <a:moveTo>
                      <a:pt x="410" y="214"/>
                    </a:moveTo>
                    <a:lnTo>
                      <a:pt x="0" y="0"/>
                    </a:lnTo>
                    <a:lnTo>
                      <a:pt x="0" y="1774"/>
                    </a:lnTo>
                    <a:lnTo>
                      <a:pt x="514" y="1774"/>
                    </a:lnTo>
                    <a:lnTo>
                      <a:pt x="410" y="214"/>
                    </a:lnTo>
                    <a:close/>
                    <a:moveTo>
                      <a:pt x="36" y="82"/>
                    </a:moveTo>
                    <a:lnTo>
                      <a:pt x="98" y="112"/>
                    </a:lnTo>
                    <a:lnTo>
                      <a:pt x="100" y="208"/>
                    </a:lnTo>
                    <a:lnTo>
                      <a:pt x="36" y="178"/>
                    </a:lnTo>
                    <a:lnTo>
                      <a:pt x="36" y="82"/>
                    </a:lnTo>
                    <a:close/>
                    <a:moveTo>
                      <a:pt x="38" y="298"/>
                    </a:moveTo>
                    <a:lnTo>
                      <a:pt x="102" y="324"/>
                    </a:lnTo>
                    <a:lnTo>
                      <a:pt x="104" y="426"/>
                    </a:lnTo>
                    <a:lnTo>
                      <a:pt x="38" y="400"/>
                    </a:lnTo>
                    <a:lnTo>
                      <a:pt x="38" y="298"/>
                    </a:lnTo>
                    <a:close/>
                    <a:moveTo>
                      <a:pt x="38" y="528"/>
                    </a:moveTo>
                    <a:lnTo>
                      <a:pt x="106" y="552"/>
                    </a:lnTo>
                    <a:lnTo>
                      <a:pt x="108" y="662"/>
                    </a:lnTo>
                    <a:lnTo>
                      <a:pt x="40" y="640"/>
                    </a:lnTo>
                    <a:lnTo>
                      <a:pt x="38" y="528"/>
                    </a:lnTo>
                    <a:close/>
                    <a:moveTo>
                      <a:pt x="40" y="778"/>
                    </a:moveTo>
                    <a:lnTo>
                      <a:pt x="110" y="798"/>
                    </a:lnTo>
                    <a:lnTo>
                      <a:pt x="112" y="916"/>
                    </a:lnTo>
                    <a:lnTo>
                      <a:pt x="40" y="898"/>
                    </a:lnTo>
                    <a:lnTo>
                      <a:pt x="40" y="778"/>
                    </a:lnTo>
                    <a:close/>
                    <a:moveTo>
                      <a:pt x="42" y="1178"/>
                    </a:moveTo>
                    <a:lnTo>
                      <a:pt x="42" y="1048"/>
                    </a:lnTo>
                    <a:lnTo>
                      <a:pt x="114" y="1062"/>
                    </a:lnTo>
                    <a:lnTo>
                      <a:pt x="116" y="1190"/>
                    </a:lnTo>
                    <a:lnTo>
                      <a:pt x="42" y="1178"/>
                    </a:lnTo>
                    <a:close/>
                    <a:moveTo>
                      <a:pt x="194" y="160"/>
                    </a:moveTo>
                    <a:lnTo>
                      <a:pt x="248" y="186"/>
                    </a:lnTo>
                    <a:lnTo>
                      <a:pt x="252" y="280"/>
                    </a:lnTo>
                    <a:lnTo>
                      <a:pt x="196" y="252"/>
                    </a:lnTo>
                    <a:lnTo>
                      <a:pt x="194" y="160"/>
                    </a:lnTo>
                    <a:close/>
                    <a:moveTo>
                      <a:pt x="200" y="368"/>
                    </a:moveTo>
                    <a:lnTo>
                      <a:pt x="256" y="392"/>
                    </a:lnTo>
                    <a:lnTo>
                      <a:pt x="260" y="490"/>
                    </a:lnTo>
                    <a:lnTo>
                      <a:pt x="202" y="468"/>
                    </a:lnTo>
                    <a:lnTo>
                      <a:pt x="200" y="368"/>
                    </a:lnTo>
                    <a:close/>
                    <a:moveTo>
                      <a:pt x="206" y="590"/>
                    </a:moveTo>
                    <a:lnTo>
                      <a:pt x="266" y="612"/>
                    </a:lnTo>
                    <a:lnTo>
                      <a:pt x="270" y="718"/>
                    </a:lnTo>
                    <a:lnTo>
                      <a:pt x="210" y="698"/>
                    </a:lnTo>
                    <a:lnTo>
                      <a:pt x="206" y="590"/>
                    </a:lnTo>
                    <a:close/>
                    <a:moveTo>
                      <a:pt x="214" y="828"/>
                    </a:moveTo>
                    <a:lnTo>
                      <a:pt x="276" y="846"/>
                    </a:lnTo>
                    <a:lnTo>
                      <a:pt x="280" y="960"/>
                    </a:lnTo>
                    <a:lnTo>
                      <a:pt x="218" y="944"/>
                    </a:lnTo>
                    <a:lnTo>
                      <a:pt x="214" y="828"/>
                    </a:lnTo>
                    <a:close/>
                    <a:moveTo>
                      <a:pt x="226" y="1210"/>
                    </a:moveTo>
                    <a:lnTo>
                      <a:pt x="222" y="1086"/>
                    </a:lnTo>
                    <a:lnTo>
                      <a:pt x="286" y="1100"/>
                    </a:lnTo>
                    <a:lnTo>
                      <a:pt x="290" y="1222"/>
                    </a:lnTo>
                    <a:lnTo>
                      <a:pt x="226" y="1210"/>
                    </a:lnTo>
                    <a:close/>
                    <a:moveTo>
                      <a:pt x="336" y="230"/>
                    </a:moveTo>
                    <a:lnTo>
                      <a:pt x="386" y="256"/>
                    </a:lnTo>
                    <a:lnTo>
                      <a:pt x="392" y="344"/>
                    </a:lnTo>
                    <a:lnTo>
                      <a:pt x="340" y="320"/>
                    </a:lnTo>
                    <a:lnTo>
                      <a:pt x="336" y="230"/>
                    </a:lnTo>
                    <a:close/>
                    <a:moveTo>
                      <a:pt x="346" y="432"/>
                    </a:moveTo>
                    <a:lnTo>
                      <a:pt x="398" y="454"/>
                    </a:lnTo>
                    <a:lnTo>
                      <a:pt x="404" y="548"/>
                    </a:lnTo>
                    <a:lnTo>
                      <a:pt x="352" y="528"/>
                    </a:lnTo>
                    <a:lnTo>
                      <a:pt x="346" y="432"/>
                    </a:lnTo>
                    <a:close/>
                    <a:moveTo>
                      <a:pt x="358" y="646"/>
                    </a:moveTo>
                    <a:lnTo>
                      <a:pt x="412" y="666"/>
                    </a:lnTo>
                    <a:lnTo>
                      <a:pt x="418" y="766"/>
                    </a:lnTo>
                    <a:lnTo>
                      <a:pt x="364" y="748"/>
                    </a:lnTo>
                    <a:lnTo>
                      <a:pt x="358" y="646"/>
                    </a:lnTo>
                    <a:close/>
                    <a:moveTo>
                      <a:pt x="370" y="874"/>
                    </a:moveTo>
                    <a:lnTo>
                      <a:pt x="426" y="890"/>
                    </a:lnTo>
                    <a:lnTo>
                      <a:pt x="432" y="1000"/>
                    </a:lnTo>
                    <a:lnTo>
                      <a:pt x="376" y="986"/>
                    </a:lnTo>
                    <a:lnTo>
                      <a:pt x="370" y="874"/>
                    </a:lnTo>
                    <a:close/>
                    <a:moveTo>
                      <a:pt x="384" y="1120"/>
                    </a:moveTo>
                    <a:lnTo>
                      <a:pt x="440" y="1132"/>
                    </a:lnTo>
                    <a:lnTo>
                      <a:pt x="448" y="1248"/>
                    </a:lnTo>
                    <a:lnTo>
                      <a:pt x="390" y="1238"/>
                    </a:lnTo>
                    <a:lnTo>
                      <a:pt x="384" y="1120"/>
                    </a:lnTo>
                    <a:close/>
                  </a:path>
                </a:pathLst>
              </a:custGeom>
              <a:grpFill/>
              <a:ln>
                <a:noFill/>
              </a:ln>
              <a:extLst/>
            </p:spPr>
            <p:txBody>
              <a:bodyPr vert="horz" wrap="square" lIns="82296" tIns="41148" rIns="82296" bIns="41148" numCol="1" anchor="t" anchorCtr="0" compatLnSpc="1">
                <a:prstTxWarp prst="textNoShape">
                  <a:avLst/>
                </a:prstTxWarp>
              </a:bodyPr>
              <a:lstStyle/>
              <a:p>
                <a:endParaRPr lang="en-US" sz="1620">
                  <a:solidFill>
                    <a:srgbClr val="000000"/>
                  </a:solidFill>
                </a:endParaRPr>
              </a:p>
            </p:txBody>
          </p:sp>
          <p:sp>
            <p:nvSpPr>
              <p:cNvPr id="143" name="Freeform 25"/>
              <p:cNvSpPr>
                <a:spLocks noEditPoints="1"/>
              </p:cNvSpPr>
              <p:nvPr/>
            </p:nvSpPr>
            <p:spPr bwMode="gray">
              <a:xfrm>
                <a:off x="9382125" y="2046288"/>
                <a:ext cx="311150" cy="2816225"/>
              </a:xfrm>
              <a:custGeom>
                <a:avLst/>
                <a:gdLst>
                  <a:gd name="T0" fmla="*/ 196 w 196"/>
                  <a:gd name="T1" fmla="*/ 126 h 1774"/>
                  <a:gd name="T2" fmla="*/ 0 w 196"/>
                  <a:gd name="T3" fmla="*/ 0 h 1774"/>
                  <a:gd name="T4" fmla="*/ 0 w 196"/>
                  <a:gd name="T5" fmla="*/ 1774 h 1774"/>
                  <a:gd name="T6" fmla="*/ 82 w 196"/>
                  <a:gd name="T7" fmla="*/ 1774 h 1774"/>
                  <a:gd name="T8" fmla="*/ 196 w 196"/>
                  <a:gd name="T9" fmla="*/ 126 h 1774"/>
                  <a:gd name="T10" fmla="*/ 100 w 196"/>
                  <a:gd name="T11" fmla="*/ 230 h 1774"/>
                  <a:gd name="T12" fmla="*/ 36 w 196"/>
                  <a:gd name="T13" fmla="*/ 194 h 1774"/>
                  <a:gd name="T14" fmla="*/ 34 w 196"/>
                  <a:gd name="T15" fmla="*/ 92 h 1774"/>
                  <a:gd name="T16" fmla="*/ 98 w 196"/>
                  <a:gd name="T17" fmla="*/ 130 h 1774"/>
                  <a:gd name="T18" fmla="*/ 100 w 196"/>
                  <a:gd name="T19" fmla="*/ 230 h 1774"/>
                  <a:gd name="T20" fmla="*/ 102 w 196"/>
                  <a:gd name="T21" fmla="*/ 458 h 1774"/>
                  <a:gd name="T22" fmla="*/ 36 w 196"/>
                  <a:gd name="T23" fmla="*/ 426 h 1774"/>
                  <a:gd name="T24" fmla="*/ 36 w 196"/>
                  <a:gd name="T25" fmla="*/ 318 h 1774"/>
                  <a:gd name="T26" fmla="*/ 102 w 196"/>
                  <a:gd name="T27" fmla="*/ 352 h 1774"/>
                  <a:gd name="T28" fmla="*/ 102 w 196"/>
                  <a:gd name="T29" fmla="*/ 458 h 1774"/>
                  <a:gd name="T30" fmla="*/ 106 w 196"/>
                  <a:gd name="T31" fmla="*/ 698 h 1774"/>
                  <a:gd name="T32" fmla="*/ 38 w 196"/>
                  <a:gd name="T33" fmla="*/ 670 h 1774"/>
                  <a:gd name="T34" fmla="*/ 38 w 196"/>
                  <a:gd name="T35" fmla="*/ 556 h 1774"/>
                  <a:gd name="T36" fmla="*/ 104 w 196"/>
                  <a:gd name="T37" fmla="*/ 586 h 1774"/>
                  <a:gd name="T38" fmla="*/ 106 w 196"/>
                  <a:gd name="T39" fmla="*/ 698 h 1774"/>
                  <a:gd name="T40" fmla="*/ 108 w 196"/>
                  <a:gd name="T41" fmla="*/ 834 h 1774"/>
                  <a:gd name="T42" fmla="*/ 110 w 196"/>
                  <a:gd name="T43" fmla="*/ 952 h 1774"/>
                  <a:gd name="T44" fmla="*/ 40 w 196"/>
                  <a:gd name="T45" fmla="*/ 930 h 1774"/>
                  <a:gd name="T46" fmla="*/ 38 w 196"/>
                  <a:gd name="T47" fmla="*/ 810 h 1774"/>
                  <a:gd name="T48" fmla="*/ 108 w 196"/>
                  <a:gd name="T49" fmla="*/ 834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1774">
                    <a:moveTo>
                      <a:pt x="196" y="126"/>
                    </a:moveTo>
                    <a:lnTo>
                      <a:pt x="0" y="0"/>
                    </a:lnTo>
                    <a:lnTo>
                      <a:pt x="0" y="1774"/>
                    </a:lnTo>
                    <a:lnTo>
                      <a:pt x="82" y="1774"/>
                    </a:lnTo>
                    <a:lnTo>
                      <a:pt x="196" y="126"/>
                    </a:lnTo>
                    <a:close/>
                    <a:moveTo>
                      <a:pt x="100" y="230"/>
                    </a:moveTo>
                    <a:lnTo>
                      <a:pt x="36" y="194"/>
                    </a:lnTo>
                    <a:lnTo>
                      <a:pt x="34" y="92"/>
                    </a:lnTo>
                    <a:lnTo>
                      <a:pt x="98" y="130"/>
                    </a:lnTo>
                    <a:lnTo>
                      <a:pt x="100" y="230"/>
                    </a:lnTo>
                    <a:close/>
                    <a:moveTo>
                      <a:pt x="102" y="458"/>
                    </a:moveTo>
                    <a:lnTo>
                      <a:pt x="36" y="426"/>
                    </a:lnTo>
                    <a:lnTo>
                      <a:pt x="36" y="318"/>
                    </a:lnTo>
                    <a:lnTo>
                      <a:pt x="102" y="352"/>
                    </a:lnTo>
                    <a:lnTo>
                      <a:pt x="102" y="458"/>
                    </a:lnTo>
                    <a:close/>
                    <a:moveTo>
                      <a:pt x="106" y="698"/>
                    </a:moveTo>
                    <a:lnTo>
                      <a:pt x="38" y="670"/>
                    </a:lnTo>
                    <a:lnTo>
                      <a:pt x="38" y="556"/>
                    </a:lnTo>
                    <a:lnTo>
                      <a:pt x="104" y="586"/>
                    </a:lnTo>
                    <a:lnTo>
                      <a:pt x="106" y="698"/>
                    </a:lnTo>
                    <a:close/>
                    <a:moveTo>
                      <a:pt x="108" y="834"/>
                    </a:moveTo>
                    <a:lnTo>
                      <a:pt x="110" y="952"/>
                    </a:lnTo>
                    <a:lnTo>
                      <a:pt x="40" y="930"/>
                    </a:lnTo>
                    <a:lnTo>
                      <a:pt x="38" y="810"/>
                    </a:lnTo>
                    <a:lnTo>
                      <a:pt x="108" y="834"/>
                    </a:lnTo>
                    <a:close/>
                  </a:path>
                </a:pathLst>
              </a:custGeom>
              <a:grpFill/>
              <a:ln>
                <a:noFill/>
              </a:ln>
              <a:extLst/>
            </p:spPr>
            <p:txBody>
              <a:bodyPr vert="horz" wrap="square" lIns="82296" tIns="41148" rIns="82296" bIns="41148" numCol="1" anchor="t" anchorCtr="0" compatLnSpc="1">
                <a:prstTxWarp prst="textNoShape">
                  <a:avLst/>
                </a:prstTxWarp>
              </a:bodyPr>
              <a:lstStyle/>
              <a:p>
                <a:endParaRPr lang="en-US" sz="1620">
                  <a:solidFill>
                    <a:srgbClr val="000000"/>
                  </a:solidFill>
                </a:endParaRPr>
              </a:p>
            </p:txBody>
          </p:sp>
          <p:sp>
            <p:nvSpPr>
              <p:cNvPr id="144" name="Freeform 26"/>
              <p:cNvSpPr>
                <a:spLocks noEditPoints="1"/>
              </p:cNvSpPr>
              <p:nvPr/>
            </p:nvSpPr>
            <p:spPr bwMode="gray">
              <a:xfrm>
                <a:off x="8550275" y="2046288"/>
                <a:ext cx="822325" cy="2816225"/>
              </a:xfrm>
              <a:custGeom>
                <a:avLst/>
                <a:gdLst>
                  <a:gd name="T0" fmla="*/ 518 w 518"/>
                  <a:gd name="T1" fmla="*/ 1774 h 1774"/>
                  <a:gd name="T2" fmla="*/ 106 w 518"/>
                  <a:gd name="T3" fmla="*/ 214 h 1774"/>
                  <a:gd name="T4" fmla="*/ 478 w 518"/>
                  <a:gd name="T5" fmla="*/ 178 h 1774"/>
                  <a:gd name="T6" fmla="*/ 416 w 518"/>
                  <a:gd name="T7" fmla="*/ 112 h 1774"/>
                  <a:gd name="T8" fmla="*/ 478 w 518"/>
                  <a:gd name="T9" fmla="*/ 178 h 1774"/>
                  <a:gd name="T10" fmla="*/ 410 w 518"/>
                  <a:gd name="T11" fmla="*/ 426 h 1774"/>
                  <a:gd name="T12" fmla="*/ 478 w 518"/>
                  <a:gd name="T13" fmla="*/ 298 h 1774"/>
                  <a:gd name="T14" fmla="*/ 476 w 518"/>
                  <a:gd name="T15" fmla="*/ 640 h 1774"/>
                  <a:gd name="T16" fmla="*/ 408 w 518"/>
                  <a:gd name="T17" fmla="*/ 552 h 1774"/>
                  <a:gd name="T18" fmla="*/ 476 w 518"/>
                  <a:gd name="T19" fmla="*/ 640 h 1774"/>
                  <a:gd name="T20" fmla="*/ 402 w 518"/>
                  <a:gd name="T21" fmla="*/ 916 h 1774"/>
                  <a:gd name="T22" fmla="*/ 474 w 518"/>
                  <a:gd name="T23" fmla="*/ 778 h 1774"/>
                  <a:gd name="T24" fmla="*/ 398 w 518"/>
                  <a:gd name="T25" fmla="*/ 1190 h 1774"/>
                  <a:gd name="T26" fmla="*/ 472 w 518"/>
                  <a:gd name="T27" fmla="*/ 1048 h 1774"/>
                  <a:gd name="T28" fmla="*/ 398 w 518"/>
                  <a:gd name="T29" fmla="*/ 1190 h 1774"/>
                  <a:gd name="T30" fmla="*/ 262 w 518"/>
                  <a:gd name="T31" fmla="*/ 280 h 1774"/>
                  <a:gd name="T32" fmla="*/ 322 w 518"/>
                  <a:gd name="T33" fmla="*/ 160 h 1774"/>
                  <a:gd name="T34" fmla="*/ 312 w 518"/>
                  <a:gd name="T35" fmla="*/ 468 h 1774"/>
                  <a:gd name="T36" fmla="*/ 258 w 518"/>
                  <a:gd name="T37" fmla="*/ 392 h 1774"/>
                  <a:gd name="T38" fmla="*/ 312 w 518"/>
                  <a:gd name="T39" fmla="*/ 468 h 1774"/>
                  <a:gd name="T40" fmla="*/ 244 w 518"/>
                  <a:gd name="T41" fmla="*/ 718 h 1774"/>
                  <a:gd name="T42" fmla="*/ 308 w 518"/>
                  <a:gd name="T43" fmla="*/ 590 h 1774"/>
                  <a:gd name="T44" fmla="*/ 296 w 518"/>
                  <a:gd name="T45" fmla="*/ 944 h 1774"/>
                  <a:gd name="T46" fmla="*/ 240 w 518"/>
                  <a:gd name="T47" fmla="*/ 846 h 1774"/>
                  <a:gd name="T48" fmla="*/ 296 w 518"/>
                  <a:gd name="T49" fmla="*/ 944 h 1774"/>
                  <a:gd name="T50" fmla="*/ 228 w 518"/>
                  <a:gd name="T51" fmla="*/ 1100 h 1774"/>
                  <a:gd name="T52" fmla="*/ 288 w 518"/>
                  <a:gd name="T53" fmla="*/ 1210 h 1774"/>
                  <a:gd name="T54" fmla="*/ 174 w 518"/>
                  <a:gd name="T55" fmla="*/ 320 h 1774"/>
                  <a:gd name="T56" fmla="*/ 128 w 518"/>
                  <a:gd name="T57" fmla="*/ 256 h 1774"/>
                  <a:gd name="T58" fmla="*/ 174 w 518"/>
                  <a:gd name="T59" fmla="*/ 320 h 1774"/>
                  <a:gd name="T60" fmla="*/ 110 w 518"/>
                  <a:gd name="T61" fmla="*/ 548 h 1774"/>
                  <a:gd name="T62" fmla="*/ 168 w 518"/>
                  <a:gd name="T63" fmla="*/ 432 h 1774"/>
                  <a:gd name="T64" fmla="*/ 150 w 518"/>
                  <a:gd name="T65" fmla="*/ 748 h 1774"/>
                  <a:gd name="T66" fmla="*/ 102 w 518"/>
                  <a:gd name="T67" fmla="*/ 666 h 1774"/>
                  <a:gd name="T68" fmla="*/ 150 w 518"/>
                  <a:gd name="T69" fmla="*/ 748 h 1774"/>
                  <a:gd name="T70" fmla="*/ 82 w 518"/>
                  <a:gd name="T71" fmla="*/ 1000 h 1774"/>
                  <a:gd name="T72" fmla="*/ 144 w 518"/>
                  <a:gd name="T73" fmla="*/ 874 h 1774"/>
                  <a:gd name="T74" fmla="*/ 124 w 518"/>
                  <a:gd name="T75" fmla="*/ 1238 h 1774"/>
                  <a:gd name="T76" fmla="*/ 74 w 518"/>
                  <a:gd name="T77" fmla="*/ 1132 h 1774"/>
                  <a:gd name="T78" fmla="*/ 124 w 518"/>
                  <a:gd name="T79" fmla="*/ 1238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8" h="1774">
                    <a:moveTo>
                      <a:pt x="0" y="1774"/>
                    </a:moveTo>
                    <a:lnTo>
                      <a:pt x="518" y="1774"/>
                    </a:lnTo>
                    <a:lnTo>
                      <a:pt x="518" y="0"/>
                    </a:lnTo>
                    <a:lnTo>
                      <a:pt x="106" y="214"/>
                    </a:lnTo>
                    <a:lnTo>
                      <a:pt x="0" y="1774"/>
                    </a:lnTo>
                    <a:close/>
                    <a:moveTo>
                      <a:pt x="478" y="178"/>
                    </a:moveTo>
                    <a:lnTo>
                      <a:pt x="414" y="208"/>
                    </a:lnTo>
                    <a:lnTo>
                      <a:pt x="416" y="112"/>
                    </a:lnTo>
                    <a:lnTo>
                      <a:pt x="478" y="82"/>
                    </a:lnTo>
                    <a:lnTo>
                      <a:pt x="478" y="178"/>
                    </a:lnTo>
                    <a:close/>
                    <a:moveTo>
                      <a:pt x="476" y="400"/>
                    </a:moveTo>
                    <a:lnTo>
                      <a:pt x="410" y="426"/>
                    </a:lnTo>
                    <a:lnTo>
                      <a:pt x="412" y="324"/>
                    </a:lnTo>
                    <a:lnTo>
                      <a:pt x="478" y="298"/>
                    </a:lnTo>
                    <a:lnTo>
                      <a:pt x="476" y="400"/>
                    </a:lnTo>
                    <a:close/>
                    <a:moveTo>
                      <a:pt x="476" y="640"/>
                    </a:moveTo>
                    <a:lnTo>
                      <a:pt x="406" y="662"/>
                    </a:lnTo>
                    <a:lnTo>
                      <a:pt x="408" y="552"/>
                    </a:lnTo>
                    <a:lnTo>
                      <a:pt x="476" y="528"/>
                    </a:lnTo>
                    <a:lnTo>
                      <a:pt x="476" y="640"/>
                    </a:lnTo>
                    <a:close/>
                    <a:moveTo>
                      <a:pt x="474" y="898"/>
                    </a:moveTo>
                    <a:lnTo>
                      <a:pt x="402" y="916"/>
                    </a:lnTo>
                    <a:lnTo>
                      <a:pt x="404" y="798"/>
                    </a:lnTo>
                    <a:lnTo>
                      <a:pt x="474" y="778"/>
                    </a:lnTo>
                    <a:lnTo>
                      <a:pt x="474" y="898"/>
                    </a:lnTo>
                    <a:close/>
                    <a:moveTo>
                      <a:pt x="398" y="1190"/>
                    </a:moveTo>
                    <a:lnTo>
                      <a:pt x="400" y="1062"/>
                    </a:lnTo>
                    <a:lnTo>
                      <a:pt x="472" y="1048"/>
                    </a:lnTo>
                    <a:lnTo>
                      <a:pt x="472" y="1178"/>
                    </a:lnTo>
                    <a:lnTo>
                      <a:pt x="398" y="1190"/>
                    </a:lnTo>
                    <a:close/>
                    <a:moveTo>
                      <a:pt x="318" y="252"/>
                    </a:moveTo>
                    <a:lnTo>
                      <a:pt x="262" y="280"/>
                    </a:lnTo>
                    <a:lnTo>
                      <a:pt x="266" y="186"/>
                    </a:lnTo>
                    <a:lnTo>
                      <a:pt x="322" y="160"/>
                    </a:lnTo>
                    <a:lnTo>
                      <a:pt x="318" y="252"/>
                    </a:lnTo>
                    <a:close/>
                    <a:moveTo>
                      <a:pt x="312" y="468"/>
                    </a:moveTo>
                    <a:lnTo>
                      <a:pt x="254" y="490"/>
                    </a:lnTo>
                    <a:lnTo>
                      <a:pt x="258" y="392"/>
                    </a:lnTo>
                    <a:lnTo>
                      <a:pt x="314" y="368"/>
                    </a:lnTo>
                    <a:lnTo>
                      <a:pt x="312" y="468"/>
                    </a:lnTo>
                    <a:close/>
                    <a:moveTo>
                      <a:pt x="304" y="698"/>
                    </a:moveTo>
                    <a:lnTo>
                      <a:pt x="244" y="718"/>
                    </a:lnTo>
                    <a:lnTo>
                      <a:pt x="248" y="612"/>
                    </a:lnTo>
                    <a:lnTo>
                      <a:pt x="308" y="590"/>
                    </a:lnTo>
                    <a:lnTo>
                      <a:pt x="304" y="698"/>
                    </a:lnTo>
                    <a:close/>
                    <a:moveTo>
                      <a:pt x="296" y="944"/>
                    </a:moveTo>
                    <a:lnTo>
                      <a:pt x="234" y="960"/>
                    </a:lnTo>
                    <a:lnTo>
                      <a:pt x="240" y="846"/>
                    </a:lnTo>
                    <a:lnTo>
                      <a:pt x="300" y="828"/>
                    </a:lnTo>
                    <a:lnTo>
                      <a:pt x="296" y="944"/>
                    </a:lnTo>
                    <a:close/>
                    <a:moveTo>
                      <a:pt x="224" y="1222"/>
                    </a:moveTo>
                    <a:lnTo>
                      <a:pt x="228" y="1100"/>
                    </a:lnTo>
                    <a:lnTo>
                      <a:pt x="292" y="1086"/>
                    </a:lnTo>
                    <a:lnTo>
                      <a:pt x="288" y="1210"/>
                    </a:lnTo>
                    <a:lnTo>
                      <a:pt x="224" y="1222"/>
                    </a:lnTo>
                    <a:close/>
                    <a:moveTo>
                      <a:pt x="174" y="320"/>
                    </a:moveTo>
                    <a:lnTo>
                      <a:pt x="122" y="344"/>
                    </a:lnTo>
                    <a:lnTo>
                      <a:pt x="128" y="256"/>
                    </a:lnTo>
                    <a:lnTo>
                      <a:pt x="178" y="230"/>
                    </a:lnTo>
                    <a:lnTo>
                      <a:pt x="174" y="320"/>
                    </a:lnTo>
                    <a:close/>
                    <a:moveTo>
                      <a:pt x="162" y="528"/>
                    </a:moveTo>
                    <a:lnTo>
                      <a:pt x="110" y="548"/>
                    </a:lnTo>
                    <a:lnTo>
                      <a:pt x="116" y="454"/>
                    </a:lnTo>
                    <a:lnTo>
                      <a:pt x="168" y="432"/>
                    </a:lnTo>
                    <a:lnTo>
                      <a:pt x="162" y="528"/>
                    </a:lnTo>
                    <a:close/>
                    <a:moveTo>
                      <a:pt x="150" y="748"/>
                    </a:moveTo>
                    <a:lnTo>
                      <a:pt x="96" y="766"/>
                    </a:lnTo>
                    <a:lnTo>
                      <a:pt x="102" y="666"/>
                    </a:lnTo>
                    <a:lnTo>
                      <a:pt x="156" y="646"/>
                    </a:lnTo>
                    <a:lnTo>
                      <a:pt x="150" y="748"/>
                    </a:lnTo>
                    <a:close/>
                    <a:moveTo>
                      <a:pt x="138" y="986"/>
                    </a:moveTo>
                    <a:lnTo>
                      <a:pt x="82" y="1000"/>
                    </a:lnTo>
                    <a:lnTo>
                      <a:pt x="88" y="890"/>
                    </a:lnTo>
                    <a:lnTo>
                      <a:pt x="144" y="874"/>
                    </a:lnTo>
                    <a:lnTo>
                      <a:pt x="138" y="986"/>
                    </a:lnTo>
                    <a:close/>
                    <a:moveTo>
                      <a:pt x="124" y="1238"/>
                    </a:moveTo>
                    <a:lnTo>
                      <a:pt x="66" y="1248"/>
                    </a:lnTo>
                    <a:lnTo>
                      <a:pt x="74" y="1132"/>
                    </a:lnTo>
                    <a:lnTo>
                      <a:pt x="130" y="1120"/>
                    </a:lnTo>
                    <a:lnTo>
                      <a:pt x="124" y="1238"/>
                    </a:lnTo>
                    <a:close/>
                  </a:path>
                </a:pathLst>
              </a:custGeom>
              <a:grpFill/>
              <a:ln>
                <a:noFill/>
              </a:ln>
              <a:extLst/>
            </p:spPr>
            <p:txBody>
              <a:bodyPr vert="horz" wrap="square" lIns="82296" tIns="41148" rIns="82296" bIns="41148" numCol="1" anchor="t" anchorCtr="0" compatLnSpc="1">
                <a:prstTxWarp prst="textNoShape">
                  <a:avLst/>
                </a:prstTxWarp>
              </a:bodyPr>
              <a:lstStyle/>
              <a:p>
                <a:endParaRPr lang="en-US" sz="1620">
                  <a:solidFill>
                    <a:srgbClr val="000000"/>
                  </a:solidFill>
                </a:endParaRPr>
              </a:p>
            </p:txBody>
          </p:sp>
        </p:grpSp>
        <p:grpSp>
          <p:nvGrpSpPr>
            <p:cNvPr id="78" name="Group 77"/>
            <p:cNvGrpSpPr>
              <a:grpSpLocks noChangeAspect="1"/>
            </p:cNvGrpSpPr>
            <p:nvPr/>
          </p:nvGrpSpPr>
          <p:grpSpPr bwMode="gray">
            <a:xfrm>
              <a:off x="6161947" y="1020740"/>
              <a:ext cx="432873" cy="432873"/>
              <a:chOff x="6444208" y="3806669"/>
              <a:chExt cx="798983" cy="798983"/>
            </a:xfrm>
          </p:grpSpPr>
          <p:grpSp>
            <p:nvGrpSpPr>
              <p:cNvPr id="128" name="Group 127"/>
              <p:cNvGrpSpPr/>
              <p:nvPr/>
            </p:nvGrpSpPr>
            <p:grpSpPr bwMode="gray">
              <a:xfrm>
                <a:off x="6444208" y="3806669"/>
                <a:ext cx="798983" cy="798983"/>
                <a:chOff x="6444208" y="3806669"/>
                <a:chExt cx="798983" cy="798983"/>
              </a:xfrm>
            </p:grpSpPr>
            <p:grpSp>
              <p:nvGrpSpPr>
                <p:cNvPr id="135" name="Group 134"/>
                <p:cNvGrpSpPr/>
                <p:nvPr/>
              </p:nvGrpSpPr>
              <p:grpSpPr bwMode="gray">
                <a:xfrm>
                  <a:off x="6444208" y="3806669"/>
                  <a:ext cx="798983" cy="798983"/>
                  <a:chOff x="6444208" y="3806669"/>
                  <a:chExt cx="798983" cy="798983"/>
                </a:xfrm>
              </p:grpSpPr>
              <p:sp>
                <p:nvSpPr>
                  <p:cNvPr id="137" name="Oval 136"/>
                  <p:cNvSpPr/>
                  <p:nvPr/>
                </p:nvSpPr>
                <p:spPr bwMode="gray">
                  <a:xfrm>
                    <a:off x="6444208" y="3806669"/>
                    <a:ext cx="798983" cy="798983"/>
                  </a:xfrm>
                  <a:prstGeom prst="ellipse">
                    <a:avLst/>
                  </a:prstGeom>
                  <a:solidFill>
                    <a:schemeClr val="tx2"/>
                  </a:solidFill>
                  <a:ln w="19050">
                    <a:solidFill>
                      <a:schemeClr val="bg1"/>
                    </a:solidFill>
                  </a:ln>
                  <a:effectLst>
                    <a:outerShdw blurRad="25400" dist="127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dirty="0" err="1">
                      <a:latin typeface="Arial" pitchFamily="34" charset="0"/>
                      <a:cs typeface="Arial" pitchFamily="34" charset="0"/>
                    </a:endParaRPr>
                  </a:p>
                </p:txBody>
              </p:sp>
              <p:sp>
                <p:nvSpPr>
                  <p:cNvPr id="138" name="Oval 137"/>
                  <p:cNvSpPr/>
                  <p:nvPr/>
                </p:nvSpPr>
                <p:spPr bwMode="gray">
                  <a:xfrm>
                    <a:off x="6601335" y="3952643"/>
                    <a:ext cx="495880" cy="495882"/>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sp>
              <p:nvSpPr>
                <p:cNvPr id="136" name="TextBox 135"/>
                <p:cNvSpPr txBox="1"/>
                <p:nvPr/>
              </p:nvSpPr>
              <p:spPr bwMode="gray">
                <a:xfrm>
                  <a:off x="6516574" y="3899600"/>
                  <a:ext cx="654219" cy="640066"/>
                </a:xfrm>
                <a:prstGeom prst="rect">
                  <a:avLst/>
                </a:prstGeom>
                <a:noFill/>
              </p:spPr>
              <p:txBody>
                <a:bodyPr spcFirstLastPara="1" wrap="square" lIns="0" tIns="0" rIns="0" bIns="0" numCol="1" rtlCol="0">
                  <a:prstTxWarp prst="textButton">
                    <a:avLst/>
                  </a:prstTxWarp>
                  <a:noAutofit/>
                </a:bodyPr>
                <a:lstStyle/>
                <a:p>
                  <a:pPr algn="ctr"/>
                  <a:r>
                    <a:rPr lang="en-US" sz="675" b="1" dirty="0">
                      <a:solidFill>
                        <a:schemeClr val="bg1"/>
                      </a:solidFill>
                      <a:latin typeface="Arial" pitchFamily="34" charset="0"/>
                      <a:cs typeface="Arial" pitchFamily="34" charset="0"/>
                    </a:rPr>
                    <a:t>DATA</a:t>
                  </a:r>
                </a:p>
                <a:p>
                  <a:pPr algn="ctr"/>
                  <a:endParaRPr lang="en-US" sz="675" b="1" dirty="0">
                    <a:solidFill>
                      <a:schemeClr val="bg1"/>
                    </a:solidFill>
                    <a:latin typeface="Arial" pitchFamily="34" charset="0"/>
                    <a:cs typeface="Arial" pitchFamily="34" charset="0"/>
                  </a:endParaRPr>
                </a:p>
                <a:p>
                  <a:pPr algn="ctr"/>
                  <a:r>
                    <a:rPr lang="en-US" sz="675" b="1" spc="90" dirty="0">
                      <a:solidFill>
                        <a:schemeClr val="bg1"/>
                      </a:solidFill>
                      <a:latin typeface="Arial" pitchFamily="34" charset="0"/>
                      <a:cs typeface="Arial" pitchFamily="34" charset="0"/>
                    </a:rPr>
                    <a:t>CENTER</a:t>
                  </a:r>
                </a:p>
              </p:txBody>
            </p:sp>
          </p:grpSp>
          <p:grpSp>
            <p:nvGrpSpPr>
              <p:cNvPr id="129" name="Group 128"/>
              <p:cNvGrpSpPr/>
              <p:nvPr/>
            </p:nvGrpSpPr>
            <p:grpSpPr bwMode="gray">
              <a:xfrm>
                <a:off x="6691433" y="4056698"/>
                <a:ext cx="144264" cy="285952"/>
                <a:chOff x="4572000" y="3063911"/>
                <a:chExt cx="311300" cy="617042"/>
              </a:xfrm>
            </p:grpSpPr>
            <p:sp>
              <p:nvSpPr>
                <p:cNvPr id="133" name="Rounded Rectangle 132"/>
                <p:cNvSpPr/>
                <p:nvPr/>
              </p:nvSpPr>
              <p:spPr bwMode="gray">
                <a:xfrm>
                  <a:off x="4602527" y="3106052"/>
                  <a:ext cx="248935" cy="467195"/>
                </a:xfrm>
                <a:prstGeom prst="roundRect">
                  <a:avLst>
                    <a:gd name="adj" fmla="val 48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dirty="0" err="1">
                    <a:latin typeface="Arial" pitchFamily="34" charset="0"/>
                    <a:cs typeface="Arial" pitchFamily="34" charset="0"/>
                  </a:endParaRPr>
                </a:p>
              </p:txBody>
            </p:sp>
            <p:sp>
              <p:nvSpPr>
                <p:cNvPr id="134" name="Freeform 5"/>
                <p:cNvSpPr>
                  <a:spLocks noEditPoints="1"/>
                </p:cNvSpPr>
                <p:nvPr/>
              </p:nvSpPr>
              <p:spPr bwMode="gray">
                <a:xfrm>
                  <a:off x="4572000" y="3063911"/>
                  <a:ext cx="311300" cy="617042"/>
                </a:xfrm>
                <a:custGeom>
                  <a:avLst/>
                  <a:gdLst>
                    <a:gd name="T0" fmla="*/ 229 w 258"/>
                    <a:gd name="T1" fmla="*/ 0 h 514"/>
                    <a:gd name="T2" fmla="*/ 28 w 258"/>
                    <a:gd name="T3" fmla="*/ 0 h 514"/>
                    <a:gd name="T4" fmla="*/ 0 w 258"/>
                    <a:gd name="T5" fmla="*/ 29 h 514"/>
                    <a:gd name="T6" fmla="*/ 0 w 258"/>
                    <a:gd name="T7" fmla="*/ 486 h 514"/>
                    <a:gd name="T8" fmla="*/ 28 w 258"/>
                    <a:gd name="T9" fmla="*/ 514 h 514"/>
                    <a:gd name="T10" fmla="*/ 229 w 258"/>
                    <a:gd name="T11" fmla="*/ 514 h 514"/>
                    <a:gd name="T12" fmla="*/ 258 w 258"/>
                    <a:gd name="T13" fmla="*/ 486 h 514"/>
                    <a:gd name="T14" fmla="*/ 258 w 258"/>
                    <a:gd name="T15" fmla="*/ 29 h 514"/>
                    <a:gd name="T16" fmla="*/ 229 w 258"/>
                    <a:gd name="T17" fmla="*/ 0 h 514"/>
                    <a:gd name="T18" fmla="*/ 41 w 258"/>
                    <a:gd name="T19" fmla="*/ 96 h 514"/>
                    <a:gd name="T20" fmla="*/ 217 w 258"/>
                    <a:gd name="T21" fmla="*/ 96 h 514"/>
                    <a:gd name="T22" fmla="*/ 217 w 258"/>
                    <a:gd name="T23" fmla="*/ 118 h 514"/>
                    <a:gd name="T24" fmla="*/ 41 w 258"/>
                    <a:gd name="T25" fmla="*/ 118 h 514"/>
                    <a:gd name="T26" fmla="*/ 41 w 258"/>
                    <a:gd name="T27" fmla="*/ 96 h 514"/>
                    <a:gd name="T28" fmla="*/ 41 w 258"/>
                    <a:gd name="T29" fmla="*/ 54 h 514"/>
                    <a:gd name="T30" fmla="*/ 217 w 258"/>
                    <a:gd name="T31" fmla="*/ 54 h 514"/>
                    <a:gd name="T32" fmla="*/ 217 w 258"/>
                    <a:gd name="T33" fmla="*/ 76 h 514"/>
                    <a:gd name="T34" fmla="*/ 41 w 258"/>
                    <a:gd name="T35" fmla="*/ 76 h 514"/>
                    <a:gd name="T36" fmla="*/ 41 w 258"/>
                    <a:gd name="T37" fmla="*/ 54 h 514"/>
                    <a:gd name="T38" fmla="*/ 129 w 258"/>
                    <a:gd name="T39" fmla="*/ 370 h 514"/>
                    <a:gd name="T40" fmla="*/ 118 w 258"/>
                    <a:gd name="T41" fmla="*/ 359 h 514"/>
                    <a:gd name="T42" fmla="*/ 129 w 258"/>
                    <a:gd name="T43" fmla="*/ 349 h 514"/>
                    <a:gd name="T44" fmla="*/ 140 w 258"/>
                    <a:gd name="T45" fmla="*/ 359 h 514"/>
                    <a:gd name="T46" fmla="*/ 129 w 258"/>
                    <a:gd name="T47" fmla="*/ 370 h 514"/>
                    <a:gd name="T48" fmla="*/ 217 w 258"/>
                    <a:gd name="T49" fmla="*/ 160 h 514"/>
                    <a:gd name="T50" fmla="*/ 41 w 258"/>
                    <a:gd name="T51" fmla="*/ 160 h 514"/>
                    <a:gd name="T52" fmla="*/ 41 w 258"/>
                    <a:gd name="T53" fmla="*/ 138 h 514"/>
                    <a:gd name="T54" fmla="*/ 217 w 258"/>
                    <a:gd name="T55" fmla="*/ 138 h 514"/>
                    <a:gd name="T56" fmla="*/ 217 w 258"/>
                    <a:gd name="T57" fmla="*/ 16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8" h="514">
                      <a:moveTo>
                        <a:pt x="229" y="0"/>
                      </a:moveTo>
                      <a:cubicBezTo>
                        <a:pt x="28" y="0"/>
                        <a:pt x="28" y="0"/>
                        <a:pt x="28" y="0"/>
                      </a:cubicBezTo>
                      <a:cubicBezTo>
                        <a:pt x="13" y="0"/>
                        <a:pt x="0" y="13"/>
                        <a:pt x="0" y="29"/>
                      </a:cubicBezTo>
                      <a:cubicBezTo>
                        <a:pt x="0" y="486"/>
                        <a:pt x="0" y="486"/>
                        <a:pt x="0" y="486"/>
                      </a:cubicBezTo>
                      <a:cubicBezTo>
                        <a:pt x="0" y="501"/>
                        <a:pt x="13" y="514"/>
                        <a:pt x="28" y="514"/>
                      </a:cubicBezTo>
                      <a:cubicBezTo>
                        <a:pt x="229" y="514"/>
                        <a:pt x="229" y="514"/>
                        <a:pt x="229" y="514"/>
                      </a:cubicBezTo>
                      <a:cubicBezTo>
                        <a:pt x="245" y="514"/>
                        <a:pt x="258" y="501"/>
                        <a:pt x="258" y="486"/>
                      </a:cubicBezTo>
                      <a:cubicBezTo>
                        <a:pt x="258" y="29"/>
                        <a:pt x="258" y="29"/>
                        <a:pt x="258" y="29"/>
                      </a:cubicBezTo>
                      <a:cubicBezTo>
                        <a:pt x="258" y="13"/>
                        <a:pt x="245" y="0"/>
                        <a:pt x="229" y="0"/>
                      </a:cubicBezTo>
                      <a:close/>
                      <a:moveTo>
                        <a:pt x="41" y="96"/>
                      </a:moveTo>
                      <a:cubicBezTo>
                        <a:pt x="217" y="96"/>
                        <a:pt x="217" y="96"/>
                        <a:pt x="217" y="96"/>
                      </a:cubicBezTo>
                      <a:cubicBezTo>
                        <a:pt x="217" y="118"/>
                        <a:pt x="217" y="118"/>
                        <a:pt x="217" y="118"/>
                      </a:cubicBezTo>
                      <a:cubicBezTo>
                        <a:pt x="41" y="118"/>
                        <a:pt x="41" y="118"/>
                        <a:pt x="41" y="118"/>
                      </a:cubicBezTo>
                      <a:lnTo>
                        <a:pt x="41" y="96"/>
                      </a:lnTo>
                      <a:close/>
                      <a:moveTo>
                        <a:pt x="41" y="54"/>
                      </a:moveTo>
                      <a:cubicBezTo>
                        <a:pt x="217" y="54"/>
                        <a:pt x="217" y="54"/>
                        <a:pt x="217" y="54"/>
                      </a:cubicBezTo>
                      <a:cubicBezTo>
                        <a:pt x="217" y="76"/>
                        <a:pt x="217" y="76"/>
                        <a:pt x="217" y="76"/>
                      </a:cubicBezTo>
                      <a:cubicBezTo>
                        <a:pt x="41" y="76"/>
                        <a:pt x="41" y="76"/>
                        <a:pt x="41" y="76"/>
                      </a:cubicBezTo>
                      <a:lnTo>
                        <a:pt x="41" y="54"/>
                      </a:lnTo>
                      <a:close/>
                      <a:moveTo>
                        <a:pt x="129" y="370"/>
                      </a:moveTo>
                      <a:cubicBezTo>
                        <a:pt x="123" y="370"/>
                        <a:pt x="118" y="365"/>
                        <a:pt x="118" y="359"/>
                      </a:cubicBezTo>
                      <a:cubicBezTo>
                        <a:pt x="118" y="354"/>
                        <a:pt x="123" y="349"/>
                        <a:pt x="129" y="349"/>
                      </a:cubicBezTo>
                      <a:cubicBezTo>
                        <a:pt x="135" y="349"/>
                        <a:pt x="140" y="354"/>
                        <a:pt x="140" y="359"/>
                      </a:cubicBezTo>
                      <a:cubicBezTo>
                        <a:pt x="140" y="365"/>
                        <a:pt x="135" y="370"/>
                        <a:pt x="129" y="370"/>
                      </a:cubicBezTo>
                      <a:close/>
                      <a:moveTo>
                        <a:pt x="217" y="160"/>
                      </a:moveTo>
                      <a:cubicBezTo>
                        <a:pt x="41" y="160"/>
                        <a:pt x="41" y="160"/>
                        <a:pt x="41" y="160"/>
                      </a:cubicBezTo>
                      <a:cubicBezTo>
                        <a:pt x="41" y="138"/>
                        <a:pt x="41" y="138"/>
                        <a:pt x="41" y="138"/>
                      </a:cubicBezTo>
                      <a:cubicBezTo>
                        <a:pt x="217" y="138"/>
                        <a:pt x="217" y="138"/>
                        <a:pt x="217" y="138"/>
                      </a:cubicBezTo>
                      <a:lnTo>
                        <a:pt x="217" y="160"/>
                      </a:lnTo>
                      <a:close/>
                    </a:path>
                  </a:pathLst>
                </a:custGeom>
                <a:solidFill>
                  <a:schemeClr val="tx2"/>
                </a:solidFill>
                <a:ln>
                  <a:noFill/>
                </a:ln>
              </p:spPr>
              <p:txBody>
                <a:bodyPr vert="horz" wrap="square" lIns="82296" tIns="41148" rIns="82296" bIns="41148" numCol="1" anchor="t" anchorCtr="0" compatLnSpc="1">
                  <a:prstTxWarp prst="textNoShape">
                    <a:avLst/>
                  </a:prstTxWarp>
                </a:bodyPr>
                <a:lstStyle/>
                <a:p>
                  <a:endParaRPr lang="en-US" sz="1620">
                    <a:solidFill>
                      <a:srgbClr val="000000"/>
                    </a:solidFill>
                  </a:endParaRPr>
                </a:p>
              </p:txBody>
            </p:sp>
          </p:grpSp>
          <p:grpSp>
            <p:nvGrpSpPr>
              <p:cNvPr id="130" name="Group 129"/>
              <p:cNvGrpSpPr/>
              <p:nvPr/>
            </p:nvGrpSpPr>
            <p:grpSpPr bwMode="gray">
              <a:xfrm>
                <a:off x="6876256" y="4056698"/>
                <a:ext cx="144264" cy="285952"/>
                <a:chOff x="4572000" y="3063911"/>
                <a:chExt cx="311300" cy="617042"/>
              </a:xfrm>
            </p:grpSpPr>
            <p:sp>
              <p:nvSpPr>
                <p:cNvPr id="131" name="Rounded Rectangle 130"/>
                <p:cNvSpPr/>
                <p:nvPr/>
              </p:nvSpPr>
              <p:spPr bwMode="gray">
                <a:xfrm>
                  <a:off x="4602527" y="3106052"/>
                  <a:ext cx="248935" cy="467195"/>
                </a:xfrm>
                <a:prstGeom prst="roundRect">
                  <a:avLst>
                    <a:gd name="adj" fmla="val 48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dirty="0" err="1">
                    <a:latin typeface="Arial" pitchFamily="34" charset="0"/>
                    <a:cs typeface="Arial" pitchFamily="34" charset="0"/>
                  </a:endParaRPr>
                </a:p>
              </p:txBody>
            </p:sp>
            <p:sp>
              <p:nvSpPr>
                <p:cNvPr id="132" name="Freeform 5"/>
                <p:cNvSpPr>
                  <a:spLocks noEditPoints="1"/>
                </p:cNvSpPr>
                <p:nvPr/>
              </p:nvSpPr>
              <p:spPr bwMode="gray">
                <a:xfrm>
                  <a:off x="4572000" y="3063911"/>
                  <a:ext cx="311300" cy="617042"/>
                </a:xfrm>
                <a:custGeom>
                  <a:avLst/>
                  <a:gdLst>
                    <a:gd name="T0" fmla="*/ 229 w 258"/>
                    <a:gd name="T1" fmla="*/ 0 h 514"/>
                    <a:gd name="T2" fmla="*/ 28 w 258"/>
                    <a:gd name="T3" fmla="*/ 0 h 514"/>
                    <a:gd name="T4" fmla="*/ 0 w 258"/>
                    <a:gd name="T5" fmla="*/ 29 h 514"/>
                    <a:gd name="T6" fmla="*/ 0 w 258"/>
                    <a:gd name="T7" fmla="*/ 486 h 514"/>
                    <a:gd name="T8" fmla="*/ 28 w 258"/>
                    <a:gd name="T9" fmla="*/ 514 h 514"/>
                    <a:gd name="T10" fmla="*/ 229 w 258"/>
                    <a:gd name="T11" fmla="*/ 514 h 514"/>
                    <a:gd name="T12" fmla="*/ 258 w 258"/>
                    <a:gd name="T13" fmla="*/ 486 h 514"/>
                    <a:gd name="T14" fmla="*/ 258 w 258"/>
                    <a:gd name="T15" fmla="*/ 29 h 514"/>
                    <a:gd name="T16" fmla="*/ 229 w 258"/>
                    <a:gd name="T17" fmla="*/ 0 h 514"/>
                    <a:gd name="T18" fmla="*/ 41 w 258"/>
                    <a:gd name="T19" fmla="*/ 96 h 514"/>
                    <a:gd name="T20" fmla="*/ 217 w 258"/>
                    <a:gd name="T21" fmla="*/ 96 h 514"/>
                    <a:gd name="T22" fmla="*/ 217 w 258"/>
                    <a:gd name="T23" fmla="*/ 118 h 514"/>
                    <a:gd name="T24" fmla="*/ 41 w 258"/>
                    <a:gd name="T25" fmla="*/ 118 h 514"/>
                    <a:gd name="T26" fmla="*/ 41 w 258"/>
                    <a:gd name="T27" fmla="*/ 96 h 514"/>
                    <a:gd name="T28" fmla="*/ 41 w 258"/>
                    <a:gd name="T29" fmla="*/ 54 h 514"/>
                    <a:gd name="T30" fmla="*/ 217 w 258"/>
                    <a:gd name="T31" fmla="*/ 54 h 514"/>
                    <a:gd name="T32" fmla="*/ 217 w 258"/>
                    <a:gd name="T33" fmla="*/ 76 h 514"/>
                    <a:gd name="T34" fmla="*/ 41 w 258"/>
                    <a:gd name="T35" fmla="*/ 76 h 514"/>
                    <a:gd name="T36" fmla="*/ 41 w 258"/>
                    <a:gd name="T37" fmla="*/ 54 h 514"/>
                    <a:gd name="T38" fmla="*/ 129 w 258"/>
                    <a:gd name="T39" fmla="*/ 370 h 514"/>
                    <a:gd name="T40" fmla="*/ 118 w 258"/>
                    <a:gd name="T41" fmla="*/ 359 h 514"/>
                    <a:gd name="T42" fmla="*/ 129 w 258"/>
                    <a:gd name="T43" fmla="*/ 349 h 514"/>
                    <a:gd name="T44" fmla="*/ 140 w 258"/>
                    <a:gd name="T45" fmla="*/ 359 h 514"/>
                    <a:gd name="T46" fmla="*/ 129 w 258"/>
                    <a:gd name="T47" fmla="*/ 370 h 514"/>
                    <a:gd name="T48" fmla="*/ 217 w 258"/>
                    <a:gd name="T49" fmla="*/ 160 h 514"/>
                    <a:gd name="T50" fmla="*/ 41 w 258"/>
                    <a:gd name="T51" fmla="*/ 160 h 514"/>
                    <a:gd name="T52" fmla="*/ 41 w 258"/>
                    <a:gd name="T53" fmla="*/ 138 h 514"/>
                    <a:gd name="T54" fmla="*/ 217 w 258"/>
                    <a:gd name="T55" fmla="*/ 138 h 514"/>
                    <a:gd name="T56" fmla="*/ 217 w 258"/>
                    <a:gd name="T57" fmla="*/ 16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8" h="514">
                      <a:moveTo>
                        <a:pt x="229" y="0"/>
                      </a:moveTo>
                      <a:cubicBezTo>
                        <a:pt x="28" y="0"/>
                        <a:pt x="28" y="0"/>
                        <a:pt x="28" y="0"/>
                      </a:cubicBezTo>
                      <a:cubicBezTo>
                        <a:pt x="13" y="0"/>
                        <a:pt x="0" y="13"/>
                        <a:pt x="0" y="29"/>
                      </a:cubicBezTo>
                      <a:cubicBezTo>
                        <a:pt x="0" y="486"/>
                        <a:pt x="0" y="486"/>
                        <a:pt x="0" y="486"/>
                      </a:cubicBezTo>
                      <a:cubicBezTo>
                        <a:pt x="0" y="501"/>
                        <a:pt x="13" y="514"/>
                        <a:pt x="28" y="514"/>
                      </a:cubicBezTo>
                      <a:cubicBezTo>
                        <a:pt x="229" y="514"/>
                        <a:pt x="229" y="514"/>
                        <a:pt x="229" y="514"/>
                      </a:cubicBezTo>
                      <a:cubicBezTo>
                        <a:pt x="245" y="514"/>
                        <a:pt x="258" y="501"/>
                        <a:pt x="258" y="486"/>
                      </a:cubicBezTo>
                      <a:cubicBezTo>
                        <a:pt x="258" y="29"/>
                        <a:pt x="258" y="29"/>
                        <a:pt x="258" y="29"/>
                      </a:cubicBezTo>
                      <a:cubicBezTo>
                        <a:pt x="258" y="13"/>
                        <a:pt x="245" y="0"/>
                        <a:pt x="229" y="0"/>
                      </a:cubicBezTo>
                      <a:close/>
                      <a:moveTo>
                        <a:pt x="41" y="96"/>
                      </a:moveTo>
                      <a:cubicBezTo>
                        <a:pt x="217" y="96"/>
                        <a:pt x="217" y="96"/>
                        <a:pt x="217" y="96"/>
                      </a:cubicBezTo>
                      <a:cubicBezTo>
                        <a:pt x="217" y="118"/>
                        <a:pt x="217" y="118"/>
                        <a:pt x="217" y="118"/>
                      </a:cubicBezTo>
                      <a:cubicBezTo>
                        <a:pt x="41" y="118"/>
                        <a:pt x="41" y="118"/>
                        <a:pt x="41" y="118"/>
                      </a:cubicBezTo>
                      <a:lnTo>
                        <a:pt x="41" y="96"/>
                      </a:lnTo>
                      <a:close/>
                      <a:moveTo>
                        <a:pt x="41" y="54"/>
                      </a:moveTo>
                      <a:cubicBezTo>
                        <a:pt x="217" y="54"/>
                        <a:pt x="217" y="54"/>
                        <a:pt x="217" y="54"/>
                      </a:cubicBezTo>
                      <a:cubicBezTo>
                        <a:pt x="217" y="76"/>
                        <a:pt x="217" y="76"/>
                        <a:pt x="217" y="76"/>
                      </a:cubicBezTo>
                      <a:cubicBezTo>
                        <a:pt x="41" y="76"/>
                        <a:pt x="41" y="76"/>
                        <a:pt x="41" y="76"/>
                      </a:cubicBezTo>
                      <a:lnTo>
                        <a:pt x="41" y="54"/>
                      </a:lnTo>
                      <a:close/>
                      <a:moveTo>
                        <a:pt x="129" y="370"/>
                      </a:moveTo>
                      <a:cubicBezTo>
                        <a:pt x="123" y="370"/>
                        <a:pt x="118" y="365"/>
                        <a:pt x="118" y="359"/>
                      </a:cubicBezTo>
                      <a:cubicBezTo>
                        <a:pt x="118" y="354"/>
                        <a:pt x="123" y="349"/>
                        <a:pt x="129" y="349"/>
                      </a:cubicBezTo>
                      <a:cubicBezTo>
                        <a:pt x="135" y="349"/>
                        <a:pt x="140" y="354"/>
                        <a:pt x="140" y="359"/>
                      </a:cubicBezTo>
                      <a:cubicBezTo>
                        <a:pt x="140" y="365"/>
                        <a:pt x="135" y="370"/>
                        <a:pt x="129" y="370"/>
                      </a:cubicBezTo>
                      <a:close/>
                      <a:moveTo>
                        <a:pt x="217" y="160"/>
                      </a:moveTo>
                      <a:cubicBezTo>
                        <a:pt x="41" y="160"/>
                        <a:pt x="41" y="160"/>
                        <a:pt x="41" y="160"/>
                      </a:cubicBezTo>
                      <a:cubicBezTo>
                        <a:pt x="41" y="138"/>
                        <a:pt x="41" y="138"/>
                        <a:pt x="41" y="138"/>
                      </a:cubicBezTo>
                      <a:cubicBezTo>
                        <a:pt x="217" y="138"/>
                        <a:pt x="217" y="138"/>
                        <a:pt x="217" y="138"/>
                      </a:cubicBezTo>
                      <a:lnTo>
                        <a:pt x="217" y="160"/>
                      </a:lnTo>
                      <a:close/>
                    </a:path>
                  </a:pathLst>
                </a:custGeom>
                <a:solidFill>
                  <a:schemeClr val="tx2"/>
                </a:solidFill>
                <a:ln>
                  <a:noFill/>
                </a:ln>
              </p:spPr>
              <p:txBody>
                <a:bodyPr vert="horz" wrap="square" lIns="82296" tIns="41148" rIns="82296" bIns="41148" numCol="1" anchor="t" anchorCtr="0" compatLnSpc="1">
                  <a:prstTxWarp prst="textNoShape">
                    <a:avLst/>
                  </a:prstTxWarp>
                </a:bodyPr>
                <a:lstStyle/>
                <a:p>
                  <a:endParaRPr lang="en-US" sz="1620">
                    <a:solidFill>
                      <a:srgbClr val="000000"/>
                    </a:solidFill>
                  </a:endParaRPr>
                </a:p>
              </p:txBody>
            </p:sp>
          </p:grpSp>
        </p:grpSp>
        <p:grpSp>
          <p:nvGrpSpPr>
            <p:cNvPr id="91" name="Group 90"/>
            <p:cNvGrpSpPr>
              <a:grpSpLocks noChangeAspect="1"/>
            </p:cNvGrpSpPr>
            <p:nvPr/>
          </p:nvGrpSpPr>
          <p:grpSpPr>
            <a:xfrm>
              <a:off x="6068232" y="336627"/>
              <a:ext cx="646567" cy="523870"/>
              <a:chOff x="9067274" y="2186236"/>
              <a:chExt cx="686603" cy="556308"/>
            </a:xfrm>
          </p:grpSpPr>
          <p:sp>
            <p:nvSpPr>
              <p:cNvPr id="124" name="Trapezoid 123"/>
              <p:cNvSpPr/>
              <p:nvPr/>
            </p:nvSpPr>
            <p:spPr bwMode="gray">
              <a:xfrm rot="13438677">
                <a:off x="9067274" y="2425044"/>
                <a:ext cx="328448" cy="317500"/>
              </a:xfrm>
              <a:prstGeom prst="trapezoid">
                <a:avLst>
                  <a:gd name="adj" fmla="val 119849"/>
                </a:avLst>
              </a:prstGeom>
              <a:solidFill>
                <a:schemeClr val="tx2">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grpSp>
            <p:nvGrpSpPr>
              <p:cNvPr id="125" name="Group 124"/>
              <p:cNvGrpSpPr/>
              <p:nvPr/>
            </p:nvGrpSpPr>
            <p:grpSpPr>
              <a:xfrm>
                <a:off x="9185817" y="2186236"/>
                <a:ext cx="568060" cy="397558"/>
                <a:chOff x="7937688" y="2043908"/>
                <a:chExt cx="568060" cy="337342"/>
              </a:xfrm>
            </p:grpSpPr>
            <p:sp>
              <p:nvSpPr>
                <p:cNvPr id="126" name="Freeform 20"/>
                <p:cNvSpPr>
                  <a:spLocks/>
                </p:cNvSpPr>
                <p:nvPr/>
              </p:nvSpPr>
              <p:spPr bwMode="gray">
                <a:xfrm>
                  <a:off x="7951147" y="2043908"/>
                  <a:ext cx="532056" cy="337342"/>
                </a:xfrm>
                <a:custGeom>
                  <a:avLst/>
                  <a:gdLst>
                    <a:gd name="T0" fmla="*/ 494 w 1206"/>
                    <a:gd name="T1" fmla="*/ 725 h 725"/>
                    <a:gd name="T2" fmla="*/ 278 w 1206"/>
                    <a:gd name="T3" fmla="*/ 621 h 725"/>
                    <a:gd name="T4" fmla="*/ 264 w 1206"/>
                    <a:gd name="T5" fmla="*/ 605 h 725"/>
                    <a:gd name="T6" fmla="*/ 244 w 1206"/>
                    <a:gd name="T7" fmla="*/ 611 h 725"/>
                    <a:gd name="T8" fmla="*/ 189 w 1206"/>
                    <a:gd name="T9" fmla="*/ 619 h 725"/>
                    <a:gd name="T10" fmla="*/ 0 w 1206"/>
                    <a:gd name="T11" fmla="*/ 431 h 725"/>
                    <a:gd name="T12" fmla="*/ 189 w 1206"/>
                    <a:gd name="T13" fmla="*/ 242 h 725"/>
                    <a:gd name="T14" fmla="*/ 193 w 1206"/>
                    <a:gd name="T15" fmla="*/ 242 h 725"/>
                    <a:gd name="T16" fmla="*/ 220 w 1206"/>
                    <a:gd name="T17" fmla="*/ 243 h 725"/>
                    <a:gd name="T18" fmla="*/ 226 w 1206"/>
                    <a:gd name="T19" fmla="*/ 219 h 725"/>
                    <a:gd name="T20" fmla="*/ 338 w 1206"/>
                    <a:gd name="T21" fmla="*/ 134 h 725"/>
                    <a:gd name="T22" fmla="*/ 350 w 1206"/>
                    <a:gd name="T23" fmla="*/ 134 h 725"/>
                    <a:gd name="T24" fmla="*/ 374 w 1206"/>
                    <a:gd name="T25" fmla="*/ 137 h 725"/>
                    <a:gd name="T26" fmla="*/ 383 w 1206"/>
                    <a:gd name="T27" fmla="*/ 114 h 725"/>
                    <a:gd name="T28" fmla="*/ 552 w 1206"/>
                    <a:gd name="T29" fmla="*/ 0 h 725"/>
                    <a:gd name="T30" fmla="*/ 713 w 1206"/>
                    <a:gd name="T31" fmla="*/ 97 h 725"/>
                    <a:gd name="T32" fmla="*/ 725 w 1206"/>
                    <a:gd name="T33" fmla="*/ 120 h 725"/>
                    <a:gd name="T34" fmla="*/ 750 w 1206"/>
                    <a:gd name="T35" fmla="*/ 113 h 725"/>
                    <a:gd name="T36" fmla="*/ 812 w 1206"/>
                    <a:gd name="T37" fmla="*/ 105 h 725"/>
                    <a:gd name="T38" fmla="*/ 1031 w 1206"/>
                    <a:gd name="T39" fmla="*/ 270 h 725"/>
                    <a:gd name="T40" fmla="*/ 1037 w 1206"/>
                    <a:gd name="T41" fmla="*/ 291 h 725"/>
                    <a:gd name="T42" fmla="*/ 1058 w 1206"/>
                    <a:gd name="T43" fmla="*/ 293 h 725"/>
                    <a:gd name="T44" fmla="*/ 1206 w 1206"/>
                    <a:gd name="T45" fmla="*/ 458 h 725"/>
                    <a:gd name="T46" fmla="*/ 1039 w 1206"/>
                    <a:gd name="T47" fmla="*/ 625 h 725"/>
                    <a:gd name="T48" fmla="*/ 1017 w 1206"/>
                    <a:gd name="T49" fmla="*/ 624 h 725"/>
                    <a:gd name="T50" fmla="*/ 1000 w 1206"/>
                    <a:gd name="T51" fmla="*/ 621 h 725"/>
                    <a:gd name="T52" fmla="*/ 988 w 1206"/>
                    <a:gd name="T53" fmla="*/ 635 h 725"/>
                    <a:gd name="T54" fmla="*/ 831 w 1206"/>
                    <a:gd name="T55" fmla="*/ 711 h 725"/>
                    <a:gd name="T56" fmla="*/ 705 w 1206"/>
                    <a:gd name="T57" fmla="*/ 666 h 725"/>
                    <a:gd name="T58" fmla="*/ 685 w 1206"/>
                    <a:gd name="T59" fmla="*/ 650 h 725"/>
                    <a:gd name="T60" fmla="*/ 665 w 1206"/>
                    <a:gd name="T61" fmla="*/ 666 h 725"/>
                    <a:gd name="T62" fmla="*/ 494 w 1206"/>
                    <a:gd name="T63" fmla="*/ 72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6" h="725">
                      <a:moveTo>
                        <a:pt x="494" y="725"/>
                      </a:moveTo>
                      <a:cubicBezTo>
                        <a:pt x="410" y="725"/>
                        <a:pt x="331" y="687"/>
                        <a:pt x="278" y="621"/>
                      </a:cubicBezTo>
                      <a:cubicBezTo>
                        <a:pt x="264" y="605"/>
                        <a:pt x="264" y="605"/>
                        <a:pt x="264" y="605"/>
                      </a:cubicBezTo>
                      <a:cubicBezTo>
                        <a:pt x="244" y="611"/>
                        <a:pt x="244" y="611"/>
                        <a:pt x="244" y="611"/>
                      </a:cubicBezTo>
                      <a:cubicBezTo>
                        <a:pt x="226" y="616"/>
                        <a:pt x="207" y="619"/>
                        <a:pt x="189" y="619"/>
                      </a:cubicBezTo>
                      <a:cubicBezTo>
                        <a:pt x="85" y="619"/>
                        <a:pt x="0" y="535"/>
                        <a:pt x="0" y="431"/>
                      </a:cubicBezTo>
                      <a:cubicBezTo>
                        <a:pt x="0" y="327"/>
                        <a:pt x="85" y="242"/>
                        <a:pt x="189" y="242"/>
                      </a:cubicBezTo>
                      <a:cubicBezTo>
                        <a:pt x="190" y="242"/>
                        <a:pt x="191" y="242"/>
                        <a:pt x="193" y="242"/>
                      </a:cubicBezTo>
                      <a:cubicBezTo>
                        <a:pt x="220" y="243"/>
                        <a:pt x="220" y="243"/>
                        <a:pt x="220" y="243"/>
                      </a:cubicBezTo>
                      <a:cubicBezTo>
                        <a:pt x="226" y="219"/>
                        <a:pt x="226" y="219"/>
                        <a:pt x="226" y="219"/>
                      </a:cubicBezTo>
                      <a:cubicBezTo>
                        <a:pt x="240" y="169"/>
                        <a:pt x="286" y="134"/>
                        <a:pt x="338" y="134"/>
                      </a:cubicBezTo>
                      <a:cubicBezTo>
                        <a:pt x="342" y="134"/>
                        <a:pt x="346" y="134"/>
                        <a:pt x="350" y="134"/>
                      </a:cubicBezTo>
                      <a:cubicBezTo>
                        <a:pt x="374" y="137"/>
                        <a:pt x="374" y="137"/>
                        <a:pt x="374" y="137"/>
                      </a:cubicBezTo>
                      <a:cubicBezTo>
                        <a:pt x="383" y="114"/>
                        <a:pt x="383" y="114"/>
                        <a:pt x="383" y="114"/>
                      </a:cubicBezTo>
                      <a:cubicBezTo>
                        <a:pt x="411" y="45"/>
                        <a:pt x="477" y="0"/>
                        <a:pt x="552" y="0"/>
                      </a:cubicBezTo>
                      <a:cubicBezTo>
                        <a:pt x="620" y="0"/>
                        <a:pt x="681" y="38"/>
                        <a:pt x="713" y="97"/>
                      </a:cubicBezTo>
                      <a:cubicBezTo>
                        <a:pt x="725" y="120"/>
                        <a:pt x="725" y="120"/>
                        <a:pt x="725" y="120"/>
                      </a:cubicBezTo>
                      <a:cubicBezTo>
                        <a:pt x="750" y="113"/>
                        <a:pt x="750" y="113"/>
                        <a:pt x="750" y="113"/>
                      </a:cubicBezTo>
                      <a:cubicBezTo>
                        <a:pt x="770" y="107"/>
                        <a:pt x="791" y="105"/>
                        <a:pt x="812" y="105"/>
                      </a:cubicBezTo>
                      <a:cubicBezTo>
                        <a:pt x="913" y="105"/>
                        <a:pt x="1003" y="173"/>
                        <a:pt x="1031" y="270"/>
                      </a:cubicBezTo>
                      <a:cubicBezTo>
                        <a:pt x="1037" y="291"/>
                        <a:pt x="1037" y="291"/>
                        <a:pt x="1037" y="291"/>
                      </a:cubicBezTo>
                      <a:cubicBezTo>
                        <a:pt x="1058" y="293"/>
                        <a:pt x="1058" y="293"/>
                        <a:pt x="1058" y="293"/>
                      </a:cubicBezTo>
                      <a:cubicBezTo>
                        <a:pt x="1142" y="302"/>
                        <a:pt x="1206" y="374"/>
                        <a:pt x="1206" y="458"/>
                      </a:cubicBezTo>
                      <a:cubicBezTo>
                        <a:pt x="1206" y="550"/>
                        <a:pt x="1131" y="625"/>
                        <a:pt x="1039" y="625"/>
                      </a:cubicBezTo>
                      <a:cubicBezTo>
                        <a:pt x="1032" y="625"/>
                        <a:pt x="1025" y="625"/>
                        <a:pt x="1017" y="624"/>
                      </a:cubicBezTo>
                      <a:cubicBezTo>
                        <a:pt x="1000" y="621"/>
                        <a:pt x="1000" y="621"/>
                        <a:pt x="1000" y="621"/>
                      </a:cubicBezTo>
                      <a:cubicBezTo>
                        <a:pt x="988" y="635"/>
                        <a:pt x="988" y="635"/>
                        <a:pt x="988" y="635"/>
                      </a:cubicBezTo>
                      <a:cubicBezTo>
                        <a:pt x="950" y="683"/>
                        <a:pt x="893" y="711"/>
                        <a:pt x="831" y="711"/>
                      </a:cubicBezTo>
                      <a:cubicBezTo>
                        <a:pt x="785" y="711"/>
                        <a:pt x="741" y="695"/>
                        <a:pt x="705" y="666"/>
                      </a:cubicBezTo>
                      <a:cubicBezTo>
                        <a:pt x="685" y="650"/>
                        <a:pt x="685" y="650"/>
                        <a:pt x="685" y="650"/>
                      </a:cubicBezTo>
                      <a:cubicBezTo>
                        <a:pt x="665" y="666"/>
                        <a:pt x="665" y="666"/>
                        <a:pt x="665" y="666"/>
                      </a:cubicBezTo>
                      <a:cubicBezTo>
                        <a:pt x="616" y="704"/>
                        <a:pt x="557" y="725"/>
                        <a:pt x="494" y="725"/>
                      </a:cubicBezTo>
                      <a:close/>
                    </a:path>
                  </a:pathLst>
                </a:custGeom>
                <a:solidFill>
                  <a:schemeClr val="accent2">
                    <a:lumMod val="40000"/>
                    <a:lumOff val="60000"/>
                  </a:schemeClr>
                </a:solidFill>
                <a:ln w="28575">
                  <a:solidFill>
                    <a:schemeClr val="bg1"/>
                  </a:solidFill>
                </a:ln>
                <a:effectLst/>
                <a:scene3d>
                  <a:camera prst="orthographicFront">
                    <a:rot lat="0" lon="0" rev="0"/>
                  </a:camera>
                  <a:lightRig rig="threePt" dir="t">
                    <a:rot lat="0" lon="0" rev="1200000"/>
                  </a:lightRig>
                </a:scene3d>
                <a:sp3d>
                  <a:bevelT w="25400" h="25400"/>
                </a:sp3d>
              </p:spPr>
              <p:style>
                <a:lnRef idx="0">
                  <a:schemeClr val="accent6"/>
                </a:lnRef>
                <a:fillRef idx="3">
                  <a:schemeClr val="accent6"/>
                </a:fillRef>
                <a:effectRef idx="3">
                  <a:schemeClr val="accent6"/>
                </a:effectRef>
                <a:fontRef idx="minor">
                  <a:schemeClr val="lt1"/>
                </a:fontRef>
              </p:style>
              <p:txBody>
                <a:bodyPr vert="horz" wrap="square" lIns="82296" tIns="41148" rIns="82296" bIns="41148" numCol="1" anchor="t" anchorCtr="0" compatLnSpc="1">
                  <a:prstTxWarp prst="textNoShape">
                    <a:avLst/>
                  </a:prstTxWarp>
                </a:bodyPr>
                <a:lstStyle/>
                <a:p>
                  <a:pPr algn="ctr"/>
                  <a:endParaRPr lang="en-US" sz="900" dirty="0">
                    <a:solidFill>
                      <a:srgbClr val="6B6B6B"/>
                    </a:solidFill>
                    <a:latin typeface="Arial"/>
                  </a:endParaRPr>
                </a:p>
              </p:txBody>
            </p:sp>
            <p:sp>
              <p:nvSpPr>
                <p:cNvPr id="127" name="Text Box 101"/>
                <p:cNvSpPr txBox="1">
                  <a:spLocks noChangeArrowheads="1"/>
                </p:cNvSpPr>
                <p:nvPr/>
              </p:nvSpPr>
              <p:spPr bwMode="gray">
                <a:xfrm>
                  <a:off x="7937688" y="2118093"/>
                  <a:ext cx="568060" cy="197881"/>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rgbClr val="FFFFFF"/>
                    </a:buClr>
                    <a:buSzPct val="100000"/>
                    <a:buFont typeface="Times New Roman" pitchFamily="18" charset="0"/>
                    <a:buNone/>
                  </a:pPr>
                  <a:r>
                    <a:rPr lang="en-US" sz="900" b="1" dirty="0">
                      <a:solidFill>
                        <a:srgbClr val="6B6B6B"/>
                      </a:solidFill>
                      <a:latin typeface="Arial"/>
                      <a:cs typeface="Arial"/>
                    </a:rPr>
                    <a:t>Cloud</a:t>
                  </a:r>
                  <a:endParaRPr lang="en-US" sz="990" b="1" dirty="0">
                    <a:solidFill>
                      <a:srgbClr val="6B6B6B"/>
                    </a:solidFill>
                    <a:latin typeface="Arial"/>
                    <a:cs typeface="Arial"/>
                  </a:endParaRPr>
                </a:p>
              </p:txBody>
            </p:sp>
          </p:grpSp>
        </p:grpSp>
        <p:grpSp>
          <p:nvGrpSpPr>
            <p:cNvPr id="106" name="Group 105"/>
            <p:cNvGrpSpPr/>
            <p:nvPr/>
          </p:nvGrpSpPr>
          <p:grpSpPr bwMode="gray">
            <a:xfrm>
              <a:off x="6503274" y="722077"/>
              <a:ext cx="312269" cy="336159"/>
              <a:chOff x="6108700" y="2835275"/>
              <a:chExt cx="1743076" cy="1876425"/>
            </a:xfrm>
            <a:solidFill>
              <a:srgbClr val="565656"/>
            </a:solidFill>
          </p:grpSpPr>
          <p:sp>
            <p:nvSpPr>
              <p:cNvPr id="111" name="Freeform 5"/>
              <p:cNvSpPr>
                <a:spLocks/>
              </p:cNvSpPr>
              <p:nvPr/>
            </p:nvSpPr>
            <p:spPr bwMode="gray">
              <a:xfrm>
                <a:off x="6108700" y="3608388"/>
                <a:ext cx="1743076" cy="1050925"/>
              </a:xfrm>
              <a:custGeom>
                <a:avLst/>
                <a:gdLst>
                  <a:gd name="T0" fmla="*/ 171 w 462"/>
                  <a:gd name="T1" fmla="*/ 0 h 279"/>
                  <a:gd name="T2" fmla="*/ 94 w 462"/>
                  <a:gd name="T3" fmla="*/ 33 h 279"/>
                  <a:gd name="T4" fmla="*/ 76 w 462"/>
                  <a:gd name="T5" fmla="*/ 49 h 279"/>
                  <a:gd name="T6" fmla="*/ 8 w 462"/>
                  <a:gd name="T7" fmla="*/ 143 h 279"/>
                  <a:gd name="T8" fmla="*/ 4 w 462"/>
                  <a:gd name="T9" fmla="*/ 173 h 279"/>
                  <a:gd name="T10" fmla="*/ 7 w 462"/>
                  <a:gd name="T11" fmla="*/ 183 h 279"/>
                  <a:gd name="T12" fmla="*/ 15 w 462"/>
                  <a:gd name="T13" fmla="*/ 208 h 279"/>
                  <a:gd name="T14" fmla="*/ 36 w 462"/>
                  <a:gd name="T15" fmla="*/ 254 h 279"/>
                  <a:gd name="T16" fmla="*/ 83 w 462"/>
                  <a:gd name="T17" fmla="*/ 273 h 279"/>
                  <a:gd name="T18" fmla="*/ 83 w 462"/>
                  <a:gd name="T19" fmla="*/ 268 h 279"/>
                  <a:gd name="T20" fmla="*/ 67 w 462"/>
                  <a:gd name="T21" fmla="*/ 118 h 279"/>
                  <a:gd name="T22" fmla="*/ 87 w 462"/>
                  <a:gd name="T23" fmla="*/ 97 h 279"/>
                  <a:gd name="T24" fmla="*/ 373 w 462"/>
                  <a:gd name="T25" fmla="*/ 97 h 279"/>
                  <a:gd name="T26" fmla="*/ 393 w 462"/>
                  <a:gd name="T27" fmla="*/ 118 h 279"/>
                  <a:gd name="T28" fmla="*/ 380 w 462"/>
                  <a:gd name="T29" fmla="*/ 241 h 279"/>
                  <a:gd name="T30" fmla="*/ 423 w 462"/>
                  <a:gd name="T31" fmla="*/ 208 h 279"/>
                  <a:gd name="T32" fmla="*/ 453 w 462"/>
                  <a:gd name="T33" fmla="*/ 183 h 279"/>
                  <a:gd name="T34" fmla="*/ 453 w 462"/>
                  <a:gd name="T35" fmla="*/ 143 h 279"/>
                  <a:gd name="T36" fmla="*/ 386 w 462"/>
                  <a:gd name="T37" fmla="*/ 48 h 279"/>
                  <a:gd name="T38" fmla="*/ 367 w 462"/>
                  <a:gd name="T39" fmla="*/ 33 h 279"/>
                  <a:gd name="T40" fmla="*/ 290 w 462"/>
                  <a:gd name="T41" fmla="*/ 0 h 279"/>
                  <a:gd name="T42" fmla="*/ 231 w 462"/>
                  <a:gd name="T43" fmla="*/ 79 h 279"/>
                  <a:gd name="T44" fmla="*/ 171 w 462"/>
                  <a:gd name="T4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279">
                    <a:moveTo>
                      <a:pt x="171" y="0"/>
                    </a:moveTo>
                    <a:cubicBezTo>
                      <a:pt x="94" y="33"/>
                      <a:pt x="94" y="33"/>
                      <a:pt x="94" y="33"/>
                    </a:cubicBezTo>
                    <a:cubicBezTo>
                      <a:pt x="86" y="37"/>
                      <a:pt x="81" y="41"/>
                      <a:pt x="76" y="49"/>
                    </a:cubicBezTo>
                    <a:cubicBezTo>
                      <a:pt x="8" y="143"/>
                      <a:pt x="8" y="143"/>
                      <a:pt x="8" y="143"/>
                    </a:cubicBezTo>
                    <a:cubicBezTo>
                      <a:pt x="2" y="152"/>
                      <a:pt x="0" y="163"/>
                      <a:pt x="4" y="173"/>
                    </a:cubicBezTo>
                    <a:cubicBezTo>
                      <a:pt x="7" y="183"/>
                      <a:pt x="7" y="183"/>
                      <a:pt x="7" y="183"/>
                    </a:cubicBezTo>
                    <a:cubicBezTo>
                      <a:pt x="15" y="208"/>
                      <a:pt x="15" y="208"/>
                      <a:pt x="15" y="208"/>
                    </a:cubicBezTo>
                    <a:cubicBezTo>
                      <a:pt x="36" y="254"/>
                      <a:pt x="36" y="254"/>
                      <a:pt x="36" y="254"/>
                    </a:cubicBezTo>
                    <a:cubicBezTo>
                      <a:pt x="45" y="274"/>
                      <a:pt x="67" y="279"/>
                      <a:pt x="83" y="273"/>
                    </a:cubicBezTo>
                    <a:cubicBezTo>
                      <a:pt x="83" y="268"/>
                      <a:pt x="83" y="268"/>
                      <a:pt x="83" y="268"/>
                    </a:cubicBezTo>
                    <a:cubicBezTo>
                      <a:pt x="67" y="118"/>
                      <a:pt x="67" y="118"/>
                      <a:pt x="67" y="118"/>
                    </a:cubicBezTo>
                    <a:cubicBezTo>
                      <a:pt x="66" y="106"/>
                      <a:pt x="76" y="97"/>
                      <a:pt x="87" y="97"/>
                    </a:cubicBezTo>
                    <a:cubicBezTo>
                      <a:pt x="373" y="97"/>
                      <a:pt x="373" y="97"/>
                      <a:pt x="373" y="97"/>
                    </a:cubicBezTo>
                    <a:cubicBezTo>
                      <a:pt x="384" y="97"/>
                      <a:pt x="394" y="107"/>
                      <a:pt x="393" y="118"/>
                    </a:cubicBezTo>
                    <a:cubicBezTo>
                      <a:pt x="380" y="241"/>
                      <a:pt x="380" y="241"/>
                      <a:pt x="380" y="241"/>
                    </a:cubicBezTo>
                    <a:cubicBezTo>
                      <a:pt x="423" y="208"/>
                      <a:pt x="423" y="208"/>
                      <a:pt x="423" y="208"/>
                    </a:cubicBezTo>
                    <a:cubicBezTo>
                      <a:pt x="453" y="183"/>
                      <a:pt x="453" y="183"/>
                      <a:pt x="453" y="183"/>
                    </a:cubicBezTo>
                    <a:cubicBezTo>
                      <a:pt x="462" y="172"/>
                      <a:pt x="462" y="155"/>
                      <a:pt x="453" y="143"/>
                    </a:cubicBezTo>
                    <a:cubicBezTo>
                      <a:pt x="386" y="48"/>
                      <a:pt x="386" y="48"/>
                      <a:pt x="386" y="48"/>
                    </a:cubicBezTo>
                    <a:cubicBezTo>
                      <a:pt x="380" y="41"/>
                      <a:pt x="376" y="37"/>
                      <a:pt x="367" y="33"/>
                    </a:cubicBezTo>
                    <a:cubicBezTo>
                      <a:pt x="290" y="0"/>
                      <a:pt x="290" y="0"/>
                      <a:pt x="290" y="0"/>
                    </a:cubicBezTo>
                    <a:cubicBezTo>
                      <a:pt x="290" y="0"/>
                      <a:pt x="284" y="79"/>
                      <a:pt x="231" y="79"/>
                    </a:cubicBezTo>
                    <a:cubicBezTo>
                      <a:pt x="177" y="79"/>
                      <a:pt x="171" y="0"/>
                      <a:pt x="171" y="0"/>
                    </a:cubicBezTo>
                    <a:close/>
                  </a:path>
                </a:pathLst>
              </a:custGeom>
              <a:grpFill/>
              <a:ln>
                <a:noFill/>
              </a:ln>
            </p:spPr>
            <p:txBody>
              <a:bodyPr vert="horz" wrap="square" lIns="82296" tIns="41148" rIns="82296" bIns="41148" numCol="1" anchor="t" anchorCtr="0" compatLnSpc="1">
                <a:prstTxWarp prst="textNoShape">
                  <a:avLst/>
                </a:prstTxWarp>
              </a:bodyPr>
              <a:lstStyle/>
              <a:p>
                <a:endParaRPr lang="en-US" sz="1620"/>
              </a:p>
            </p:txBody>
          </p:sp>
          <p:sp>
            <p:nvSpPr>
              <p:cNvPr id="114" name="Freeform 6"/>
              <p:cNvSpPr>
                <a:spLocks/>
              </p:cNvSpPr>
              <p:nvPr/>
            </p:nvSpPr>
            <p:spPr bwMode="gray">
              <a:xfrm>
                <a:off x="6484938" y="4645025"/>
                <a:ext cx="981075" cy="66675"/>
              </a:xfrm>
              <a:custGeom>
                <a:avLst/>
                <a:gdLst>
                  <a:gd name="T0" fmla="*/ 6 w 260"/>
                  <a:gd name="T1" fmla="*/ 18 h 18"/>
                  <a:gd name="T2" fmla="*/ 0 w 260"/>
                  <a:gd name="T3" fmla="*/ 12 h 18"/>
                  <a:gd name="T4" fmla="*/ 0 w 260"/>
                  <a:gd name="T5" fmla="*/ 0 h 18"/>
                  <a:gd name="T6" fmla="*/ 260 w 260"/>
                  <a:gd name="T7" fmla="*/ 0 h 18"/>
                  <a:gd name="T8" fmla="*/ 260 w 260"/>
                  <a:gd name="T9" fmla="*/ 12 h 18"/>
                  <a:gd name="T10" fmla="*/ 255 w 260"/>
                  <a:gd name="T11" fmla="*/ 18 h 18"/>
                  <a:gd name="T12" fmla="*/ 6 w 26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60" h="18">
                    <a:moveTo>
                      <a:pt x="6" y="18"/>
                    </a:moveTo>
                    <a:cubicBezTo>
                      <a:pt x="3" y="18"/>
                      <a:pt x="0" y="15"/>
                      <a:pt x="0" y="12"/>
                    </a:cubicBezTo>
                    <a:cubicBezTo>
                      <a:pt x="0" y="0"/>
                      <a:pt x="0" y="0"/>
                      <a:pt x="0" y="0"/>
                    </a:cubicBezTo>
                    <a:cubicBezTo>
                      <a:pt x="260" y="0"/>
                      <a:pt x="260" y="0"/>
                      <a:pt x="260" y="0"/>
                    </a:cubicBezTo>
                    <a:cubicBezTo>
                      <a:pt x="260" y="12"/>
                      <a:pt x="260" y="12"/>
                      <a:pt x="260" y="12"/>
                    </a:cubicBezTo>
                    <a:cubicBezTo>
                      <a:pt x="260" y="15"/>
                      <a:pt x="258" y="18"/>
                      <a:pt x="255" y="18"/>
                    </a:cubicBezTo>
                    <a:cubicBezTo>
                      <a:pt x="6" y="18"/>
                      <a:pt x="6" y="18"/>
                      <a:pt x="6" y="18"/>
                    </a:cubicBezTo>
                    <a:close/>
                  </a:path>
                </a:pathLst>
              </a:custGeom>
              <a:grpFill/>
              <a:ln>
                <a:noFill/>
              </a:ln>
            </p:spPr>
            <p:txBody>
              <a:bodyPr vert="horz" wrap="square" lIns="82296" tIns="41148" rIns="82296" bIns="41148" numCol="1" anchor="t" anchorCtr="0" compatLnSpc="1">
                <a:prstTxWarp prst="textNoShape">
                  <a:avLst/>
                </a:prstTxWarp>
              </a:bodyPr>
              <a:lstStyle/>
              <a:p>
                <a:endParaRPr lang="en-US" sz="1620"/>
              </a:p>
            </p:txBody>
          </p:sp>
          <p:sp>
            <p:nvSpPr>
              <p:cNvPr id="119" name="Freeform 7"/>
              <p:cNvSpPr>
                <a:spLocks/>
              </p:cNvSpPr>
              <p:nvPr/>
            </p:nvSpPr>
            <p:spPr bwMode="gray">
              <a:xfrm>
                <a:off x="6421438" y="4033838"/>
                <a:ext cx="1109663" cy="581025"/>
              </a:xfrm>
              <a:custGeom>
                <a:avLst/>
                <a:gdLst>
                  <a:gd name="T0" fmla="*/ 17 w 294"/>
                  <a:gd name="T1" fmla="*/ 154 h 154"/>
                  <a:gd name="T2" fmla="*/ 1 w 294"/>
                  <a:gd name="T3" fmla="*/ 4 h 154"/>
                  <a:gd name="T4" fmla="*/ 4 w 294"/>
                  <a:gd name="T5" fmla="*/ 0 h 154"/>
                  <a:gd name="T6" fmla="*/ 290 w 294"/>
                  <a:gd name="T7" fmla="*/ 0 h 154"/>
                  <a:gd name="T8" fmla="*/ 294 w 294"/>
                  <a:gd name="T9" fmla="*/ 4 h 154"/>
                  <a:gd name="T10" fmla="*/ 277 w 294"/>
                  <a:gd name="T11" fmla="*/ 154 h 154"/>
                  <a:gd name="T12" fmla="*/ 17 w 294"/>
                  <a:gd name="T13" fmla="*/ 154 h 154"/>
                </a:gdLst>
                <a:ahLst/>
                <a:cxnLst>
                  <a:cxn ang="0">
                    <a:pos x="T0" y="T1"/>
                  </a:cxn>
                  <a:cxn ang="0">
                    <a:pos x="T2" y="T3"/>
                  </a:cxn>
                  <a:cxn ang="0">
                    <a:pos x="T4" y="T5"/>
                  </a:cxn>
                  <a:cxn ang="0">
                    <a:pos x="T6" y="T7"/>
                  </a:cxn>
                  <a:cxn ang="0">
                    <a:pos x="T8" y="T9"/>
                  </a:cxn>
                  <a:cxn ang="0">
                    <a:pos x="T10" y="T11"/>
                  </a:cxn>
                  <a:cxn ang="0">
                    <a:pos x="T12" y="T13"/>
                  </a:cxn>
                </a:cxnLst>
                <a:rect l="0" t="0" r="r" b="b"/>
                <a:pathLst>
                  <a:path w="294" h="154">
                    <a:moveTo>
                      <a:pt x="17" y="154"/>
                    </a:moveTo>
                    <a:cubicBezTo>
                      <a:pt x="1" y="4"/>
                      <a:pt x="1" y="4"/>
                      <a:pt x="1" y="4"/>
                    </a:cubicBezTo>
                    <a:cubicBezTo>
                      <a:pt x="0" y="1"/>
                      <a:pt x="2" y="0"/>
                      <a:pt x="4" y="0"/>
                    </a:cubicBezTo>
                    <a:cubicBezTo>
                      <a:pt x="290" y="0"/>
                      <a:pt x="290" y="0"/>
                      <a:pt x="290" y="0"/>
                    </a:cubicBezTo>
                    <a:cubicBezTo>
                      <a:pt x="293" y="0"/>
                      <a:pt x="294" y="1"/>
                      <a:pt x="294" y="4"/>
                    </a:cubicBezTo>
                    <a:cubicBezTo>
                      <a:pt x="277" y="154"/>
                      <a:pt x="277" y="154"/>
                      <a:pt x="277" y="154"/>
                    </a:cubicBezTo>
                    <a:lnTo>
                      <a:pt x="17" y="154"/>
                    </a:lnTo>
                    <a:close/>
                  </a:path>
                </a:pathLst>
              </a:custGeom>
              <a:grpFill/>
              <a:ln>
                <a:noFill/>
              </a:ln>
            </p:spPr>
            <p:txBody>
              <a:bodyPr vert="horz" wrap="square" lIns="82296" tIns="41148" rIns="82296" bIns="41148" numCol="1" anchor="t" anchorCtr="0" compatLnSpc="1">
                <a:prstTxWarp prst="textNoShape">
                  <a:avLst/>
                </a:prstTxWarp>
              </a:bodyPr>
              <a:lstStyle/>
              <a:p>
                <a:endParaRPr lang="en-US" sz="1620"/>
              </a:p>
            </p:txBody>
          </p:sp>
          <p:sp>
            <p:nvSpPr>
              <p:cNvPr id="120" name="Freeform 8"/>
              <p:cNvSpPr>
                <a:spLocks/>
              </p:cNvSpPr>
              <p:nvPr/>
            </p:nvSpPr>
            <p:spPr bwMode="gray">
              <a:xfrm>
                <a:off x="6640513" y="3384550"/>
                <a:ext cx="161925" cy="193675"/>
              </a:xfrm>
              <a:custGeom>
                <a:avLst/>
                <a:gdLst>
                  <a:gd name="T0" fmla="*/ 15 w 43"/>
                  <a:gd name="T1" fmla="*/ 8 h 51"/>
                  <a:gd name="T2" fmla="*/ 15 w 43"/>
                  <a:gd name="T3" fmla="*/ 7 h 51"/>
                  <a:gd name="T4" fmla="*/ 13 w 43"/>
                  <a:gd name="T5" fmla="*/ 0 h 51"/>
                  <a:gd name="T6" fmla="*/ 0 w 43"/>
                  <a:gd name="T7" fmla="*/ 37 h 51"/>
                  <a:gd name="T8" fmla="*/ 43 w 43"/>
                  <a:gd name="T9" fmla="*/ 51 h 51"/>
                  <a:gd name="T10" fmla="*/ 20 w 43"/>
                  <a:gd name="T11" fmla="*/ 11 h 51"/>
                  <a:gd name="T12" fmla="*/ 15 w 43"/>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43" h="51">
                    <a:moveTo>
                      <a:pt x="15" y="8"/>
                    </a:moveTo>
                    <a:cubicBezTo>
                      <a:pt x="15" y="7"/>
                      <a:pt x="15" y="7"/>
                      <a:pt x="15" y="7"/>
                    </a:cubicBezTo>
                    <a:cubicBezTo>
                      <a:pt x="14" y="5"/>
                      <a:pt x="13" y="2"/>
                      <a:pt x="13" y="0"/>
                    </a:cubicBezTo>
                    <a:cubicBezTo>
                      <a:pt x="11" y="13"/>
                      <a:pt x="7" y="26"/>
                      <a:pt x="0" y="37"/>
                    </a:cubicBezTo>
                    <a:cubicBezTo>
                      <a:pt x="14" y="44"/>
                      <a:pt x="29" y="48"/>
                      <a:pt x="43" y="51"/>
                    </a:cubicBezTo>
                    <a:cubicBezTo>
                      <a:pt x="32" y="39"/>
                      <a:pt x="24" y="24"/>
                      <a:pt x="20" y="11"/>
                    </a:cubicBezTo>
                    <a:lnTo>
                      <a:pt x="15" y="8"/>
                    </a:lnTo>
                    <a:close/>
                  </a:path>
                </a:pathLst>
              </a:custGeom>
              <a:grpFill/>
              <a:ln>
                <a:noFill/>
              </a:ln>
            </p:spPr>
            <p:txBody>
              <a:bodyPr vert="horz" wrap="square" lIns="82296" tIns="41148" rIns="82296" bIns="41148" numCol="1" anchor="t" anchorCtr="0" compatLnSpc="1">
                <a:prstTxWarp prst="textNoShape">
                  <a:avLst/>
                </a:prstTxWarp>
              </a:bodyPr>
              <a:lstStyle/>
              <a:p>
                <a:endParaRPr lang="en-US" sz="1620"/>
              </a:p>
            </p:txBody>
          </p:sp>
          <p:sp>
            <p:nvSpPr>
              <p:cNvPr id="121" name="Freeform 9"/>
              <p:cNvSpPr>
                <a:spLocks/>
              </p:cNvSpPr>
              <p:nvPr/>
            </p:nvSpPr>
            <p:spPr bwMode="gray">
              <a:xfrm>
                <a:off x="7153275" y="3378200"/>
                <a:ext cx="166688" cy="195262"/>
              </a:xfrm>
              <a:custGeom>
                <a:avLst/>
                <a:gdLst>
                  <a:gd name="T0" fmla="*/ 27 w 44"/>
                  <a:gd name="T1" fmla="*/ 10 h 52"/>
                  <a:gd name="T2" fmla="*/ 22 w 44"/>
                  <a:gd name="T3" fmla="*/ 13 h 52"/>
                  <a:gd name="T4" fmla="*/ 0 w 44"/>
                  <a:gd name="T5" fmla="*/ 52 h 52"/>
                  <a:gd name="T6" fmla="*/ 44 w 44"/>
                  <a:gd name="T7" fmla="*/ 37 h 52"/>
                  <a:gd name="T8" fmla="*/ 30 w 44"/>
                  <a:gd name="T9" fmla="*/ 0 h 52"/>
                  <a:gd name="T10" fmla="*/ 27 w 44"/>
                  <a:gd name="T11" fmla="*/ 9 h 52"/>
                  <a:gd name="T12" fmla="*/ 27 w 44"/>
                  <a:gd name="T13" fmla="*/ 10 h 52"/>
                </a:gdLst>
                <a:ahLst/>
                <a:cxnLst>
                  <a:cxn ang="0">
                    <a:pos x="T0" y="T1"/>
                  </a:cxn>
                  <a:cxn ang="0">
                    <a:pos x="T2" y="T3"/>
                  </a:cxn>
                  <a:cxn ang="0">
                    <a:pos x="T4" y="T5"/>
                  </a:cxn>
                  <a:cxn ang="0">
                    <a:pos x="T6" y="T7"/>
                  </a:cxn>
                  <a:cxn ang="0">
                    <a:pos x="T8" y="T9"/>
                  </a:cxn>
                  <a:cxn ang="0">
                    <a:pos x="T10" y="T11"/>
                  </a:cxn>
                  <a:cxn ang="0">
                    <a:pos x="T12" y="T13"/>
                  </a:cxn>
                </a:cxnLst>
                <a:rect l="0" t="0" r="r" b="b"/>
                <a:pathLst>
                  <a:path w="44" h="52">
                    <a:moveTo>
                      <a:pt x="27" y="10"/>
                    </a:moveTo>
                    <a:cubicBezTo>
                      <a:pt x="22" y="13"/>
                      <a:pt x="22" y="13"/>
                      <a:pt x="22" y="13"/>
                    </a:cubicBezTo>
                    <a:cubicBezTo>
                      <a:pt x="18" y="25"/>
                      <a:pt x="10" y="40"/>
                      <a:pt x="0" y="52"/>
                    </a:cubicBezTo>
                    <a:cubicBezTo>
                      <a:pt x="22" y="47"/>
                      <a:pt x="39" y="41"/>
                      <a:pt x="44" y="37"/>
                    </a:cubicBezTo>
                    <a:cubicBezTo>
                      <a:pt x="36" y="30"/>
                      <a:pt x="32" y="15"/>
                      <a:pt x="30" y="0"/>
                    </a:cubicBezTo>
                    <a:cubicBezTo>
                      <a:pt x="29" y="3"/>
                      <a:pt x="28" y="6"/>
                      <a:pt x="27" y="9"/>
                    </a:cubicBezTo>
                    <a:lnTo>
                      <a:pt x="27" y="10"/>
                    </a:lnTo>
                    <a:close/>
                  </a:path>
                </a:pathLst>
              </a:custGeom>
              <a:grpFill/>
              <a:ln>
                <a:noFill/>
              </a:ln>
            </p:spPr>
            <p:txBody>
              <a:bodyPr vert="horz" wrap="square" lIns="82296" tIns="41148" rIns="82296" bIns="41148" numCol="1" anchor="t" anchorCtr="0" compatLnSpc="1">
                <a:prstTxWarp prst="textNoShape">
                  <a:avLst/>
                </a:prstTxWarp>
              </a:bodyPr>
              <a:lstStyle/>
              <a:p>
                <a:endParaRPr lang="en-US" sz="1620"/>
              </a:p>
            </p:txBody>
          </p:sp>
          <p:sp>
            <p:nvSpPr>
              <p:cNvPr id="122" name="Freeform 10"/>
              <p:cNvSpPr>
                <a:spLocks/>
              </p:cNvSpPr>
              <p:nvPr/>
            </p:nvSpPr>
            <p:spPr bwMode="gray">
              <a:xfrm>
                <a:off x="6692900" y="3033713"/>
                <a:ext cx="566738" cy="604837"/>
              </a:xfrm>
              <a:custGeom>
                <a:avLst/>
                <a:gdLst>
                  <a:gd name="T0" fmla="*/ 149 w 150"/>
                  <a:gd name="T1" fmla="*/ 48 h 160"/>
                  <a:gd name="T2" fmla="*/ 146 w 150"/>
                  <a:gd name="T3" fmla="*/ 46 h 160"/>
                  <a:gd name="T4" fmla="*/ 43 w 150"/>
                  <a:gd name="T5" fmla="*/ 0 h 160"/>
                  <a:gd name="T6" fmla="*/ 9 w 150"/>
                  <a:gd name="T7" fmla="*/ 39 h 160"/>
                  <a:gd name="T8" fmla="*/ 4 w 150"/>
                  <a:gd name="T9" fmla="*/ 42 h 160"/>
                  <a:gd name="T10" fmla="*/ 4 w 150"/>
                  <a:gd name="T11" fmla="*/ 43 h 160"/>
                  <a:gd name="T12" fmla="*/ 5 w 150"/>
                  <a:gd name="T13" fmla="*/ 45 h 160"/>
                  <a:gd name="T14" fmla="*/ 0 w 150"/>
                  <a:gd name="T15" fmla="*/ 48 h 160"/>
                  <a:gd name="T16" fmla="*/ 0 w 150"/>
                  <a:gd name="T17" fmla="*/ 50 h 160"/>
                  <a:gd name="T18" fmla="*/ 0 w 150"/>
                  <a:gd name="T19" fmla="*/ 52 h 160"/>
                  <a:gd name="T20" fmla="*/ 1 w 150"/>
                  <a:gd name="T21" fmla="*/ 68 h 160"/>
                  <a:gd name="T22" fmla="*/ 8 w 150"/>
                  <a:gd name="T23" fmla="*/ 96 h 160"/>
                  <a:gd name="T24" fmla="*/ 14 w 150"/>
                  <a:gd name="T25" fmla="*/ 99 h 160"/>
                  <a:gd name="T26" fmla="*/ 14 w 150"/>
                  <a:gd name="T27" fmla="*/ 101 h 160"/>
                  <a:gd name="T28" fmla="*/ 42 w 150"/>
                  <a:gd name="T29" fmla="*/ 146 h 160"/>
                  <a:gd name="T30" fmla="*/ 60 w 150"/>
                  <a:gd name="T31" fmla="*/ 158 h 160"/>
                  <a:gd name="T32" fmla="*/ 90 w 150"/>
                  <a:gd name="T33" fmla="*/ 158 h 160"/>
                  <a:gd name="T34" fmla="*/ 109 w 150"/>
                  <a:gd name="T35" fmla="*/ 145 h 160"/>
                  <a:gd name="T36" fmla="*/ 136 w 150"/>
                  <a:gd name="T37" fmla="*/ 101 h 160"/>
                  <a:gd name="T38" fmla="*/ 136 w 150"/>
                  <a:gd name="T39" fmla="*/ 99 h 160"/>
                  <a:gd name="T40" fmla="*/ 142 w 150"/>
                  <a:gd name="T41" fmla="*/ 96 h 160"/>
                  <a:gd name="T42" fmla="*/ 148 w 150"/>
                  <a:gd name="T43" fmla="*/ 69 h 160"/>
                  <a:gd name="T44" fmla="*/ 149 w 150"/>
                  <a:gd name="T4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160">
                    <a:moveTo>
                      <a:pt x="149" y="48"/>
                    </a:moveTo>
                    <a:cubicBezTo>
                      <a:pt x="146" y="46"/>
                      <a:pt x="146" y="46"/>
                      <a:pt x="146" y="46"/>
                    </a:cubicBezTo>
                    <a:cubicBezTo>
                      <a:pt x="84" y="32"/>
                      <a:pt x="53" y="9"/>
                      <a:pt x="43" y="0"/>
                    </a:cubicBezTo>
                    <a:cubicBezTo>
                      <a:pt x="32" y="22"/>
                      <a:pt x="18" y="32"/>
                      <a:pt x="9" y="39"/>
                    </a:cubicBezTo>
                    <a:cubicBezTo>
                      <a:pt x="7" y="40"/>
                      <a:pt x="6" y="41"/>
                      <a:pt x="4" y="42"/>
                    </a:cubicBezTo>
                    <a:cubicBezTo>
                      <a:pt x="4" y="42"/>
                      <a:pt x="4" y="43"/>
                      <a:pt x="4" y="43"/>
                    </a:cubicBezTo>
                    <a:cubicBezTo>
                      <a:pt x="5" y="45"/>
                      <a:pt x="5" y="45"/>
                      <a:pt x="5" y="45"/>
                    </a:cubicBezTo>
                    <a:cubicBezTo>
                      <a:pt x="0" y="48"/>
                      <a:pt x="0" y="48"/>
                      <a:pt x="0" y="48"/>
                    </a:cubicBezTo>
                    <a:cubicBezTo>
                      <a:pt x="0" y="49"/>
                      <a:pt x="0" y="50"/>
                      <a:pt x="0" y="50"/>
                    </a:cubicBezTo>
                    <a:cubicBezTo>
                      <a:pt x="0" y="51"/>
                      <a:pt x="0" y="52"/>
                      <a:pt x="0" y="52"/>
                    </a:cubicBezTo>
                    <a:cubicBezTo>
                      <a:pt x="1" y="57"/>
                      <a:pt x="1" y="62"/>
                      <a:pt x="1" y="68"/>
                    </a:cubicBezTo>
                    <a:cubicBezTo>
                      <a:pt x="2" y="77"/>
                      <a:pt x="5" y="86"/>
                      <a:pt x="8" y="96"/>
                    </a:cubicBezTo>
                    <a:cubicBezTo>
                      <a:pt x="14" y="99"/>
                      <a:pt x="14" y="99"/>
                      <a:pt x="14" y="99"/>
                    </a:cubicBezTo>
                    <a:cubicBezTo>
                      <a:pt x="14" y="101"/>
                      <a:pt x="14" y="101"/>
                      <a:pt x="14" y="101"/>
                    </a:cubicBezTo>
                    <a:cubicBezTo>
                      <a:pt x="18" y="117"/>
                      <a:pt x="29" y="134"/>
                      <a:pt x="42" y="146"/>
                    </a:cubicBezTo>
                    <a:cubicBezTo>
                      <a:pt x="48" y="151"/>
                      <a:pt x="54" y="156"/>
                      <a:pt x="60" y="158"/>
                    </a:cubicBezTo>
                    <a:cubicBezTo>
                      <a:pt x="70" y="160"/>
                      <a:pt x="80" y="160"/>
                      <a:pt x="90" y="158"/>
                    </a:cubicBezTo>
                    <a:cubicBezTo>
                      <a:pt x="97" y="156"/>
                      <a:pt x="103" y="151"/>
                      <a:pt x="109" y="145"/>
                    </a:cubicBezTo>
                    <a:cubicBezTo>
                      <a:pt x="122" y="133"/>
                      <a:pt x="132" y="116"/>
                      <a:pt x="136" y="101"/>
                    </a:cubicBezTo>
                    <a:cubicBezTo>
                      <a:pt x="136" y="99"/>
                      <a:pt x="136" y="99"/>
                      <a:pt x="136" y="99"/>
                    </a:cubicBezTo>
                    <a:cubicBezTo>
                      <a:pt x="142" y="96"/>
                      <a:pt x="142" y="96"/>
                      <a:pt x="142" y="96"/>
                    </a:cubicBezTo>
                    <a:cubicBezTo>
                      <a:pt x="145" y="87"/>
                      <a:pt x="147" y="78"/>
                      <a:pt x="148" y="69"/>
                    </a:cubicBezTo>
                    <a:cubicBezTo>
                      <a:pt x="149" y="62"/>
                      <a:pt x="150" y="55"/>
                      <a:pt x="149" y="48"/>
                    </a:cubicBezTo>
                    <a:close/>
                  </a:path>
                </a:pathLst>
              </a:custGeom>
              <a:grpFill/>
              <a:ln>
                <a:noFill/>
              </a:ln>
            </p:spPr>
            <p:txBody>
              <a:bodyPr vert="horz" wrap="square" lIns="82296" tIns="41148" rIns="82296" bIns="41148" numCol="1" anchor="t" anchorCtr="0" compatLnSpc="1">
                <a:prstTxWarp prst="textNoShape">
                  <a:avLst/>
                </a:prstTxWarp>
              </a:bodyPr>
              <a:lstStyle/>
              <a:p>
                <a:endParaRPr lang="en-US" sz="1620"/>
              </a:p>
            </p:txBody>
          </p:sp>
          <p:sp>
            <p:nvSpPr>
              <p:cNvPr id="123" name="Freeform 11"/>
              <p:cNvSpPr>
                <a:spLocks/>
              </p:cNvSpPr>
              <p:nvPr/>
            </p:nvSpPr>
            <p:spPr bwMode="gray">
              <a:xfrm>
                <a:off x="6673850" y="2835275"/>
                <a:ext cx="596900" cy="346075"/>
              </a:xfrm>
              <a:custGeom>
                <a:avLst/>
                <a:gdLst>
                  <a:gd name="T0" fmla="*/ 144 w 158"/>
                  <a:gd name="T1" fmla="*/ 32 h 92"/>
                  <a:gd name="T2" fmla="*/ 143 w 158"/>
                  <a:gd name="T3" fmla="*/ 30 h 92"/>
                  <a:gd name="T4" fmla="*/ 83 w 158"/>
                  <a:gd name="T5" fmla="*/ 0 h 92"/>
                  <a:gd name="T6" fmla="*/ 80 w 158"/>
                  <a:gd name="T7" fmla="*/ 0 h 92"/>
                  <a:gd name="T8" fmla="*/ 39 w 158"/>
                  <a:gd name="T9" fmla="*/ 11 h 92"/>
                  <a:gd name="T10" fmla="*/ 38 w 158"/>
                  <a:gd name="T11" fmla="*/ 13 h 92"/>
                  <a:gd name="T12" fmla="*/ 36 w 158"/>
                  <a:gd name="T13" fmla="*/ 13 h 92"/>
                  <a:gd name="T14" fmla="*/ 11 w 158"/>
                  <a:gd name="T15" fmla="*/ 30 h 92"/>
                  <a:gd name="T16" fmla="*/ 2 w 158"/>
                  <a:gd name="T17" fmla="*/ 80 h 92"/>
                  <a:gd name="T18" fmla="*/ 3 w 158"/>
                  <a:gd name="T19" fmla="*/ 89 h 92"/>
                  <a:gd name="T20" fmla="*/ 6 w 158"/>
                  <a:gd name="T21" fmla="*/ 88 h 92"/>
                  <a:gd name="T22" fmla="*/ 9 w 158"/>
                  <a:gd name="T23" fmla="*/ 85 h 92"/>
                  <a:gd name="T24" fmla="*/ 10 w 158"/>
                  <a:gd name="T25" fmla="*/ 85 h 92"/>
                  <a:gd name="T26" fmla="*/ 44 w 158"/>
                  <a:gd name="T27" fmla="*/ 45 h 92"/>
                  <a:gd name="T28" fmla="*/ 46 w 158"/>
                  <a:gd name="T29" fmla="*/ 40 h 92"/>
                  <a:gd name="T30" fmla="*/ 49 w 158"/>
                  <a:gd name="T31" fmla="*/ 44 h 92"/>
                  <a:gd name="T32" fmla="*/ 151 w 158"/>
                  <a:gd name="T33" fmla="*/ 90 h 92"/>
                  <a:gd name="T34" fmla="*/ 154 w 158"/>
                  <a:gd name="T35" fmla="*/ 91 h 92"/>
                  <a:gd name="T36" fmla="*/ 156 w 158"/>
                  <a:gd name="T37" fmla="*/ 92 h 92"/>
                  <a:gd name="T38" fmla="*/ 144 w 158"/>
                  <a:gd name="T39"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92">
                    <a:moveTo>
                      <a:pt x="144" y="32"/>
                    </a:moveTo>
                    <a:cubicBezTo>
                      <a:pt x="144" y="31"/>
                      <a:pt x="144" y="30"/>
                      <a:pt x="143" y="30"/>
                    </a:cubicBezTo>
                    <a:cubicBezTo>
                      <a:pt x="131" y="11"/>
                      <a:pt x="110" y="1"/>
                      <a:pt x="83" y="0"/>
                    </a:cubicBezTo>
                    <a:cubicBezTo>
                      <a:pt x="82" y="0"/>
                      <a:pt x="81" y="0"/>
                      <a:pt x="80" y="0"/>
                    </a:cubicBezTo>
                    <a:cubicBezTo>
                      <a:pt x="45" y="0"/>
                      <a:pt x="39" y="11"/>
                      <a:pt x="39" y="11"/>
                    </a:cubicBezTo>
                    <a:cubicBezTo>
                      <a:pt x="38" y="13"/>
                      <a:pt x="38" y="13"/>
                      <a:pt x="38" y="13"/>
                    </a:cubicBezTo>
                    <a:cubicBezTo>
                      <a:pt x="36" y="13"/>
                      <a:pt x="36" y="13"/>
                      <a:pt x="36" y="13"/>
                    </a:cubicBezTo>
                    <a:cubicBezTo>
                      <a:pt x="36" y="13"/>
                      <a:pt x="21" y="15"/>
                      <a:pt x="11" y="30"/>
                    </a:cubicBezTo>
                    <a:cubicBezTo>
                      <a:pt x="3" y="42"/>
                      <a:pt x="0" y="59"/>
                      <a:pt x="2" y="80"/>
                    </a:cubicBezTo>
                    <a:cubicBezTo>
                      <a:pt x="2" y="83"/>
                      <a:pt x="3" y="86"/>
                      <a:pt x="3" y="89"/>
                    </a:cubicBezTo>
                    <a:cubicBezTo>
                      <a:pt x="4" y="89"/>
                      <a:pt x="5" y="88"/>
                      <a:pt x="6" y="88"/>
                    </a:cubicBezTo>
                    <a:cubicBezTo>
                      <a:pt x="7" y="87"/>
                      <a:pt x="8" y="86"/>
                      <a:pt x="9" y="85"/>
                    </a:cubicBezTo>
                    <a:cubicBezTo>
                      <a:pt x="9" y="85"/>
                      <a:pt x="9" y="85"/>
                      <a:pt x="10" y="85"/>
                    </a:cubicBezTo>
                    <a:cubicBezTo>
                      <a:pt x="20" y="78"/>
                      <a:pt x="33" y="68"/>
                      <a:pt x="44" y="45"/>
                    </a:cubicBezTo>
                    <a:cubicBezTo>
                      <a:pt x="46" y="40"/>
                      <a:pt x="46" y="40"/>
                      <a:pt x="46" y="40"/>
                    </a:cubicBezTo>
                    <a:cubicBezTo>
                      <a:pt x="49" y="44"/>
                      <a:pt x="49" y="44"/>
                      <a:pt x="49" y="44"/>
                    </a:cubicBezTo>
                    <a:cubicBezTo>
                      <a:pt x="50" y="44"/>
                      <a:pt x="79" y="74"/>
                      <a:pt x="151" y="90"/>
                    </a:cubicBezTo>
                    <a:cubicBezTo>
                      <a:pt x="152" y="91"/>
                      <a:pt x="153" y="91"/>
                      <a:pt x="154" y="91"/>
                    </a:cubicBezTo>
                    <a:cubicBezTo>
                      <a:pt x="155" y="91"/>
                      <a:pt x="155" y="91"/>
                      <a:pt x="156" y="92"/>
                    </a:cubicBezTo>
                    <a:cubicBezTo>
                      <a:pt x="157" y="81"/>
                      <a:pt x="158" y="54"/>
                      <a:pt x="144" y="32"/>
                    </a:cubicBezTo>
                    <a:close/>
                  </a:path>
                </a:pathLst>
              </a:custGeom>
              <a:grpFill/>
              <a:ln>
                <a:noFill/>
              </a:ln>
            </p:spPr>
            <p:txBody>
              <a:bodyPr vert="horz" wrap="square" lIns="82296" tIns="41148" rIns="82296" bIns="41148" numCol="1" anchor="t" anchorCtr="0" compatLnSpc="1">
                <a:prstTxWarp prst="textNoShape">
                  <a:avLst/>
                </a:prstTxWarp>
              </a:bodyPr>
              <a:lstStyle/>
              <a:p>
                <a:endParaRPr lang="en-US" sz="1620"/>
              </a:p>
            </p:txBody>
          </p:sp>
        </p:grpSp>
      </p:grpSp>
      <p:grpSp>
        <p:nvGrpSpPr>
          <p:cNvPr id="21" name="Group 20"/>
          <p:cNvGrpSpPr/>
          <p:nvPr/>
        </p:nvGrpSpPr>
        <p:grpSpPr>
          <a:xfrm>
            <a:off x="1216152" y="3032066"/>
            <a:ext cx="5760720" cy="730589"/>
            <a:chOff x="1351280" y="3368960"/>
            <a:chExt cx="6400800" cy="811765"/>
          </a:xfrm>
        </p:grpSpPr>
        <p:grpSp>
          <p:nvGrpSpPr>
            <p:cNvPr id="12" name="Group 11"/>
            <p:cNvGrpSpPr/>
            <p:nvPr/>
          </p:nvGrpSpPr>
          <p:grpSpPr>
            <a:xfrm>
              <a:off x="1351280" y="3368960"/>
              <a:ext cx="6400800" cy="811765"/>
              <a:chOff x="902160" y="2784207"/>
              <a:chExt cx="2448192" cy="1147591"/>
            </a:xfrm>
          </p:grpSpPr>
          <p:sp>
            <p:nvSpPr>
              <p:cNvPr id="6" name="Rounded Rectangle 5"/>
              <p:cNvSpPr/>
              <p:nvPr/>
            </p:nvSpPr>
            <p:spPr>
              <a:xfrm>
                <a:off x="902160" y="2784207"/>
                <a:ext cx="2448192" cy="1147591"/>
              </a:xfrm>
              <a:prstGeom prst="roundRect">
                <a:avLst/>
              </a:prstGeom>
              <a:ln>
                <a:noFill/>
              </a:ln>
              <a:effectLst/>
            </p:spPr>
            <p:style>
              <a:lnRef idx="1">
                <a:schemeClr val="accent2"/>
              </a:lnRef>
              <a:fillRef idx="1003">
                <a:schemeClr val="dk2"/>
              </a:fillRef>
              <a:effectRef idx="1">
                <a:schemeClr val="accent2"/>
              </a:effectRef>
              <a:fontRef idx="minor">
                <a:schemeClr val="dk1"/>
              </a:fontRef>
            </p:style>
            <p:txBody>
              <a:bodyPr rot="0" spcFirstLastPara="0" vertOverflow="overflow" horzOverflow="overflow" vert="horz" wrap="square" lIns="82296" tIns="41148" rIns="82296" bIns="41148" numCol="1" spcCol="0" rtlCol="0" fromWordArt="0" anchor="t" anchorCtr="0" forceAA="0" compatLnSpc="1">
                <a:prstTxWarp prst="textNoShape">
                  <a:avLst/>
                </a:prstTxWarp>
                <a:noAutofit/>
              </a:bodyPr>
              <a:lstStyle/>
              <a:p>
                <a:pPr marL="102870" indent="-102870">
                  <a:buFont typeface="Arial"/>
                  <a:buChar char="•"/>
                </a:pPr>
                <a:endParaRPr lang="en-US" sz="1260">
                  <a:solidFill>
                    <a:schemeClr val="bg1"/>
                  </a:solidFill>
                  <a:latin typeface="Arial" pitchFamily="34" charset="0"/>
                  <a:cs typeface="Arial" pitchFamily="34" charset="0"/>
                </a:endParaRPr>
              </a:p>
            </p:txBody>
          </p:sp>
          <p:sp>
            <p:nvSpPr>
              <p:cNvPr id="7" name="TextBox 6"/>
              <p:cNvSpPr txBox="1"/>
              <p:nvPr/>
            </p:nvSpPr>
            <p:spPr>
              <a:xfrm>
                <a:off x="948063" y="2880310"/>
                <a:ext cx="2356386" cy="928220"/>
              </a:xfrm>
              <a:prstGeom prst="rect">
                <a:avLst/>
              </a:prstGeom>
              <a:noFill/>
            </p:spPr>
            <p:txBody>
              <a:bodyPr wrap="square" rtlCol="0">
                <a:spAutoFit/>
              </a:bodyPr>
              <a:lstStyle/>
              <a:p>
                <a:pPr algn="ctr"/>
                <a:r>
                  <a:rPr lang="en-US" sz="1620" dirty="0">
                    <a:solidFill>
                      <a:srgbClr val="FFFFFF"/>
                    </a:solidFill>
                  </a:rPr>
                  <a:t>Allow desired applications by user,</a:t>
                </a:r>
              </a:p>
              <a:p>
                <a:pPr algn="ctr"/>
                <a:r>
                  <a:rPr lang="en-US" sz="1620" dirty="0">
                    <a:solidFill>
                      <a:srgbClr val="FFFFFF"/>
                    </a:solidFill>
                  </a:rPr>
                  <a:t>l</a:t>
                </a:r>
                <a:r>
                  <a:rPr lang="en-US" sz="1620" dirty="0">
                    <a:solidFill>
                      <a:srgbClr val="FFFFFF"/>
                    </a:solidFill>
                  </a:rPr>
                  <a:t>imit high-risk features</a:t>
                </a:r>
              </a:p>
            </p:txBody>
          </p:sp>
        </p:grpSp>
        <p:pic>
          <p:nvPicPr>
            <p:cNvPr id="67" name="Picture 6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bwMode="gray">
            <a:xfrm>
              <a:off x="1894016" y="3524327"/>
              <a:ext cx="507824" cy="451982"/>
            </a:xfrm>
            <a:prstGeom prst="rect">
              <a:avLst/>
            </a:prstGeom>
          </p:spPr>
        </p:pic>
        <p:pic>
          <p:nvPicPr>
            <p:cNvPr id="145" name="Picture 144"/>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bwMode="gray">
            <a:xfrm>
              <a:off x="6690396" y="3506585"/>
              <a:ext cx="615116" cy="515081"/>
            </a:xfrm>
            <a:prstGeom prst="rect">
              <a:avLst/>
            </a:prstGeom>
          </p:spPr>
        </p:pic>
      </p:grpSp>
      <p:grpSp>
        <p:nvGrpSpPr>
          <p:cNvPr id="20" name="Group 19"/>
          <p:cNvGrpSpPr/>
          <p:nvPr/>
        </p:nvGrpSpPr>
        <p:grpSpPr>
          <a:xfrm>
            <a:off x="238708" y="3537866"/>
            <a:ext cx="6988645" cy="1330192"/>
            <a:chOff x="265222" y="3930952"/>
            <a:chExt cx="7765161" cy="1477991"/>
          </a:xfrm>
        </p:grpSpPr>
        <p:grpSp>
          <p:nvGrpSpPr>
            <p:cNvPr id="11" name="Group 10"/>
            <p:cNvGrpSpPr/>
            <p:nvPr/>
          </p:nvGrpSpPr>
          <p:grpSpPr>
            <a:xfrm>
              <a:off x="265222" y="4386123"/>
              <a:ext cx="6400800" cy="822960"/>
              <a:chOff x="198916" y="994578"/>
              <a:chExt cx="2448192" cy="1147591"/>
            </a:xfrm>
          </p:grpSpPr>
          <p:sp>
            <p:nvSpPr>
              <p:cNvPr id="4" name="Rounded Rectangle 3"/>
              <p:cNvSpPr/>
              <p:nvPr/>
            </p:nvSpPr>
            <p:spPr>
              <a:xfrm>
                <a:off x="198916" y="994578"/>
                <a:ext cx="2448192" cy="1147591"/>
              </a:xfrm>
              <a:prstGeom prst="roundRect">
                <a:avLst/>
              </a:prstGeom>
              <a:ln>
                <a:noFill/>
              </a:ln>
              <a:effectLst/>
            </p:spPr>
            <p:style>
              <a:lnRef idx="1">
                <a:schemeClr val="accent2"/>
              </a:lnRef>
              <a:fillRef idx="1003">
                <a:schemeClr val="dk2"/>
              </a:fillRef>
              <a:effectRef idx="1">
                <a:schemeClr val="accent2"/>
              </a:effectRef>
              <a:fontRef idx="minor">
                <a:schemeClr val="dk1"/>
              </a:fontRef>
            </p:style>
            <p:txBody>
              <a:bodyPr rot="0" spcFirstLastPara="0" vertOverflow="overflow" horzOverflow="overflow" vert="horz" wrap="square" lIns="82296" tIns="41148" rIns="82296" bIns="41148" numCol="1" spcCol="0" rtlCol="0" fromWordArt="0" anchor="t" anchorCtr="0" forceAA="0" compatLnSpc="1">
                <a:prstTxWarp prst="textNoShape">
                  <a:avLst/>
                </a:prstTxWarp>
                <a:noAutofit/>
              </a:bodyPr>
              <a:lstStyle/>
              <a:p>
                <a:pPr marL="102870" indent="-102870">
                  <a:buFont typeface="Arial"/>
                  <a:buChar char="•"/>
                </a:pPr>
                <a:endParaRPr lang="en-US" sz="1260">
                  <a:solidFill>
                    <a:schemeClr val="bg1"/>
                  </a:solidFill>
                  <a:latin typeface="Arial" pitchFamily="34" charset="0"/>
                  <a:cs typeface="Arial" pitchFamily="34" charset="0"/>
                </a:endParaRPr>
              </a:p>
            </p:txBody>
          </p:sp>
          <p:sp>
            <p:nvSpPr>
              <p:cNvPr id="5" name="TextBox 4"/>
              <p:cNvSpPr txBox="1"/>
              <p:nvPr/>
            </p:nvSpPr>
            <p:spPr>
              <a:xfrm>
                <a:off x="244819" y="1139795"/>
                <a:ext cx="2356386" cy="915593"/>
              </a:xfrm>
              <a:prstGeom prst="rect">
                <a:avLst/>
              </a:prstGeom>
              <a:noFill/>
            </p:spPr>
            <p:txBody>
              <a:bodyPr wrap="square" rtlCol="0">
                <a:spAutoFit/>
              </a:bodyPr>
              <a:lstStyle/>
              <a:p>
                <a:pPr algn="ctr"/>
                <a:r>
                  <a:rPr lang="en-US" sz="1620" dirty="0">
                    <a:solidFill>
                      <a:schemeClr val="bg1"/>
                    </a:solidFill>
                  </a:rPr>
                  <a:t>Visibility into all applications &amp; users</a:t>
                </a:r>
                <a:r>
                  <a:rPr lang="en-US" sz="1620" dirty="0">
                    <a:solidFill>
                      <a:schemeClr val="bg1"/>
                    </a:solidFill>
                  </a:rPr>
                  <a:t> </a:t>
                </a:r>
                <a:endParaRPr lang="en-US" sz="1620" dirty="0">
                  <a:solidFill>
                    <a:schemeClr val="bg1"/>
                  </a:solidFill>
                </a:endParaRPr>
              </a:p>
              <a:p>
                <a:pPr algn="ctr"/>
                <a:r>
                  <a:rPr lang="en-US" sz="1620" dirty="0">
                    <a:solidFill>
                      <a:schemeClr val="bg1"/>
                    </a:solidFill>
                  </a:rPr>
                  <a:t>on the network</a:t>
                </a:r>
              </a:p>
            </p:txBody>
          </p:sp>
        </p:grpSp>
        <p:pic>
          <p:nvPicPr>
            <p:cNvPr id="7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25994"/>
            <a:stretch/>
          </p:blipFill>
          <p:spPr bwMode="gray">
            <a:xfrm>
              <a:off x="5614496" y="3930952"/>
              <a:ext cx="2415887" cy="1477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8" name="Picture 67"/>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bwMode="gray">
            <a:xfrm>
              <a:off x="654348" y="4508615"/>
              <a:ext cx="615652" cy="613533"/>
            </a:xfrm>
            <a:prstGeom prst="rect">
              <a:avLst/>
            </a:prstGeom>
          </p:spPr>
        </p:pic>
      </p:grpSp>
    </p:spTree>
    <p:extLst>
      <p:ext uri="{BB962C8B-B14F-4D97-AF65-F5344CB8AC3E}">
        <p14:creationId xmlns:p14="http://schemas.microsoft.com/office/powerpoint/2010/main" val="109519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fade">
                                      <p:cBhvr>
                                        <p:cTn id="29" dur="500"/>
                                        <p:tgtEl>
                                          <p:spTgt spid="118"/>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17"/>
                                        </p:tgtEl>
                                        <p:attrNameLst>
                                          <p:attrName>style.visibility</p:attrName>
                                        </p:attrNameLst>
                                      </p:cBhvr>
                                      <p:to>
                                        <p:strVal val="visible"/>
                                      </p:to>
                                    </p:set>
                                    <p:animEffect transition="in" filter="fade">
                                      <p:cBhvr>
                                        <p:cTn id="33"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Straight Connector 170"/>
          <p:cNvCxnSpPr/>
          <p:nvPr/>
        </p:nvCxnSpPr>
        <p:spPr bwMode="gray">
          <a:xfrm>
            <a:off x="4958685" y="1448627"/>
            <a:ext cx="1150750" cy="1722636"/>
          </a:xfrm>
          <a:prstGeom prst="lin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p:nvCxnSpPr>
        <p:spPr bwMode="gray">
          <a:xfrm flipH="1">
            <a:off x="3068670" y="1427705"/>
            <a:ext cx="1178646" cy="1764482"/>
          </a:xfrm>
          <a:prstGeom prst="lin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nvGrpSpPr>
          <p:cNvPr id="3" name="Group 2"/>
          <p:cNvGrpSpPr/>
          <p:nvPr/>
        </p:nvGrpSpPr>
        <p:grpSpPr>
          <a:xfrm>
            <a:off x="3099234" y="1346708"/>
            <a:ext cx="2974972" cy="1929711"/>
            <a:chOff x="3443593" y="1866934"/>
            <a:chExt cx="3305524" cy="2144123"/>
          </a:xfrm>
        </p:grpSpPr>
        <p:cxnSp>
          <p:nvCxnSpPr>
            <p:cNvPr id="68" name="Straight Connector 67"/>
            <p:cNvCxnSpPr/>
            <p:nvPr/>
          </p:nvCxnSpPr>
          <p:spPr bwMode="gray">
            <a:xfrm>
              <a:off x="5364817" y="1885394"/>
              <a:ext cx="1384300" cy="2074862"/>
            </a:xfrm>
            <a:prstGeom prst="line">
              <a:avLst/>
            </a:prstGeom>
            <a:noFill/>
            <a:ln w="3810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bwMode="gray">
            <a:xfrm flipH="1">
              <a:off x="3443593" y="1866934"/>
              <a:ext cx="1431961" cy="2144123"/>
            </a:xfrm>
            <a:prstGeom prst="line">
              <a:avLst/>
            </a:prstGeom>
            <a:noFill/>
            <a:ln w="3810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71" name="Group 70"/>
          <p:cNvGrpSpPr/>
          <p:nvPr/>
        </p:nvGrpSpPr>
        <p:grpSpPr>
          <a:xfrm>
            <a:off x="2976114" y="1284118"/>
            <a:ext cx="3247132" cy="1948790"/>
            <a:chOff x="3306793" y="1794934"/>
            <a:chExt cx="3607924" cy="2165322"/>
          </a:xfrm>
        </p:grpSpPr>
        <p:cxnSp>
          <p:nvCxnSpPr>
            <p:cNvPr id="72" name="Straight Connector 71"/>
            <p:cNvCxnSpPr/>
            <p:nvPr/>
          </p:nvCxnSpPr>
          <p:spPr bwMode="gray">
            <a:xfrm>
              <a:off x="5530417" y="1885394"/>
              <a:ext cx="1384300" cy="2074862"/>
            </a:xfrm>
            <a:prstGeom prst="line">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p:cNvCxnSpPr/>
            <p:nvPr/>
          </p:nvCxnSpPr>
          <p:spPr bwMode="gray">
            <a:xfrm flipH="1">
              <a:off x="3306793" y="1794934"/>
              <a:ext cx="1431961" cy="2144123"/>
            </a:xfrm>
            <a:prstGeom prst="line">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bwMode="gray">
          <a:xfrm>
            <a:off x="273945" y="7"/>
            <a:ext cx="8345717" cy="638402"/>
          </a:xfrm>
        </p:spPr>
        <p:txBody>
          <a:bodyPr>
            <a:normAutofit/>
          </a:bodyPr>
          <a:lstStyle/>
          <a:p>
            <a:r>
              <a:rPr lang="en-US" dirty="0" smtClean="0"/>
              <a:t>DELIVERING THE NEXT-GENERATION SECURITY PLATFORM</a:t>
            </a:r>
            <a:endParaRPr lang="en-US" dirty="0"/>
          </a:p>
        </p:txBody>
      </p:sp>
      <p:grpSp>
        <p:nvGrpSpPr>
          <p:cNvPr id="160" name="Group 159"/>
          <p:cNvGrpSpPr/>
          <p:nvPr/>
        </p:nvGrpSpPr>
        <p:grpSpPr bwMode="gray">
          <a:xfrm>
            <a:off x="3243563" y="1689823"/>
            <a:ext cx="2744069" cy="2028860"/>
            <a:chOff x="1891636" y="2186435"/>
            <a:chExt cx="3231042" cy="2388915"/>
          </a:xfrm>
        </p:grpSpPr>
        <p:sp>
          <p:nvSpPr>
            <p:cNvPr id="161" name="TextBox 160"/>
            <p:cNvSpPr txBox="1"/>
            <p:nvPr/>
          </p:nvSpPr>
          <p:spPr bwMode="gray">
            <a:xfrm>
              <a:off x="1891636" y="4022743"/>
              <a:ext cx="942045" cy="260925"/>
            </a:xfrm>
            <a:prstGeom prst="rect">
              <a:avLst/>
            </a:prstGeom>
            <a:noFill/>
          </p:spPr>
          <p:txBody>
            <a:bodyPr wrap="square" lIns="0" tIns="0" rIns="0" bIns="0" rtlCol="0">
              <a:spAutoFit/>
            </a:bodyPr>
            <a:lstStyle/>
            <a:p>
              <a:pPr algn="ctr"/>
              <a:r>
                <a:rPr lang="en-US" sz="720" b="1" dirty="0"/>
                <a:t>NATIVELY INTEGRATED</a:t>
              </a:r>
            </a:p>
          </p:txBody>
        </p:sp>
        <p:sp>
          <p:nvSpPr>
            <p:cNvPr id="162" name="TextBox 161"/>
            <p:cNvSpPr txBox="1"/>
            <p:nvPr/>
          </p:nvSpPr>
          <p:spPr bwMode="gray">
            <a:xfrm>
              <a:off x="4180633" y="4084298"/>
              <a:ext cx="942045" cy="130463"/>
            </a:xfrm>
            <a:prstGeom prst="rect">
              <a:avLst/>
            </a:prstGeom>
            <a:noFill/>
          </p:spPr>
          <p:txBody>
            <a:bodyPr wrap="square" lIns="0" tIns="0" rIns="0" bIns="0" rtlCol="0">
              <a:spAutoFit/>
            </a:bodyPr>
            <a:lstStyle/>
            <a:p>
              <a:pPr algn="ctr"/>
              <a:r>
                <a:rPr lang="en-US" sz="720" b="1" dirty="0"/>
                <a:t>EXTENSIBLE</a:t>
              </a:r>
            </a:p>
          </p:txBody>
        </p:sp>
        <p:sp>
          <p:nvSpPr>
            <p:cNvPr id="163" name="TextBox 162"/>
            <p:cNvSpPr txBox="1"/>
            <p:nvPr/>
          </p:nvSpPr>
          <p:spPr bwMode="gray">
            <a:xfrm>
              <a:off x="3025976" y="2186435"/>
              <a:ext cx="942045" cy="130463"/>
            </a:xfrm>
            <a:prstGeom prst="rect">
              <a:avLst/>
            </a:prstGeom>
            <a:noFill/>
          </p:spPr>
          <p:txBody>
            <a:bodyPr wrap="square" lIns="0" tIns="0" rIns="0" bIns="0" rtlCol="0">
              <a:spAutoFit/>
            </a:bodyPr>
            <a:lstStyle/>
            <a:p>
              <a:pPr algn="ctr"/>
              <a:r>
                <a:rPr lang="en-US" sz="720" b="1" dirty="0"/>
                <a:t>AUTOMATED</a:t>
              </a:r>
            </a:p>
          </p:txBody>
        </p:sp>
        <p:grpSp>
          <p:nvGrpSpPr>
            <p:cNvPr id="164" name="Group 163"/>
            <p:cNvGrpSpPr/>
            <p:nvPr/>
          </p:nvGrpSpPr>
          <p:grpSpPr bwMode="gray">
            <a:xfrm>
              <a:off x="2583180" y="2450592"/>
              <a:ext cx="1870357" cy="2124758"/>
              <a:chOff x="2792986" y="1480947"/>
              <a:chExt cx="1919703" cy="2180817"/>
            </a:xfrm>
          </p:grpSpPr>
          <p:grpSp>
            <p:nvGrpSpPr>
              <p:cNvPr id="165" name="Group 164"/>
              <p:cNvGrpSpPr/>
              <p:nvPr/>
            </p:nvGrpSpPr>
            <p:grpSpPr bwMode="gray">
              <a:xfrm>
                <a:off x="2792986" y="1480947"/>
                <a:ext cx="1919703" cy="2180817"/>
                <a:chOff x="2792986" y="1480947"/>
                <a:chExt cx="1919703" cy="2180817"/>
              </a:xfrm>
            </p:grpSpPr>
            <p:sp>
              <p:nvSpPr>
                <p:cNvPr id="168" name="Block Arc 38"/>
                <p:cNvSpPr/>
                <p:nvPr/>
              </p:nvSpPr>
              <p:spPr bwMode="gray">
                <a:xfrm>
                  <a:off x="2792986" y="1480947"/>
                  <a:ext cx="1616502" cy="849855"/>
                </a:xfrm>
                <a:custGeom>
                  <a:avLst/>
                  <a:gdLst>
                    <a:gd name="connsiteX0" fmla="*/ 36943 w 1978479"/>
                    <a:gd name="connsiteY0" fmla="*/ 720192 h 1975104"/>
                    <a:gd name="connsiteX1" fmla="*/ 718977 w 1978479"/>
                    <a:gd name="connsiteY1" fmla="*/ 37570 h 1975104"/>
                    <a:gd name="connsiteX2" fmla="*/ 1657658 w 1978479"/>
                    <a:gd name="connsiteY2" fmla="*/ 259541 h 1975104"/>
                    <a:gd name="connsiteX3" fmla="*/ 1276354 w 1978479"/>
                    <a:gd name="connsiteY3" fmla="*/ 674839 h 1975104"/>
                    <a:gd name="connsiteX4" fmla="*/ 873249 w 1978479"/>
                    <a:gd name="connsiteY4" fmla="*/ 579845 h 1975104"/>
                    <a:gd name="connsiteX5" fmla="*/ 579749 w 1978479"/>
                    <a:gd name="connsiteY5" fmla="*/ 872586 h 1975104"/>
                    <a:gd name="connsiteX6" fmla="*/ 36943 w 1978479"/>
                    <a:gd name="connsiteY6" fmla="*/ 720192 h 1975104"/>
                    <a:gd name="connsiteX0" fmla="*/ 0 w 1620715"/>
                    <a:gd name="connsiteY0" fmla="*/ 720209 h 872603"/>
                    <a:gd name="connsiteX1" fmla="*/ 682034 w 1620715"/>
                    <a:gd name="connsiteY1" fmla="*/ 37587 h 872603"/>
                    <a:gd name="connsiteX2" fmla="*/ 1620715 w 1620715"/>
                    <a:gd name="connsiteY2" fmla="*/ 259558 h 872603"/>
                    <a:gd name="connsiteX3" fmla="*/ 1439564 w 1620715"/>
                    <a:gd name="connsiteY3" fmla="*/ 461694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4322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232303 w 1620715"/>
                    <a:gd name="connsiteY7" fmla="*/ 788267 h 872603"/>
                    <a:gd name="connsiteX8" fmla="*/ 0 w 1620715"/>
                    <a:gd name="connsiteY8"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358718 w 1620715"/>
                    <a:gd name="connsiteY7" fmla="*/ 520689 h 872603"/>
                    <a:gd name="connsiteX8" fmla="*/ 0 w 1620715"/>
                    <a:gd name="connsiteY8" fmla="*/ 720209 h 872603"/>
                    <a:gd name="connsiteX0" fmla="*/ 0 w 1620715"/>
                    <a:gd name="connsiteY0" fmla="*/ 720209 h 857855"/>
                    <a:gd name="connsiteX1" fmla="*/ 682034 w 1620715"/>
                    <a:gd name="connsiteY1" fmla="*/ 37587 h 857855"/>
                    <a:gd name="connsiteX2" fmla="*/ 1620715 w 1620715"/>
                    <a:gd name="connsiteY2" fmla="*/ 259558 h 857855"/>
                    <a:gd name="connsiteX3" fmla="*/ 1618651 w 1620715"/>
                    <a:gd name="connsiteY3" fmla="*/ 666065 h 857855"/>
                    <a:gd name="connsiteX4" fmla="*/ 1233091 w 1620715"/>
                    <a:gd name="connsiteY4" fmla="*/ 668536 h 857855"/>
                    <a:gd name="connsiteX5" fmla="*/ 836306 w 1620715"/>
                    <a:gd name="connsiteY5" fmla="*/ 579862 h 857855"/>
                    <a:gd name="connsiteX6" fmla="*/ 549127 w 1620715"/>
                    <a:gd name="connsiteY6" fmla="*/ 857855 h 857855"/>
                    <a:gd name="connsiteX7" fmla="*/ 358718 w 1620715"/>
                    <a:gd name="connsiteY7" fmla="*/ 520689 h 857855"/>
                    <a:gd name="connsiteX8" fmla="*/ 0 w 1620715"/>
                    <a:gd name="connsiteY8" fmla="*/ 720209 h 857855"/>
                    <a:gd name="connsiteX0" fmla="*/ 0 w 1616502"/>
                    <a:gd name="connsiteY0" fmla="*/ 701675 h 849855"/>
                    <a:gd name="connsiteX1" fmla="*/ 677821 w 1616502"/>
                    <a:gd name="connsiteY1" fmla="*/ 29587 h 849855"/>
                    <a:gd name="connsiteX2" fmla="*/ 1616502 w 1616502"/>
                    <a:gd name="connsiteY2" fmla="*/ 251558 h 849855"/>
                    <a:gd name="connsiteX3" fmla="*/ 1614438 w 1616502"/>
                    <a:gd name="connsiteY3" fmla="*/ 658065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502" h="849855">
                      <a:moveTo>
                        <a:pt x="0" y="701675"/>
                      </a:moveTo>
                      <a:cubicBezTo>
                        <a:pt x="93077" y="371279"/>
                        <a:pt x="408404" y="104607"/>
                        <a:pt x="677821" y="29587"/>
                      </a:cubicBezTo>
                      <a:cubicBezTo>
                        <a:pt x="947238" y="-45433"/>
                        <a:pt x="1363396" y="19963"/>
                        <a:pt x="1616502" y="251558"/>
                      </a:cubicBezTo>
                      <a:lnTo>
                        <a:pt x="1614438" y="658065"/>
                      </a:lnTo>
                      <a:lnTo>
                        <a:pt x="1228878" y="660536"/>
                      </a:lnTo>
                      <a:cubicBezTo>
                        <a:pt x="1120104" y="561456"/>
                        <a:pt x="973910" y="531836"/>
                        <a:pt x="832093" y="571862"/>
                      </a:cubicBezTo>
                      <a:cubicBezTo>
                        <a:pt x="689834" y="612013"/>
                        <a:pt x="585028" y="708105"/>
                        <a:pt x="544914" y="849855"/>
                      </a:cubicBezTo>
                      <a:lnTo>
                        <a:pt x="354505" y="512689"/>
                      </a:lnTo>
                      <a:lnTo>
                        <a:pt x="0" y="701675"/>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Block Arc 38"/>
                <p:cNvSpPr/>
                <p:nvPr/>
              </p:nvSpPr>
              <p:spPr bwMode="gray">
                <a:xfrm rot="7275031">
                  <a:off x="3477443" y="2203320"/>
                  <a:ext cx="1619705" cy="850787"/>
                </a:xfrm>
                <a:custGeom>
                  <a:avLst/>
                  <a:gdLst>
                    <a:gd name="connsiteX0" fmla="*/ 36943 w 1978479"/>
                    <a:gd name="connsiteY0" fmla="*/ 720192 h 1975104"/>
                    <a:gd name="connsiteX1" fmla="*/ 718977 w 1978479"/>
                    <a:gd name="connsiteY1" fmla="*/ 37570 h 1975104"/>
                    <a:gd name="connsiteX2" fmla="*/ 1657658 w 1978479"/>
                    <a:gd name="connsiteY2" fmla="*/ 259541 h 1975104"/>
                    <a:gd name="connsiteX3" fmla="*/ 1276354 w 1978479"/>
                    <a:gd name="connsiteY3" fmla="*/ 674839 h 1975104"/>
                    <a:gd name="connsiteX4" fmla="*/ 873249 w 1978479"/>
                    <a:gd name="connsiteY4" fmla="*/ 579845 h 1975104"/>
                    <a:gd name="connsiteX5" fmla="*/ 579749 w 1978479"/>
                    <a:gd name="connsiteY5" fmla="*/ 872586 h 1975104"/>
                    <a:gd name="connsiteX6" fmla="*/ 36943 w 1978479"/>
                    <a:gd name="connsiteY6" fmla="*/ 720192 h 1975104"/>
                    <a:gd name="connsiteX0" fmla="*/ 0 w 1620715"/>
                    <a:gd name="connsiteY0" fmla="*/ 720209 h 872603"/>
                    <a:gd name="connsiteX1" fmla="*/ 682034 w 1620715"/>
                    <a:gd name="connsiteY1" fmla="*/ 37587 h 872603"/>
                    <a:gd name="connsiteX2" fmla="*/ 1620715 w 1620715"/>
                    <a:gd name="connsiteY2" fmla="*/ 259558 h 872603"/>
                    <a:gd name="connsiteX3" fmla="*/ 1439564 w 1620715"/>
                    <a:gd name="connsiteY3" fmla="*/ 461694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4322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232303 w 1620715"/>
                    <a:gd name="connsiteY7" fmla="*/ 788267 h 872603"/>
                    <a:gd name="connsiteX8" fmla="*/ 0 w 1620715"/>
                    <a:gd name="connsiteY8"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358718 w 1620715"/>
                    <a:gd name="connsiteY7" fmla="*/ 520689 h 872603"/>
                    <a:gd name="connsiteX8" fmla="*/ 0 w 1620715"/>
                    <a:gd name="connsiteY8" fmla="*/ 720209 h 872603"/>
                    <a:gd name="connsiteX0" fmla="*/ 0 w 1620715"/>
                    <a:gd name="connsiteY0" fmla="*/ 720209 h 857855"/>
                    <a:gd name="connsiteX1" fmla="*/ 682034 w 1620715"/>
                    <a:gd name="connsiteY1" fmla="*/ 37587 h 857855"/>
                    <a:gd name="connsiteX2" fmla="*/ 1620715 w 1620715"/>
                    <a:gd name="connsiteY2" fmla="*/ 259558 h 857855"/>
                    <a:gd name="connsiteX3" fmla="*/ 1618651 w 1620715"/>
                    <a:gd name="connsiteY3" fmla="*/ 666065 h 857855"/>
                    <a:gd name="connsiteX4" fmla="*/ 1233091 w 1620715"/>
                    <a:gd name="connsiteY4" fmla="*/ 668536 h 857855"/>
                    <a:gd name="connsiteX5" fmla="*/ 836306 w 1620715"/>
                    <a:gd name="connsiteY5" fmla="*/ 579862 h 857855"/>
                    <a:gd name="connsiteX6" fmla="*/ 549127 w 1620715"/>
                    <a:gd name="connsiteY6" fmla="*/ 857855 h 857855"/>
                    <a:gd name="connsiteX7" fmla="*/ 358718 w 1620715"/>
                    <a:gd name="connsiteY7" fmla="*/ 520689 h 857855"/>
                    <a:gd name="connsiteX8" fmla="*/ 0 w 1620715"/>
                    <a:gd name="connsiteY8" fmla="*/ 720209 h 857855"/>
                    <a:gd name="connsiteX0" fmla="*/ 0 w 1616502"/>
                    <a:gd name="connsiteY0" fmla="*/ 701675 h 849855"/>
                    <a:gd name="connsiteX1" fmla="*/ 677821 w 1616502"/>
                    <a:gd name="connsiteY1" fmla="*/ 29587 h 849855"/>
                    <a:gd name="connsiteX2" fmla="*/ 1616502 w 1616502"/>
                    <a:gd name="connsiteY2" fmla="*/ 251558 h 849855"/>
                    <a:gd name="connsiteX3" fmla="*/ 1614438 w 1616502"/>
                    <a:gd name="connsiteY3" fmla="*/ 658065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2578 w 1616502"/>
                    <a:gd name="connsiteY3" fmla="*/ 638522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2578 w 1616502"/>
                    <a:gd name="connsiteY3" fmla="*/ 638522 h 849855"/>
                    <a:gd name="connsiteX4" fmla="*/ 1223937 w 1616502"/>
                    <a:gd name="connsiteY4" fmla="*/ 652393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2578 w 1616502"/>
                    <a:gd name="connsiteY3" fmla="*/ 638522 h 849855"/>
                    <a:gd name="connsiteX4" fmla="*/ 1223937 w 1616502"/>
                    <a:gd name="connsiteY4" fmla="*/ 652393 h 849855"/>
                    <a:gd name="connsiteX5" fmla="*/ 832093 w 1616502"/>
                    <a:gd name="connsiteY5" fmla="*/ 571862 h 849855"/>
                    <a:gd name="connsiteX6" fmla="*/ 544914 w 1616502"/>
                    <a:gd name="connsiteY6" fmla="*/ 849855 h 849855"/>
                    <a:gd name="connsiteX7" fmla="*/ 341073 w 1616502"/>
                    <a:gd name="connsiteY7" fmla="*/ 505242 h 849855"/>
                    <a:gd name="connsiteX8" fmla="*/ 0 w 1616502"/>
                    <a:gd name="connsiteY8" fmla="*/ 701675 h 849855"/>
                    <a:gd name="connsiteX0" fmla="*/ 0 w 1619704"/>
                    <a:gd name="connsiteY0" fmla="*/ 715692 h 850787"/>
                    <a:gd name="connsiteX1" fmla="*/ 681023 w 1619704"/>
                    <a:gd name="connsiteY1" fmla="*/ 30519 h 850787"/>
                    <a:gd name="connsiteX2" fmla="*/ 1619704 w 1619704"/>
                    <a:gd name="connsiteY2" fmla="*/ 252490 h 850787"/>
                    <a:gd name="connsiteX3" fmla="*/ 1605780 w 1619704"/>
                    <a:gd name="connsiteY3" fmla="*/ 639454 h 850787"/>
                    <a:gd name="connsiteX4" fmla="*/ 1227139 w 1619704"/>
                    <a:gd name="connsiteY4" fmla="*/ 653325 h 850787"/>
                    <a:gd name="connsiteX5" fmla="*/ 835295 w 1619704"/>
                    <a:gd name="connsiteY5" fmla="*/ 572794 h 850787"/>
                    <a:gd name="connsiteX6" fmla="*/ 548116 w 1619704"/>
                    <a:gd name="connsiteY6" fmla="*/ 850787 h 850787"/>
                    <a:gd name="connsiteX7" fmla="*/ 344275 w 1619704"/>
                    <a:gd name="connsiteY7" fmla="*/ 506174 h 850787"/>
                    <a:gd name="connsiteX8" fmla="*/ 0 w 1619704"/>
                    <a:gd name="connsiteY8" fmla="*/ 715692 h 850787"/>
                    <a:gd name="connsiteX0" fmla="*/ 0 w 1619704"/>
                    <a:gd name="connsiteY0" fmla="*/ 715692 h 850787"/>
                    <a:gd name="connsiteX1" fmla="*/ 681023 w 1619704"/>
                    <a:gd name="connsiteY1" fmla="*/ 30519 h 850787"/>
                    <a:gd name="connsiteX2" fmla="*/ 1619704 w 1619704"/>
                    <a:gd name="connsiteY2" fmla="*/ 252490 h 850787"/>
                    <a:gd name="connsiteX3" fmla="*/ 1530197 w 1619704"/>
                    <a:gd name="connsiteY3" fmla="*/ 551621 h 850787"/>
                    <a:gd name="connsiteX4" fmla="*/ 1227139 w 1619704"/>
                    <a:gd name="connsiteY4" fmla="*/ 653325 h 850787"/>
                    <a:gd name="connsiteX5" fmla="*/ 835295 w 1619704"/>
                    <a:gd name="connsiteY5" fmla="*/ 572794 h 850787"/>
                    <a:gd name="connsiteX6" fmla="*/ 548116 w 1619704"/>
                    <a:gd name="connsiteY6" fmla="*/ 850787 h 850787"/>
                    <a:gd name="connsiteX7" fmla="*/ 344275 w 1619704"/>
                    <a:gd name="connsiteY7" fmla="*/ 506174 h 850787"/>
                    <a:gd name="connsiteX8" fmla="*/ 0 w 1619704"/>
                    <a:gd name="connsiteY8" fmla="*/ 715692 h 850787"/>
                    <a:gd name="connsiteX0" fmla="*/ 0 w 1619704"/>
                    <a:gd name="connsiteY0" fmla="*/ 715692 h 850787"/>
                    <a:gd name="connsiteX1" fmla="*/ 681023 w 1619704"/>
                    <a:gd name="connsiteY1" fmla="*/ 30519 h 850787"/>
                    <a:gd name="connsiteX2" fmla="*/ 1619704 w 1619704"/>
                    <a:gd name="connsiteY2" fmla="*/ 252490 h 850787"/>
                    <a:gd name="connsiteX3" fmla="*/ 1610666 w 1619704"/>
                    <a:gd name="connsiteY3" fmla="*/ 636489 h 850787"/>
                    <a:gd name="connsiteX4" fmla="*/ 1227139 w 1619704"/>
                    <a:gd name="connsiteY4" fmla="*/ 653325 h 850787"/>
                    <a:gd name="connsiteX5" fmla="*/ 835295 w 1619704"/>
                    <a:gd name="connsiteY5" fmla="*/ 572794 h 850787"/>
                    <a:gd name="connsiteX6" fmla="*/ 548116 w 1619704"/>
                    <a:gd name="connsiteY6" fmla="*/ 850787 h 850787"/>
                    <a:gd name="connsiteX7" fmla="*/ 344275 w 1619704"/>
                    <a:gd name="connsiteY7" fmla="*/ 506174 h 850787"/>
                    <a:gd name="connsiteX8" fmla="*/ 0 w 1619704"/>
                    <a:gd name="connsiteY8" fmla="*/ 715692 h 85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704" h="850787">
                      <a:moveTo>
                        <a:pt x="0" y="715692"/>
                      </a:moveTo>
                      <a:cubicBezTo>
                        <a:pt x="93077" y="385296"/>
                        <a:pt x="411072" y="107719"/>
                        <a:pt x="681023" y="30519"/>
                      </a:cubicBezTo>
                      <a:cubicBezTo>
                        <a:pt x="950974" y="-46681"/>
                        <a:pt x="1366598" y="20895"/>
                        <a:pt x="1619704" y="252490"/>
                      </a:cubicBezTo>
                      <a:lnTo>
                        <a:pt x="1610666" y="636489"/>
                      </a:lnTo>
                      <a:lnTo>
                        <a:pt x="1227139" y="653325"/>
                      </a:lnTo>
                      <a:cubicBezTo>
                        <a:pt x="1118365" y="554245"/>
                        <a:pt x="977112" y="532768"/>
                        <a:pt x="835295" y="572794"/>
                      </a:cubicBezTo>
                      <a:cubicBezTo>
                        <a:pt x="693036" y="612945"/>
                        <a:pt x="588230" y="709037"/>
                        <a:pt x="548116" y="850787"/>
                      </a:cubicBezTo>
                      <a:lnTo>
                        <a:pt x="344275" y="506174"/>
                      </a:lnTo>
                      <a:lnTo>
                        <a:pt x="0" y="715692"/>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Block Arc 38"/>
                <p:cNvSpPr/>
                <p:nvPr/>
              </p:nvSpPr>
              <p:spPr bwMode="gray">
                <a:xfrm rot="14443465">
                  <a:off x="2520458" y="2432737"/>
                  <a:ext cx="1607062" cy="850992"/>
                </a:xfrm>
                <a:custGeom>
                  <a:avLst/>
                  <a:gdLst>
                    <a:gd name="connsiteX0" fmla="*/ 36943 w 1978479"/>
                    <a:gd name="connsiteY0" fmla="*/ 720192 h 1975104"/>
                    <a:gd name="connsiteX1" fmla="*/ 718977 w 1978479"/>
                    <a:gd name="connsiteY1" fmla="*/ 37570 h 1975104"/>
                    <a:gd name="connsiteX2" fmla="*/ 1657658 w 1978479"/>
                    <a:gd name="connsiteY2" fmla="*/ 259541 h 1975104"/>
                    <a:gd name="connsiteX3" fmla="*/ 1276354 w 1978479"/>
                    <a:gd name="connsiteY3" fmla="*/ 674839 h 1975104"/>
                    <a:gd name="connsiteX4" fmla="*/ 873249 w 1978479"/>
                    <a:gd name="connsiteY4" fmla="*/ 579845 h 1975104"/>
                    <a:gd name="connsiteX5" fmla="*/ 579749 w 1978479"/>
                    <a:gd name="connsiteY5" fmla="*/ 872586 h 1975104"/>
                    <a:gd name="connsiteX6" fmla="*/ 36943 w 1978479"/>
                    <a:gd name="connsiteY6" fmla="*/ 720192 h 1975104"/>
                    <a:gd name="connsiteX0" fmla="*/ 0 w 1620715"/>
                    <a:gd name="connsiteY0" fmla="*/ 720209 h 872603"/>
                    <a:gd name="connsiteX1" fmla="*/ 682034 w 1620715"/>
                    <a:gd name="connsiteY1" fmla="*/ 37587 h 872603"/>
                    <a:gd name="connsiteX2" fmla="*/ 1620715 w 1620715"/>
                    <a:gd name="connsiteY2" fmla="*/ 259558 h 872603"/>
                    <a:gd name="connsiteX3" fmla="*/ 1439564 w 1620715"/>
                    <a:gd name="connsiteY3" fmla="*/ 461694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4322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232303 w 1620715"/>
                    <a:gd name="connsiteY7" fmla="*/ 788267 h 872603"/>
                    <a:gd name="connsiteX8" fmla="*/ 0 w 1620715"/>
                    <a:gd name="connsiteY8"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358718 w 1620715"/>
                    <a:gd name="connsiteY7" fmla="*/ 520689 h 872603"/>
                    <a:gd name="connsiteX8" fmla="*/ 0 w 1620715"/>
                    <a:gd name="connsiteY8" fmla="*/ 720209 h 872603"/>
                    <a:gd name="connsiteX0" fmla="*/ 0 w 1620715"/>
                    <a:gd name="connsiteY0" fmla="*/ 720209 h 857855"/>
                    <a:gd name="connsiteX1" fmla="*/ 682034 w 1620715"/>
                    <a:gd name="connsiteY1" fmla="*/ 37587 h 857855"/>
                    <a:gd name="connsiteX2" fmla="*/ 1620715 w 1620715"/>
                    <a:gd name="connsiteY2" fmla="*/ 259558 h 857855"/>
                    <a:gd name="connsiteX3" fmla="*/ 1618651 w 1620715"/>
                    <a:gd name="connsiteY3" fmla="*/ 666065 h 857855"/>
                    <a:gd name="connsiteX4" fmla="*/ 1233091 w 1620715"/>
                    <a:gd name="connsiteY4" fmla="*/ 668536 h 857855"/>
                    <a:gd name="connsiteX5" fmla="*/ 836306 w 1620715"/>
                    <a:gd name="connsiteY5" fmla="*/ 579862 h 857855"/>
                    <a:gd name="connsiteX6" fmla="*/ 549127 w 1620715"/>
                    <a:gd name="connsiteY6" fmla="*/ 857855 h 857855"/>
                    <a:gd name="connsiteX7" fmla="*/ 358718 w 1620715"/>
                    <a:gd name="connsiteY7" fmla="*/ 520689 h 857855"/>
                    <a:gd name="connsiteX8" fmla="*/ 0 w 1620715"/>
                    <a:gd name="connsiteY8" fmla="*/ 720209 h 857855"/>
                    <a:gd name="connsiteX0" fmla="*/ 0 w 1616502"/>
                    <a:gd name="connsiteY0" fmla="*/ 701675 h 849855"/>
                    <a:gd name="connsiteX1" fmla="*/ 677821 w 1616502"/>
                    <a:gd name="connsiteY1" fmla="*/ 29587 h 849855"/>
                    <a:gd name="connsiteX2" fmla="*/ 1616502 w 1616502"/>
                    <a:gd name="connsiteY2" fmla="*/ 251558 h 849855"/>
                    <a:gd name="connsiteX3" fmla="*/ 1614438 w 1616502"/>
                    <a:gd name="connsiteY3" fmla="*/ 658065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4140 w 1616502"/>
                    <a:gd name="connsiteY3" fmla="*/ 641371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4140 w 1616502"/>
                    <a:gd name="connsiteY3" fmla="*/ 641371 h 849855"/>
                    <a:gd name="connsiteX4" fmla="*/ 1220570 w 1616502"/>
                    <a:gd name="connsiteY4" fmla="*/ 655879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1718"/>
                    <a:gd name="connsiteY0" fmla="*/ 703409 h 851589"/>
                    <a:gd name="connsiteX1" fmla="*/ 677821 w 1611718"/>
                    <a:gd name="connsiteY1" fmla="*/ 31321 h 851589"/>
                    <a:gd name="connsiteX2" fmla="*/ 1611718 w 1611718"/>
                    <a:gd name="connsiteY2" fmla="*/ 246242 h 851589"/>
                    <a:gd name="connsiteX3" fmla="*/ 1604140 w 1611718"/>
                    <a:gd name="connsiteY3" fmla="*/ 643105 h 851589"/>
                    <a:gd name="connsiteX4" fmla="*/ 1220570 w 1611718"/>
                    <a:gd name="connsiteY4" fmla="*/ 657613 h 851589"/>
                    <a:gd name="connsiteX5" fmla="*/ 832093 w 1611718"/>
                    <a:gd name="connsiteY5" fmla="*/ 573596 h 851589"/>
                    <a:gd name="connsiteX6" fmla="*/ 544914 w 1611718"/>
                    <a:gd name="connsiteY6" fmla="*/ 851589 h 851589"/>
                    <a:gd name="connsiteX7" fmla="*/ 354505 w 1611718"/>
                    <a:gd name="connsiteY7" fmla="*/ 514423 h 851589"/>
                    <a:gd name="connsiteX8" fmla="*/ 0 w 1611718"/>
                    <a:gd name="connsiteY8" fmla="*/ 703409 h 851589"/>
                    <a:gd name="connsiteX0" fmla="*/ 0 w 1611718"/>
                    <a:gd name="connsiteY0" fmla="*/ 703409 h 851589"/>
                    <a:gd name="connsiteX1" fmla="*/ 677821 w 1611718"/>
                    <a:gd name="connsiteY1" fmla="*/ 31321 h 851589"/>
                    <a:gd name="connsiteX2" fmla="*/ 1611718 w 1611718"/>
                    <a:gd name="connsiteY2" fmla="*/ 246242 h 851589"/>
                    <a:gd name="connsiteX3" fmla="*/ 1604140 w 1611718"/>
                    <a:gd name="connsiteY3" fmla="*/ 643105 h 851589"/>
                    <a:gd name="connsiteX4" fmla="*/ 1220570 w 1611718"/>
                    <a:gd name="connsiteY4" fmla="*/ 657613 h 851589"/>
                    <a:gd name="connsiteX5" fmla="*/ 832093 w 1611718"/>
                    <a:gd name="connsiteY5" fmla="*/ 573596 h 851589"/>
                    <a:gd name="connsiteX6" fmla="*/ 544914 w 1611718"/>
                    <a:gd name="connsiteY6" fmla="*/ 851589 h 851589"/>
                    <a:gd name="connsiteX7" fmla="*/ 344862 w 1611718"/>
                    <a:gd name="connsiteY7" fmla="*/ 519937 h 851589"/>
                    <a:gd name="connsiteX8" fmla="*/ 0 w 1611718"/>
                    <a:gd name="connsiteY8" fmla="*/ 703409 h 851589"/>
                    <a:gd name="connsiteX0" fmla="*/ 0 w 1607061"/>
                    <a:gd name="connsiteY0" fmla="*/ 694503 h 850992"/>
                    <a:gd name="connsiteX1" fmla="*/ 673164 w 1607061"/>
                    <a:gd name="connsiteY1" fmla="*/ 30724 h 850992"/>
                    <a:gd name="connsiteX2" fmla="*/ 1607061 w 1607061"/>
                    <a:gd name="connsiteY2" fmla="*/ 245645 h 850992"/>
                    <a:gd name="connsiteX3" fmla="*/ 1599483 w 1607061"/>
                    <a:gd name="connsiteY3" fmla="*/ 642508 h 850992"/>
                    <a:gd name="connsiteX4" fmla="*/ 1215913 w 1607061"/>
                    <a:gd name="connsiteY4" fmla="*/ 657016 h 850992"/>
                    <a:gd name="connsiteX5" fmla="*/ 827436 w 1607061"/>
                    <a:gd name="connsiteY5" fmla="*/ 572999 h 850992"/>
                    <a:gd name="connsiteX6" fmla="*/ 540257 w 1607061"/>
                    <a:gd name="connsiteY6" fmla="*/ 850992 h 850992"/>
                    <a:gd name="connsiteX7" fmla="*/ 340205 w 1607061"/>
                    <a:gd name="connsiteY7" fmla="*/ 519340 h 850992"/>
                    <a:gd name="connsiteX8" fmla="*/ 0 w 1607061"/>
                    <a:gd name="connsiteY8" fmla="*/ 694503 h 8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061" h="850992">
                      <a:moveTo>
                        <a:pt x="0" y="694503"/>
                      </a:moveTo>
                      <a:cubicBezTo>
                        <a:pt x="93077" y="364107"/>
                        <a:pt x="405321" y="105534"/>
                        <a:pt x="673164" y="30724"/>
                      </a:cubicBezTo>
                      <a:cubicBezTo>
                        <a:pt x="941007" y="-44086"/>
                        <a:pt x="1353955" y="14050"/>
                        <a:pt x="1607061" y="245645"/>
                      </a:cubicBezTo>
                      <a:lnTo>
                        <a:pt x="1599483" y="642508"/>
                      </a:lnTo>
                      <a:lnTo>
                        <a:pt x="1215913" y="657016"/>
                      </a:lnTo>
                      <a:cubicBezTo>
                        <a:pt x="1107139" y="557936"/>
                        <a:pt x="969253" y="532973"/>
                        <a:pt x="827436" y="572999"/>
                      </a:cubicBezTo>
                      <a:cubicBezTo>
                        <a:pt x="685177" y="613150"/>
                        <a:pt x="580371" y="709242"/>
                        <a:pt x="540257" y="850992"/>
                      </a:cubicBezTo>
                      <a:lnTo>
                        <a:pt x="340205" y="519340"/>
                      </a:lnTo>
                      <a:lnTo>
                        <a:pt x="0" y="694503"/>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6" name="TextBox 165"/>
              <p:cNvSpPr txBox="1"/>
              <p:nvPr/>
            </p:nvSpPr>
            <p:spPr bwMode="gray">
              <a:xfrm>
                <a:off x="3281995" y="1778684"/>
                <a:ext cx="914999" cy="455946"/>
              </a:xfrm>
              <a:prstGeom prst="rect">
                <a:avLst/>
              </a:prstGeom>
              <a:noFill/>
            </p:spPr>
            <p:txBody>
              <a:bodyPr wrap="none" rtlCol="0">
                <a:prstTxWarp prst="textArchUp">
                  <a:avLst/>
                </a:prstTxWarp>
                <a:spAutoFit/>
              </a:bodyPr>
              <a:lstStyle/>
              <a:p>
                <a:pPr algn="ctr"/>
                <a:r>
                  <a:rPr lang="en-US" sz="1170" b="1" dirty="0">
                    <a:solidFill>
                      <a:schemeClr val="bg1"/>
                    </a:solidFill>
                  </a:rPr>
                  <a:t>CLOUD</a:t>
                </a:r>
              </a:p>
            </p:txBody>
          </p:sp>
          <p:sp>
            <p:nvSpPr>
              <p:cNvPr id="167" name="TextBox 166"/>
              <p:cNvSpPr txBox="1"/>
              <p:nvPr/>
            </p:nvSpPr>
            <p:spPr bwMode="gray">
              <a:xfrm>
                <a:off x="2989780" y="1720922"/>
                <a:ext cx="1494891" cy="1515438"/>
              </a:xfrm>
              <a:prstGeom prst="rect">
                <a:avLst/>
              </a:prstGeom>
              <a:noFill/>
            </p:spPr>
            <p:txBody>
              <a:bodyPr spcFirstLastPara="1" wrap="square" lIns="0" tIns="0" rIns="0" bIns="0" numCol="1" rtlCol="0">
                <a:prstTxWarp prst="textArchDown">
                  <a:avLst>
                    <a:gd name="adj" fmla="val 21089505"/>
                  </a:avLst>
                </a:prstTxWarp>
                <a:noAutofit/>
              </a:bodyPr>
              <a:lstStyle/>
              <a:p>
                <a:r>
                  <a:rPr lang="en-US" b="1" spc="108" dirty="0">
                    <a:solidFill>
                      <a:schemeClr val="bg1"/>
                    </a:solidFill>
                  </a:rPr>
                  <a:t> </a:t>
                </a:r>
                <a:r>
                  <a:rPr lang="en-US" b="1" spc="153" dirty="0">
                    <a:solidFill>
                      <a:schemeClr val="bg1"/>
                    </a:solidFill>
                  </a:rPr>
                  <a:t>NETWORK          ENDPOINT</a:t>
                </a:r>
              </a:p>
            </p:txBody>
          </p:sp>
        </p:grpSp>
      </p:grpSp>
      <p:cxnSp>
        <p:nvCxnSpPr>
          <p:cNvPr id="173" name="Straight Connector 172"/>
          <p:cNvCxnSpPr/>
          <p:nvPr/>
        </p:nvCxnSpPr>
        <p:spPr bwMode="gray">
          <a:xfrm>
            <a:off x="3232793" y="3658353"/>
            <a:ext cx="2788093" cy="10661"/>
          </a:xfrm>
          <a:prstGeom prst="lin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
        <p:nvSpPr>
          <p:cNvPr id="215" name="TextBox 214"/>
          <p:cNvSpPr txBox="1"/>
          <p:nvPr/>
        </p:nvSpPr>
        <p:spPr bwMode="gray">
          <a:xfrm>
            <a:off x="2081037" y="4140961"/>
            <a:ext cx="1221843" cy="249299"/>
          </a:xfrm>
          <a:prstGeom prst="rect">
            <a:avLst/>
          </a:prstGeom>
          <a:noFill/>
        </p:spPr>
        <p:txBody>
          <a:bodyPr wrap="square" lIns="0" tIns="0" rIns="0" bIns="0" rtlCol="0">
            <a:spAutoFit/>
          </a:bodyPr>
          <a:lstStyle/>
          <a:p>
            <a:pPr algn="ctr"/>
            <a:r>
              <a:rPr lang="en-US" sz="810" b="1" dirty="0"/>
              <a:t>NEXT-GENERATION FIREWALL</a:t>
            </a:r>
          </a:p>
        </p:txBody>
      </p:sp>
      <p:sp>
        <p:nvSpPr>
          <p:cNvPr id="218" name="Oval 217"/>
          <p:cNvSpPr/>
          <p:nvPr/>
        </p:nvSpPr>
        <p:spPr bwMode="gray">
          <a:xfrm>
            <a:off x="2140152" y="3014036"/>
            <a:ext cx="1083301" cy="1083301"/>
          </a:xfrm>
          <a:prstGeom prst="ellipse">
            <a:avLst/>
          </a:prstGeom>
          <a:gradFill>
            <a:gsLst>
              <a:gs pos="0">
                <a:schemeClr val="accent4">
                  <a:lumMod val="20000"/>
                  <a:lumOff val="80000"/>
                </a:schemeClr>
              </a:gs>
              <a:gs pos="100000">
                <a:schemeClr val="accent4"/>
              </a:gs>
            </a:gsLst>
          </a:gradFill>
          <a:ln w="28575">
            <a:solidFill>
              <a:schemeClr val="bg1"/>
            </a:solidFill>
          </a:ln>
          <a:effectLst>
            <a:outerShdw blurRad="25400" dist="12700" algn="l" rotWithShape="0">
              <a:prstClr val="black">
                <a:alpha val="40000"/>
              </a:prstClr>
            </a:outerShdw>
          </a:effectLst>
        </p:spPr>
        <p:style>
          <a:lnRef idx="1">
            <a:schemeClr val="accent1"/>
          </a:lnRef>
          <a:fillRef idx="1003">
            <a:schemeClr val="dk2"/>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dirty="0" err="1">
              <a:latin typeface="Arial" pitchFamily="34" charset="0"/>
              <a:cs typeface="Arial" pitchFamily="34" charset="0"/>
            </a:endParaRPr>
          </a:p>
        </p:txBody>
      </p:sp>
      <p:pic>
        <p:nvPicPr>
          <p:cNvPr id="48" name="Picture 47" descr="trinity_graphics_ngfw_v2.jpg"/>
          <p:cNvPicPr>
            <a:picLocks noChangeAspect="1"/>
          </p:cNvPicPr>
          <p:nvPr/>
        </p:nvPicPr>
        <p:blipFill rotWithShape="1">
          <a:blip r:embed="rId3" cstate="screen">
            <a:extLst>
              <a:ext uri="{28A0092B-C50C-407E-A947-70E740481C1C}">
                <a14:useLocalDpi xmlns:a14="http://schemas.microsoft.com/office/drawing/2010/main" val="0"/>
              </a:ext>
            </a:extLst>
          </a:blip>
          <a:srcRect b="29802"/>
          <a:stretch/>
        </p:blipFill>
        <p:spPr>
          <a:xfrm>
            <a:off x="2308738" y="3110239"/>
            <a:ext cx="773687" cy="767444"/>
          </a:xfrm>
          <a:prstGeom prst="rect">
            <a:avLst/>
          </a:prstGeom>
        </p:spPr>
      </p:pic>
      <p:grpSp>
        <p:nvGrpSpPr>
          <p:cNvPr id="4" name="Group 3"/>
          <p:cNvGrpSpPr/>
          <p:nvPr/>
        </p:nvGrpSpPr>
        <p:grpSpPr>
          <a:xfrm>
            <a:off x="5733140" y="3037177"/>
            <a:ext cx="1442790" cy="1333242"/>
            <a:chOff x="6370154" y="3671341"/>
            <a:chExt cx="1603100" cy="1481380"/>
          </a:xfrm>
        </p:grpSpPr>
        <p:grpSp>
          <p:nvGrpSpPr>
            <p:cNvPr id="5" name="Group 4"/>
            <p:cNvGrpSpPr/>
            <p:nvPr/>
          </p:nvGrpSpPr>
          <p:grpSpPr>
            <a:xfrm>
              <a:off x="6370154" y="3671341"/>
              <a:ext cx="1603100" cy="1481380"/>
              <a:chOff x="6370154" y="3671341"/>
              <a:chExt cx="1603100" cy="1481380"/>
            </a:xfrm>
          </p:grpSpPr>
          <p:sp>
            <p:nvSpPr>
              <p:cNvPr id="201" name="TextBox 200"/>
              <p:cNvSpPr txBox="1"/>
              <p:nvPr/>
            </p:nvSpPr>
            <p:spPr bwMode="gray">
              <a:xfrm>
                <a:off x="6370154" y="4875722"/>
                <a:ext cx="1603100" cy="276999"/>
              </a:xfrm>
              <a:prstGeom prst="rect">
                <a:avLst/>
              </a:prstGeom>
              <a:noFill/>
            </p:spPr>
            <p:txBody>
              <a:bodyPr wrap="square" lIns="0" tIns="0" rIns="0" bIns="0" rtlCol="0">
                <a:spAutoFit/>
              </a:bodyPr>
              <a:lstStyle/>
              <a:p>
                <a:pPr algn="ctr"/>
                <a:r>
                  <a:rPr lang="en-US" sz="810" b="1" dirty="0"/>
                  <a:t>ADVANCED ENDPOINT PROTECTION</a:t>
                </a:r>
              </a:p>
            </p:txBody>
          </p:sp>
          <p:sp>
            <p:nvSpPr>
              <p:cNvPr id="216" name="Oval 215"/>
              <p:cNvSpPr/>
              <p:nvPr/>
            </p:nvSpPr>
            <p:spPr bwMode="gray">
              <a:xfrm>
                <a:off x="6567054" y="3671341"/>
                <a:ext cx="1167236" cy="1162580"/>
              </a:xfrm>
              <a:prstGeom prst="ellipse">
                <a:avLst/>
              </a:prstGeom>
              <a:gradFill>
                <a:gsLst>
                  <a:gs pos="0">
                    <a:schemeClr val="bg1">
                      <a:lumMod val="85000"/>
                    </a:schemeClr>
                  </a:gs>
                  <a:gs pos="100000">
                    <a:schemeClr val="dk2">
                      <a:shade val="30000"/>
                      <a:satMod val="200000"/>
                    </a:schemeClr>
                  </a:gs>
                </a:gsLst>
              </a:gradFill>
              <a:ln w="28575">
                <a:solidFill>
                  <a:schemeClr val="bg1"/>
                </a:solidFill>
              </a:ln>
              <a:effectLst>
                <a:outerShdw blurRad="25400" dist="12700" algn="l" rotWithShape="0">
                  <a:prstClr val="black">
                    <a:alpha val="40000"/>
                  </a:prstClr>
                </a:outerShdw>
              </a:effectLst>
            </p:spPr>
            <p:style>
              <a:lnRef idx="1">
                <a:schemeClr val="accent1"/>
              </a:lnRef>
              <a:fillRef idx="1003">
                <a:schemeClr val="dk2"/>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dirty="0" err="1">
                  <a:latin typeface="Arial" pitchFamily="34" charset="0"/>
                  <a:cs typeface="Arial" pitchFamily="34" charset="0"/>
                </a:endParaRPr>
              </a:p>
            </p:txBody>
          </p:sp>
        </p:grpSp>
        <p:pic>
          <p:nvPicPr>
            <p:cNvPr id="49" name="Picture 48" descr="trinity_graphics_endpoint_v2.jpg"/>
            <p:cNvPicPr>
              <a:picLocks noChangeAspect="1"/>
            </p:cNvPicPr>
            <p:nvPr/>
          </p:nvPicPr>
          <p:blipFill rotWithShape="1">
            <a:blip r:embed="rId4" cstate="screen">
              <a:extLst>
                <a:ext uri="{28A0092B-C50C-407E-A947-70E740481C1C}">
                  <a14:useLocalDpi xmlns:a14="http://schemas.microsoft.com/office/drawing/2010/main" val="0"/>
                </a:ext>
              </a:extLst>
            </a:blip>
            <a:srcRect t="-1" b="30036"/>
            <a:stretch/>
          </p:blipFill>
          <p:spPr>
            <a:xfrm>
              <a:off x="6660518" y="3857474"/>
              <a:ext cx="997875" cy="747760"/>
            </a:xfrm>
            <a:prstGeom prst="rect">
              <a:avLst/>
            </a:prstGeom>
          </p:spPr>
        </p:pic>
      </p:grpSp>
      <p:sp>
        <p:nvSpPr>
          <p:cNvPr id="52" name="Freeform 51"/>
          <p:cNvSpPr>
            <a:spLocks/>
          </p:cNvSpPr>
          <p:nvPr/>
        </p:nvSpPr>
        <p:spPr bwMode="gray">
          <a:xfrm>
            <a:off x="3742619" y="469566"/>
            <a:ext cx="1669453" cy="973030"/>
          </a:xfrm>
          <a:custGeom>
            <a:avLst/>
            <a:gdLst>
              <a:gd name="T0" fmla="*/ 266 w 670"/>
              <a:gd name="T1" fmla="*/ 386 h 386"/>
              <a:gd name="T2" fmla="*/ 149 w 670"/>
              <a:gd name="T3" fmla="*/ 325 h 386"/>
              <a:gd name="T4" fmla="*/ 142 w 670"/>
              <a:gd name="T5" fmla="*/ 316 h 386"/>
              <a:gd name="T6" fmla="*/ 131 w 670"/>
              <a:gd name="T7" fmla="*/ 320 h 386"/>
              <a:gd name="T8" fmla="*/ 101 w 670"/>
              <a:gd name="T9" fmla="*/ 324 h 386"/>
              <a:gd name="T10" fmla="*/ 0 w 670"/>
              <a:gd name="T11" fmla="*/ 230 h 386"/>
              <a:gd name="T12" fmla="*/ 106 w 670"/>
              <a:gd name="T13" fmla="*/ 143 h 386"/>
              <a:gd name="T14" fmla="*/ 109 w 670"/>
              <a:gd name="T15" fmla="*/ 143 h 386"/>
              <a:gd name="T16" fmla="*/ 123 w 670"/>
              <a:gd name="T17" fmla="*/ 143 h 386"/>
              <a:gd name="T18" fmla="*/ 127 w 670"/>
              <a:gd name="T19" fmla="*/ 131 h 386"/>
              <a:gd name="T20" fmla="*/ 197 w 670"/>
              <a:gd name="T21" fmla="*/ 80 h 386"/>
              <a:gd name="T22" fmla="*/ 203 w 670"/>
              <a:gd name="T23" fmla="*/ 80 h 386"/>
              <a:gd name="T24" fmla="*/ 216 w 670"/>
              <a:gd name="T25" fmla="*/ 82 h 386"/>
              <a:gd name="T26" fmla="*/ 221 w 670"/>
              <a:gd name="T27" fmla="*/ 70 h 386"/>
              <a:gd name="T28" fmla="*/ 305 w 670"/>
              <a:gd name="T29" fmla="*/ 2 h 386"/>
              <a:gd name="T30" fmla="*/ 396 w 670"/>
              <a:gd name="T31" fmla="*/ 64 h 386"/>
              <a:gd name="T32" fmla="*/ 402 w 670"/>
              <a:gd name="T33" fmla="*/ 76 h 386"/>
              <a:gd name="T34" fmla="*/ 416 w 670"/>
              <a:gd name="T35" fmla="*/ 72 h 386"/>
              <a:gd name="T36" fmla="*/ 449 w 670"/>
              <a:gd name="T37" fmla="*/ 68 h 386"/>
              <a:gd name="T38" fmla="*/ 576 w 670"/>
              <a:gd name="T39" fmla="*/ 162 h 386"/>
              <a:gd name="T40" fmla="*/ 580 w 670"/>
              <a:gd name="T41" fmla="*/ 172 h 386"/>
              <a:gd name="T42" fmla="*/ 591 w 670"/>
              <a:gd name="T43" fmla="*/ 174 h 386"/>
              <a:gd name="T44" fmla="*/ 670 w 670"/>
              <a:gd name="T45" fmla="*/ 248 h 386"/>
              <a:gd name="T46" fmla="*/ 581 w 670"/>
              <a:gd name="T47" fmla="*/ 326 h 386"/>
              <a:gd name="T48" fmla="*/ 569 w 670"/>
              <a:gd name="T49" fmla="*/ 326 h 386"/>
              <a:gd name="T50" fmla="*/ 559 w 670"/>
              <a:gd name="T51" fmla="*/ 324 h 386"/>
              <a:gd name="T52" fmla="*/ 553 w 670"/>
              <a:gd name="T53" fmla="*/ 331 h 386"/>
              <a:gd name="T54" fmla="*/ 482 w 670"/>
              <a:gd name="T55" fmla="*/ 380 h 386"/>
              <a:gd name="T56" fmla="*/ 395 w 670"/>
              <a:gd name="T57" fmla="*/ 346 h 386"/>
              <a:gd name="T58" fmla="*/ 385 w 670"/>
              <a:gd name="T59" fmla="*/ 338 h 386"/>
              <a:gd name="T60" fmla="*/ 374 w 670"/>
              <a:gd name="T61" fmla="*/ 345 h 386"/>
              <a:gd name="T62" fmla="*/ 266 w 670"/>
              <a:gd name="T6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0" h="386">
                <a:moveTo>
                  <a:pt x="266" y="386"/>
                </a:moveTo>
                <a:cubicBezTo>
                  <a:pt x="221" y="386"/>
                  <a:pt x="178" y="358"/>
                  <a:pt x="149" y="325"/>
                </a:cubicBezTo>
                <a:cubicBezTo>
                  <a:pt x="142" y="316"/>
                  <a:pt x="142" y="316"/>
                  <a:pt x="142" y="316"/>
                </a:cubicBezTo>
                <a:cubicBezTo>
                  <a:pt x="131" y="320"/>
                  <a:pt x="131" y="320"/>
                  <a:pt x="131" y="320"/>
                </a:cubicBezTo>
                <a:cubicBezTo>
                  <a:pt x="121" y="322"/>
                  <a:pt x="111" y="323"/>
                  <a:pt x="101" y="324"/>
                </a:cubicBezTo>
                <a:cubicBezTo>
                  <a:pt x="38" y="328"/>
                  <a:pt x="0" y="283"/>
                  <a:pt x="0" y="230"/>
                </a:cubicBezTo>
                <a:cubicBezTo>
                  <a:pt x="0" y="178"/>
                  <a:pt x="50" y="143"/>
                  <a:pt x="106" y="143"/>
                </a:cubicBezTo>
                <a:cubicBezTo>
                  <a:pt x="107" y="143"/>
                  <a:pt x="108" y="143"/>
                  <a:pt x="109" y="143"/>
                </a:cubicBezTo>
                <a:cubicBezTo>
                  <a:pt x="123" y="143"/>
                  <a:pt x="123" y="143"/>
                  <a:pt x="123" y="143"/>
                </a:cubicBezTo>
                <a:cubicBezTo>
                  <a:pt x="127" y="131"/>
                  <a:pt x="127" y="131"/>
                  <a:pt x="127" y="131"/>
                </a:cubicBezTo>
                <a:cubicBezTo>
                  <a:pt x="132" y="95"/>
                  <a:pt x="165" y="77"/>
                  <a:pt x="197" y="80"/>
                </a:cubicBezTo>
                <a:cubicBezTo>
                  <a:pt x="199" y="80"/>
                  <a:pt x="201" y="80"/>
                  <a:pt x="203" y="80"/>
                </a:cubicBezTo>
                <a:cubicBezTo>
                  <a:pt x="216" y="82"/>
                  <a:pt x="216" y="82"/>
                  <a:pt x="216" y="82"/>
                </a:cubicBezTo>
                <a:cubicBezTo>
                  <a:pt x="221" y="70"/>
                  <a:pt x="221" y="70"/>
                  <a:pt x="221" y="70"/>
                </a:cubicBezTo>
                <a:cubicBezTo>
                  <a:pt x="235" y="33"/>
                  <a:pt x="264" y="3"/>
                  <a:pt x="305" y="2"/>
                </a:cubicBezTo>
                <a:cubicBezTo>
                  <a:pt x="350" y="0"/>
                  <a:pt x="378" y="34"/>
                  <a:pt x="396" y="64"/>
                </a:cubicBezTo>
                <a:cubicBezTo>
                  <a:pt x="402" y="76"/>
                  <a:pt x="402" y="76"/>
                  <a:pt x="402" y="76"/>
                </a:cubicBezTo>
                <a:cubicBezTo>
                  <a:pt x="416" y="72"/>
                  <a:pt x="416" y="72"/>
                  <a:pt x="416" y="72"/>
                </a:cubicBezTo>
                <a:cubicBezTo>
                  <a:pt x="427" y="69"/>
                  <a:pt x="438" y="68"/>
                  <a:pt x="449" y="68"/>
                </a:cubicBezTo>
                <a:cubicBezTo>
                  <a:pt x="519" y="64"/>
                  <a:pt x="562" y="106"/>
                  <a:pt x="576" y="162"/>
                </a:cubicBezTo>
                <a:cubicBezTo>
                  <a:pt x="580" y="172"/>
                  <a:pt x="580" y="172"/>
                  <a:pt x="580" y="172"/>
                </a:cubicBezTo>
                <a:cubicBezTo>
                  <a:pt x="591" y="174"/>
                  <a:pt x="591" y="174"/>
                  <a:pt x="591" y="174"/>
                </a:cubicBezTo>
                <a:cubicBezTo>
                  <a:pt x="637" y="178"/>
                  <a:pt x="670" y="206"/>
                  <a:pt x="670" y="248"/>
                </a:cubicBezTo>
                <a:cubicBezTo>
                  <a:pt x="670" y="295"/>
                  <a:pt x="637" y="326"/>
                  <a:pt x="581" y="326"/>
                </a:cubicBezTo>
                <a:cubicBezTo>
                  <a:pt x="577" y="326"/>
                  <a:pt x="573" y="326"/>
                  <a:pt x="569" y="326"/>
                </a:cubicBezTo>
                <a:cubicBezTo>
                  <a:pt x="559" y="324"/>
                  <a:pt x="559" y="324"/>
                  <a:pt x="559" y="324"/>
                </a:cubicBezTo>
                <a:cubicBezTo>
                  <a:pt x="553" y="331"/>
                  <a:pt x="553" y="331"/>
                  <a:pt x="553" y="331"/>
                </a:cubicBezTo>
                <a:cubicBezTo>
                  <a:pt x="532" y="356"/>
                  <a:pt x="515" y="376"/>
                  <a:pt x="482" y="380"/>
                </a:cubicBezTo>
                <a:cubicBezTo>
                  <a:pt x="451" y="383"/>
                  <a:pt x="415" y="360"/>
                  <a:pt x="395" y="346"/>
                </a:cubicBezTo>
                <a:cubicBezTo>
                  <a:pt x="385" y="338"/>
                  <a:pt x="385" y="338"/>
                  <a:pt x="385" y="338"/>
                </a:cubicBezTo>
                <a:cubicBezTo>
                  <a:pt x="374" y="345"/>
                  <a:pt x="374" y="345"/>
                  <a:pt x="374" y="345"/>
                </a:cubicBezTo>
                <a:cubicBezTo>
                  <a:pt x="347" y="365"/>
                  <a:pt x="300" y="386"/>
                  <a:pt x="266" y="386"/>
                </a:cubicBezTo>
                <a:close/>
              </a:path>
            </a:pathLst>
          </a:custGeom>
          <a:gradFill flip="none" rotWithShape="1">
            <a:gsLst>
              <a:gs pos="0">
                <a:schemeClr val="accent2">
                  <a:lumMod val="60000"/>
                  <a:lumOff val="40000"/>
                </a:schemeClr>
              </a:gs>
              <a:gs pos="100000">
                <a:schemeClr val="accent2"/>
              </a:gs>
            </a:gsLst>
            <a:path path="circle">
              <a:fillToRect l="100000" t="100000"/>
            </a:path>
            <a:tileRect r="-100000" b="-100000"/>
          </a:gradFill>
          <a:ln w="28575">
            <a:solidFill>
              <a:schemeClr val="bg1"/>
            </a:solidFill>
          </a:ln>
          <a:effectLst/>
          <a:scene3d>
            <a:camera prst="orthographicFront">
              <a:rot lat="0" lon="0" rev="0"/>
            </a:camera>
            <a:lightRig rig="threePt" dir="t">
              <a:rot lat="0" lon="0" rev="1200000"/>
            </a:lightRig>
          </a:scene3d>
          <a:sp3d>
            <a:bevelT w="25400" h="25400"/>
          </a:sp3d>
          <a:extLst/>
        </p:spPr>
        <p:style>
          <a:lnRef idx="0">
            <a:schemeClr val="accent6"/>
          </a:lnRef>
          <a:fillRef idx="3">
            <a:schemeClr val="accent6"/>
          </a:fillRef>
          <a:effectRef idx="3">
            <a:schemeClr val="accent6"/>
          </a:effectRef>
          <a:fontRef idx="minor">
            <a:schemeClr val="lt1"/>
          </a:fontRef>
        </p:style>
        <p:txBody>
          <a:bodyPr vert="horz" wrap="square" lIns="82296" tIns="41148" rIns="82296" bIns="41148" numCol="1"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1620">
              <a:solidFill>
                <a:srgbClr val="000000"/>
              </a:solidFill>
              <a:latin typeface="Arial"/>
            </a:endParaRPr>
          </a:p>
        </p:txBody>
      </p:sp>
      <p:sp>
        <p:nvSpPr>
          <p:cNvPr id="53" name="TextBox 52"/>
          <p:cNvSpPr txBox="1"/>
          <p:nvPr/>
        </p:nvSpPr>
        <p:spPr bwMode="gray">
          <a:xfrm>
            <a:off x="3945921" y="759602"/>
            <a:ext cx="1264240" cy="453080"/>
          </a:xfrm>
          <a:prstGeom prst="rect">
            <a:avLst/>
          </a:prstGeom>
          <a:noFill/>
          <a:ln w="28575">
            <a:noFill/>
          </a:ln>
          <a:effectLst/>
          <a:scene3d>
            <a:camera prst="orthographicFront">
              <a:rot lat="0" lon="0" rev="0"/>
            </a:camera>
            <a:lightRig rig="threePt" dir="t">
              <a:rot lat="0" lon="0" rev="1200000"/>
            </a:lightRig>
          </a:scene3d>
          <a:sp3d>
            <a:bevelT w="25400" h="25400"/>
          </a:sp3d>
        </p:spPr>
        <p:style>
          <a:lnRef idx="0">
            <a:schemeClr val="accent6"/>
          </a:lnRef>
          <a:fillRef idx="3">
            <a:schemeClr val="accent6"/>
          </a:fillRef>
          <a:effectRef idx="3">
            <a:schemeClr val="accent6"/>
          </a:effectRef>
          <a:fontRef idx="minor">
            <a:schemeClr val="lt1"/>
          </a:fontRef>
        </p:style>
        <p:txBody>
          <a:bodyPr vert="horz" wrap="square" lIns="82296" tIns="41148" rIns="82296" bIns="41148" numCol="1"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900" b="1" dirty="0">
                <a:solidFill>
                  <a:schemeClr val="tx1"/>
                </a:solidFill>
              </a:rPr>
              <a:t>THREAT INTELLIGENCE CLOUD</a:t>
            </a:r>
          </a:p>
        </p:txBody>
      </p:sp>
      <p:grpSp>
        <p:nvGrpSpPr>
          <p:cNvPr id="33" name="Group 32"/>
          <p:cNvGrpSpPr/>
          <p:nvPr/>
        </p:nvGrpSpPr>
        <p:grpSpPr>
          <a:xfrm>
            <a:off x="406904" y="1197959"/>
            <a:ext cx="2343030" cy="1094528"/>
            <a:chOff x="584000" y="1632656"/>
            <a:chExt cx="2603366" cy="1216142"/>
          </a:xfrm>
        </p:grpSpPr>
        <p:sp>
          <p:nvSpPr>
            <p:cNvPr id="34" name="TextBox 33"/>
            <p:cNvSpPr txBox="1"/>
            <p:nvPr/>
          </p:nvSpPr>
          <p:spPr>
            <a:xfrm>
              <a:off x="584000" y="1632656"/>
              <a:ext cx="2508115" cy="318035"/>
            </a:xfrm>
            <a:prstGeom prst="rect">
              <a:avLst/>
            </a:prstGeom>
            <a:noFill/>
          </p:spPr>
          <p:txBody>
            <a:bodyPr wrap="square" rtlCol="0">
              <a:spAutoFit/>
            </a:bodyPr>
            <a:lstStyle/>
            <a:p>
              <a:r>
                <a:rPr lang="en-GB" sz="1260" b="1" kern="0" dirty="0">
                  <a:solidFill>
                    <a:schemeClr val="accent4"/>
                  </a:solidFill>
                  <a:latin typeface="Arial" panose="020B0604020202020204" pitchFamily="34" charset="0"/>
                  <a:cs typeface="Arial" panose="020B0604020202020204" pitchFamily="34" charset="0"/>
                </a:rPr>
                <a:t>Next-Generation  </a:t>
              </a:r>
              <a:r>
                <a:rPr lang="en-GB" sz="1260" b="1" kern="0" dirty="0">
                  <a:solidFill>
                    <a:schemeClr val="accent4"/>
                  </a:solidFill>
                  <a:latin typeface="Arial" panose="020B0604020202020204" pitchFamily="34" charset="0"/>
                  <a:cs typeface="Arial" panose="020B0604020202020204" pitchFamily="34" charset="0"/>
                </a:rPr>
                <a:t>Firewall</a:t>
              </a:r>
              <a:endParaRPr lang="en-GB" sz="1260" b="1" kern="0" dirty="0">
                <a:solidFill>
                  <a:schemeClr val="accent4"/>
                </a:solidFill>
                <a:latin typeface="Arial" panose="020B0604020202020204" pitchFamily="34" charset="0"/>
                <a:cs typeface="Arial" panose="020B0604020202020204" pitchFamily="34" charset="0"/>
              </a:endParaRPr>
            </a:p>
          </p:txBody>
        </p:sp>
        <p:sp>
          <p:nvSpPr>
            <p:cNvPr id="35" name="TextBox 34"/>
            <p:cNvSpPr txBox="1"/>
            <p:nvPr/>
          </p:nvSpPr>
          <p:spPr>
            <a:xfrm>
              <a:off x="586427" y="1879302"/>
              <a:ext cx="2600939" cy="969496"/>
            </a:xfrm>
            <a:prstGeom prst="rect">
              <a:avLst/>
            </a:prstGeom>
            <a:noFill/>
          </p:spPr>
          <p:txBody>
            <a:bodyPr wrap="square" rtlCol="0">
              <a:spAutoFit/>
            </a:bodyPr>
            <a:lstStyle/>
            <a:p>
              <a:pPr marL="154305" indent="-154305">
                <a:spcBef>
                  <a:spcPts val="270"/>
                </a:spcBef>
                <a:buFont typeface="Wingdings" charset="2"/>
                <a:buChar char="§"/>
                <a:defRPr/>
              </a:pPr>
              <a:r>
                <a:rPr lang="en-GB" sz="1080" dirty="0">
                  <a:solidFill>
                    <a:schemeClr val="accent4"/>
                  </a:solidFill>
                  <a:latin typeface="Arial" panose="020B0604020202020204" pitchFamily="34" charset="0"/>
                  <a:cs typeface="Arial" panose="020B0604020202020204" pitchFamily="34" charset="0"/>
                </a:rPr>
                <a:t>Inspects all traffic</a:t>
              </a:r>
            </a:p>
            <a:p>
              <a:pPr marL="154305" indent="-154305">
                <a:spcBef>
                  <a:spcPts val="270"/>
                </a:spcBef>
                <a:buFont typeface="Wingdings" charset="2"/>
                <a:buChar char="§"/>
                <a:defRPr/>
              </a:pPr>
              <a:r>
                <a:rPr lang="en-GB" sz="1080" dirty="0">
                  <a:solidFill>
                    <a:schemeClr val="accent4"/>
                  </a:solidFill>
                  <a:latin typeface="Arial" panose="020B0604020202020204" pitchFamily="34" charset="0"/>
                  <a:cs typeface="Arial" panose="020B0604020202020204" pitchFamily="34" charset="0"/>
                </a:rPr>
                <a:t>Safely enables applications</a:t>
              </a:r>
            </a:p>
            <a:p>
              <a:pPr marL="154305" indent="-154305">
                <a:spcBef>
                  <a:spcPts val="270"/>
                </a:spcBef>
                <a:buFont typeface="Wingdings" charset="2"/>
                <a:buChar char="§"/>
                <a:defRPr/>
              </a:pPr>
              <a:r>
                <a:rPr lang="en-GB" sz="1080" dirty="0">
                  <a:solidFill>
                    <a:schemeClr val="accent4"/>
                  </a:solidFill>
                  <a:latin typeface="Arial" panose="020B0604020202020204" pitchFamily="34" charset="0"/>
                  <a:cs typeface="Arial" panose="020B0604020202020204" pitchFamily="34" charset="0"/>
                </a:rPr>
                <a:t>Sends unknown threats to cloud</a:t>
              </a:r>
              <a:endParaRPr lang="en-GB" sz="1080" kern="0" dirty="0">
                <a:solidFill>
                  <a:schemeClr val="accent4"/>
                </a:solidFill>
                <a:latin typeface="Arial" panose="020B0604020202020204" pitchFamily="34" charset="0"/>
                <a:cs typeface="Arial" panose="020B0604020202020204" pitchFamily="34" charset="0"/>
              </a:endParaRPr>
            </a:p>
            <a:p>
              <a:pPr marL="154305" indent="-154305">
                <a:spcBef>
                  <a:spcPts val="270"/>
                </a:spcBef>
                <a:buFont typeface="Wingdings" charset="2"/>
                <a:buChar char="§"/>
                <a:defRPr/>
              </a:pPr>
              <a:r>
                <a:rPr lang="en-GB" sz="1080" dirty="0">
                  <a:solidFill>
                    <a:schemeClr val="accent4"/>
                  </a:solidFill>
                  <a:latin typeface="Arial" panose="020B0604020202020204" pitchFamily="34" charset="0"/>
                  <a:cs typeface="Arial" panose="020B0604020202020204" pitchFamily="34" charset="0"/>
                </a:rPr>
                <a:t>Blocks network based </a:t>
              </a:r>
              <a:r>
                <a:rPr lang="en-GB" sz="1080" dirty="0">
                  <a:solidFill>
                    <a:schemeClr val="accent4"/>
                  </a:solidFill>
                  <a:latin typeface="Arial" panose="020B0604020202020204" pitchFamily="34" charset="0"/>
                  <a:cs typeface="Arial" panose="020B0604020202020204" pitchFamily="34" charset="0"/>
                </a:rPr>
                <a:t>threats</a:t>
              </a:r>
              <a:endParaRPr lang="en-GB" sz="1080" dirty="0">
                <a:solidFill>
                  <a:schemeClr val="accent4"/>
                </a:solidFill>
                <a:latin typeface="Arial" panose="020B0604020202020204" pitchFamily="34" charset="0"/>
                <a:cs typeface="Arial" panose="020B0604020202020204" pitchFamily="34" charset="0"/>
              </a:endParaRPr>
            </a:p>
          </p:txBody>
        </p:sp>
      </p:grpSp>
      <p:grpSp>
        <p:nvGrpSpPr>
          <p:cNvPr id="36" name="Group 35"/>
          <p:cNvGrpSpPr/>
          <p:nvPr/>
        </p:nvGrpSpPr>
        <p:grpSpPr>
          <a:xfrm>
            <a:off x="6146992" y="1002944"/>
            <a:ext cx="2965877" cy="1654240"/>
            <a:chOff x="6722333" y="1613606"/>
            <a:chExt cx="2911768" cy="1838045"/>
          </a:xfrm>
        </p:grpSpPr>
        <p:sp>
          <p:nvSpPr>
            <p:cNvPr id="37" name="TextBox 36"/>
            <p:cNvSpPr txBox="1"/>
            <p:nvPr/>
          </p:nvSpPr>
          <p:spPr>
            <a:xfrm>
              <a:off x="6722333" y="1613606"/>
              <a:ext cx="2911768" cy="533479"/>
            </a:xfrm>
            <a:prstGeom prst="rect">
              <a:avLst/>
            </a:prstGeom>
            <a:noFill/>
          </p:spPr>
          <p:txBody>
            <a:bodyPr wrap="none" rtlCol="0">
              <a:spAutoFit/>
            </a:bodyPr>
            <a:lstStyle/>
            <a:p>
              <a:r>
                <a:rPr lang="en-GB" sz="1260" b="1" kern="0" dirty="0">
                  <a:solidFill>
                    <a:schemeClr val="accent3"/>
                  </a:solidFill>
                  <a:latin typeface="Arial" panose="020B0604020202020204" pitchFamily="34" charset="0"/>
                  <a:cs typeface="Arial" panose="020B0604020202020204" pitchFamily="34" charset="0"/>
                </a:rPr>
                <a:t>Next-Generation Threat Intelligence </a:t>
              </a:r>
            </a:p>
            <a:p>
              <a:r>
                <a:rPr lang="en-GB" sz="1260" b="1" kern="0" dirty="0">
                  <a:solidFill>
                    <a:schemeClr val="accent3"/>
                  </a:solidFill>
                  <a:latin typeface="Arial" panose="020B0604020202020204" pitchFamily="34" charset="0"/>
                  <a:cs typeface="Arial" panose="020B0604020202020204" pitchFamily="34" charset="0"/>
                </a:rPr>
                <a:t>Cloud</a:t>
              </a:r>
              <a:endParaRPr lang="en-GB" sz="1260" b="1" kern="0" dirty="0">
                <a:solidFill>
                  <a:schemeClr val="accent3"/>
                </a:solidFill>
                <a:latin typeface="Arial" panose="020B0604020202020204" pitchFamily="34" charset="0"/>
                <a:cs typeface="Arial" panose="020B0604020202020204" pitchFamily="34" charset="0"/>
              </a:endParaRPr>
            </a:p>
          </p:txBody>
        </p:sp>
        <p:sp>
          <p:nvSpPr>
            <p:cNvPr id="38" name="TextBox 37"/>
            <p:cNvSpPr txBox="1"/>
            <p:nvPr/>
          </p:nvSpPr>
          <p:spPr>
            <a:xfrm>
              <a:off x="6722533" y="2098574"/>
              <a:ext cx="2293130" cy="1353077"/>
            </a:xfrm>
            <a:prstGeom prst="rect">
              <a:avLst/>
            </a:prstGeom>
            <a:noFill/>
          </p:spPr>
          <p:txBody>
            <a:bodyPr wrap="square" rtlCol="0">
              <a:spAutoFit/>
            </a:bodyPr>
            <a:lstStyle/>
            <a:p>
              <a:pPr marL="154305" indent="-154305">
                <a:spcBef>
                  <a:spcPts val="540"/>
                </a:spcBef>
                <a:buFont typeface="Wingdings" charset="2"/>
                <a:buChar char="§"/>
                <a:defRPr/>
              </a:pPr>
              <a:r>
                <a:rPr lang="en-GB" sz="1080" dirty="0">
                  <a:solidFill>
                    <a:schemeClr val="accent3"/>
                  </a:solidFill>
                  <a:latin typeface="Arial" panose="020B0604020202020204" pitchFamily="34" charset="0"/>
                  <a:cs typeface="Arial" panose="020B0604020202020204" pitchFamily="34" charset="0"/>
                </a:rPr>
                <a:t>Gathers potential threats from network and endpoints</a:t>
              </a:r>
            </a:p>
            <a:p>
              <a:pPr marL="154305" indent="-154305">
                <a:spcBef>
                  <a:spcPts val="540"/>
                </a:spcBef>
                <a:buFont typeface="Wingdings" charset="2"/>
                <a:buChar char="§"/>
                <a:defRPr/>
              </a:pPr>
              <a:r>
                <a:rPr lang="en-GB" sz="1080" dirty="0">
                  <a:solidFill>
                    <a:schemeClr val="accent3"/>
                  </a:solidFill>
                  <a:latin typeface="Arial" panose="020B0604020202020204" pitchFamily="34" charset="0"/>
                  <a:cs typeface="Arial" panose="020B0604020202020204" pitchFamily="34" charset="0"/>
                </a:rPr>
                <a:t>Analysis </a:t>
              </a:r>
              <a:r>
                <a:rPr lang="en-GB" sz="1080" dirty="0">
                  <a:solidFill>
                    <a:schemeClr val="accent3"/>
                  </a:solidFill>
                  <a:latin typeface="Arial" panose="020B0604020202020204" pitchFamily="34" charset="0"/>
                  <a:cs typeface="Arial" panose="020B0604020202020204" pitchFamily="34" charset="0"/>
                </a:rPr>
                <a:t>and correlates threat intelligence</a:t>
              </a:r>
            </a:p>
            <a:p>
              <a:pPr marL="154305" indent="-154305">
                <a:spcBef>
                  <a:spcPts val="540"/>
                </a:spcBef>
                <a:buFont typeface="Wingdings" charset="2"/>
                <a:buChar char="§"/>
                <a:defRPr/>
              </a:pPr>
              <a:r>
                <a:rPr lang="en-GB" sz="1080" dirty="0">
                  <a:solidFill>
                    <a:schemeClr val="accent3"/>
                  </a:solidFill>
                  <a:latin typeface="Arial" panose="020B0604020202020204" pitchFamily="34" charset="0"/>
                  <a:cs typeface="Arial" panose="020B0604020202020204" pitchFamily="34" charset="0"/>
                </a:rPr>
                <a:t>Disseminates threat intelligence to network and endpoints</a:t>
              </a:r>
            </a:p>
          </p:txBody>
        </p:sp>
      </p:grpSp>
      <p:grpSp>
        <p:nvGrpSpPr>
          <p:cNvPr id="39" name="Group 38"/>
          <p:cNvGrpSpPr/>
          <p:nvPr/>
        </p:nvGrpSpPr>
        <p:grpSpPr>
          <a:xfrm>
            <a:off x="3328663" y="3920155"/>
            <a:ext cx="3093721" cy="942605"/>
            <a:chOff x="2960376" y="5192894"/>
            <a:chExt cx="3437468" cy="1047339"/>
          </a:xfrm>
        </p:grpSpPr>
        <p:sp>
          <p:nvSpPr>
            <p:cNvPr id="40" name="TextBox 39"/>
            <p:cNvSpPr txBox="1"/>
            <p:nvPr/>
          </p:nvSpPr>
          <p:spPr>
            <a:xfrm>
              <a:off x="2995185" y="5192894"/>
              <a:ext cx="2960948" cy="287258"/>
            </a:xfrm>
            <a:prstGeom prst="rect">
              <a:avLst/>
            </a:prstGeom>
            <a:noFill/>
          </p:spPr>
          <p:txBody>
            <a:bodyPr wrap="square" rtlCol="0">
              <a:spAutoFit/>
            </a:bodyPr>
            <a:lstStyle/>
            <a:p>
              <a:r>
                <a:rPr lang="en-GB" sz="1080" b="1" kern="0" dirty="0">
                  <a:solidFill>
                    <a:schemeClr val="accent1"/>
                  </a:solidFill>
                  <a:latin typeface="Arial" panose="020B0604020202020204" pitchFamily="34" charset="0"/>
                  <a:cs typeface="Arial" panose="020B0604020202020204" pitchFamily="34" charset="0"/>
                </a:rPr>
                <a:t>Next-Generation </a:t>
              </a:r>
              <a:r>
                <a:rPr lang="en-GB" sz="1080" b="1" kern="0" dirty="0">
                  <a:solidFill>
                    <a:schemeClr val="accent1"/>
                  </a:solidFill>
                  <a:latin typeface="Arial" panose="020B0604020202020204" pitchFamily="34" charset="0"/>
                  <a:cs typeface="Arial" panose="020B0604020202020204" pitchFamily="34" charset="0"/>
                </a:rPr>
                <a:t>Endpoint</a:t>
              </a:r>
              <a:endParaRPr lang="en-GB" sz="1080" b="1" kern="0" dirty="0">
                <a:solidFill>
                  <a:schemeClr val="accent1"/>
                </a:solidFill>
                <a:latin typeface="Arial" panose="020B0604020202020204" pitchFamily="34" charset="0"/>
                <a:cs typeface="Arial" panose="020B0604020202020204" pitchFamily="34" charset="0"/>
              </a:endParaRPr>
            </a:p>
          </p:txBody>
        </p:sp>
        <p:sp>
          <p:nvSpPr>
            <p:cNvPr id="41" name="TextBox 40"/>
            <p:cNvSpPr txBox="1"/>
            <p:nvPr/>
          </p:nvSpPr>
          <p:spPr>
            <a:xfrm>
              <a:off x="2960376" y="5460532"/>
              <a:ext cx="3437468" cy="779701"/>
            </a:xfrm>
            <a:prstGeom prst="rect">
              <a:avLst/>
            </a:prstGeom>
            <a:noFill/>
          </p:spPr>
          <p:txBody>
            <a:bodyPr wrap="square" rtlCol="0">
              <a:spAutoFit/>
            </a:bodyPr>
            <a:lstStyle/>
            <a:p>
              <a:pPr marL="154305" indent="-154305">
                <a:buFont typeface="Wingdings" charset="2"/>
                <a:buChar char="§"/>
                <a:defRPr/>
              </a:pPr>
              <a:r>
                <a:rPr lang="en-GB" sz="990" dirty="0">
                  <a:solidFill>
                    <a:schemeClr val="accent1"/>
                  </a:solidFill>
                  <a:latin typeface="Arial" panose="020B0604020202020204" pitchFamily="34" charset="0"/>
                  <a:cs typeface="Arial" panose="020B0604020202020204" pitchFamily="34" charset="0"/>
                </a:rPr>
                <a:t>Inspects all processes and </a:t>
              </a:r>
              <a:r>
                <a:rPr lang="en-GB" sz="990" dirty="0">
                  <a:solidFill>
                    <a:schemeClr val="accent1"/>
                  </a:solidFill>
                  <a:latin typeface="Arial" panose="020B0604020202020204" pitchFamily="34" charset="0"/>
                  <a:cs typeface="Arial" panose="020B0604020202020204" pitchFamily="34" charset="0"/>
                </a:rPr>
                <a:t>files</a:t>
              </a:r>
            </a:p>
            <a:p>
              <a:pPr marL="154305" indent="-154305">
                <a:buFont typeface="Wingdings" charset="2"/>
                <a:buChar char="§"/>
                <a:defRPr/>
              </a:pPr>
              <a:r>
                <a:rPr lang="en-GB" sz="990" kern="0" dirty="0">
                  <a:solidFill>
                    <a:schemeClr val="accent1"/>
                  </a:solidFill>
                  <a:latin typeface="Arial" panose="020B0604020202020204" pitchFamily="34" charset="0"/>
                  <a:cs typeface="Arial" panose="020B0604020202020204" pitchFamily="34" charset="0"/>
                </a:rPr>
                <a:t>Prevents </a:t>
              </a:r>
              <a:r>
                <a:rPr lang="en-GB" sz="990" kern="0" dirty="0">
                  <a:solidFill>
                    <a:schemeClr val="accent1"/>
                  </a:solidFill>
                  <a:latin typeface="Arial" panose="020B0604020202020204" pitchFamily="34" charset="0"/>
                  <a:cs typeface="Arial" panose="020B0604020202020204" pitchFamily="34" charset="0"/>
                </a:rPr>
                <a:t>both known and unknown exploits</a:t>
              </a:r>
            </a:p>
            <a:p>
              <a:pPr marL="154305" indent="-154305">
                <a:buFont typeface="Wingdings" charset="2"/>
                <a:buChar char="§"/>
                <a:defRPr/>
              </a:pPr>
              <a:r>
                <a:rPr lang="en-GB" sz="990" kern="0" dirty="0">
                  <a:solidFill>
                    <a:schemeClr val="accent1"/>
                  </a:solidFill>
                  <a:latin typeface="Arial" panose="020B0604020202020204" pitchFamily="34" charset="0"/>
                  <a:cs typeface="Arial" panose="020B0604020202020204" pitchFamily="34" charset="0"/>
                </a:rPr>
                <a:t>Protects fixed, virtual, and mobile endpoints</a:t>
              </a:r>
            </a:p>
            <a:p>
              <a:pPr marL="154305" indent="-154305">
                <a:buFont typeface="Wingdings" charset="2"/>
                <a:buChar char="§"/>
                <a:defRPr/>
              </a:pPr>
              <a:r>
                <a:rPr lang="en-GB" sz="990" kern="0" dirty="0">
                  <a:solidFill>
                    <a:schemeClr val="accent1"/>
                  </a:solidFill>
                  <a:latin typeface="Arial" panose="020B0604020202020204" pitchFamily="34" charset="0"/>
                  <a:cs typeface="Arial" panose="020B0604020202020204" pitchFamily="34" charset="0"/>
                </a:rPr>
                <a:t>Lightweight client and cloud based</a:t>
              </a:r>
            </a:p>
          </p:txBody>
        </p:sp>
      </p:grpSp>
    </p:spTree>
    <p:extLst>
      <p:ext uri="{BB962C8B-B14F-4D97-AF65-F5344CB8AC3E}">
        <p14:creationId xmlns:p14="http://schemas.microsoft.com/office/powerpoint/2010/main" val="430656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remove"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2000"/>
                                        <p:tgtEl>
                                          <p:spTgt spid="71"/>
                                        </p:tgtEl>
                                      </p:cBhvr>
                                    </p:animEffect>
                                  </p:childTnLst>
                                  <p:subTnLst>
                                    <p:set>
                                      <p:cBhvr override="childStyle">
                                        <p:cTn dur="1" fill="hold" display="0" masterRel="sameClick" afterEffect="1">
                                          <p:stCondLst>
                                            <p:cond evt="end" delay="0">
                                              <p:tn val="5"/>
                                            </p:cond>
                                          </p:stCondLst>
                                        </p:cTn>
                                        <p:tgtEl>
                                          <p:spTgt spid="71"/>
                                        </p:tgtEl>
                                        <p:attrNameLst>
                                          <p:attrName>style.visibility</p:attrName>
                                        </p:attrNameLst>
                                      </p:cBhvr>
                                      <p:to>
                                        <p:strVal val="hidden"/>
                                      </p:to>
                                    </p:set>
                                  </p:subTnLst>
                                </p:cTn>
                              </p:par>
                              <p:par>
                                <p:cTn id="8" presetID="22" presetClass="entr" presetSubtype="1" repeatCount="indefinite" fill="remove"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000"/>
                                        <p:tgtEl>
                                          <p:spTgt spid="3"/>
                                        </p:tgtEl>
                                      </p:cBhvr>
                                    </p:animEffect>
                                  </p:childTnLst>
                                  <p:subTnLst>
                                    <p:set>
                                      <p:cBhvr override="childStyle">
                                        <p:cTn dur="1" fill="hold" display="0" masterRel="sameClick" afterEffect="1">
                                          <p:stCondLst>
                                            <p:cond evt="end" delay="0">
                                              <p:tn val="8"/>
                                            </p:cond>
                                          </p:stCondLst>
                                        </p:cTn>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C554286-7533-EE42-97A4-CEB8D6639D11}" type="slidenum">
              <a:rPr lang="en-US" smtClean="0"/>
              <a:pPr/>
              <a:t>15</a:t>
            </a:fld>
            <a:r>
              <a:rPr lang="en-US" dirty="0" smtClean="0"/>
              <a:t>  |  © 2016, Palo Alto Networks. Confidential and Proprietary. </a:t>
            </a:r>
            <a:endParaRPr lang="en-US" dirty="0"/>
          </a:p>
        </p:txBody>
      </p:sp>
      <p:sp>
        <p:nvSpPr>
          <p:cNvPr id="2" name="Title 1"/>
          <p:cNvSpPr>
            <a:spLocks noGrp="1"/>
          </p:cNvSpPr>
          <p:nvPr>
            <p:ph type="ctrTitle"/>
          </p:nvPr>
        </p:nvSpPr>
        <p:spPr>
          <a:xfrm>
            <a:off x="724042" y="1246190"/>
            <a:ext cx="7967059" cy="2072125"/>
          </a:xfrm>
        </p:spPr>
        <p:txBody>
          <a:bodyPr/>
          <a:lstStyle/>
          <a:p>
            <a:r>
              <a:rPr lang="en-US" dirty="0" smtClean="0"/>
              <a:t>Thank you!</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812" y="1388611"/>
            <a:ext cx="2194135" cy="1171394"/>
          </a:xfrm>
          <a:prstGeom prst="rect">
            <a:avLst/>
          </a:prstGeom>
        </p:spPr>
      </p:pic>
      <p:sp>
        <p:nvSpPr>
          <p:cNvPr id="5" name="TextBox 4"/>
          <p:cNvSpPr txBox="1"/>
          <p:nvPr/>
        </p:nvSpPr>
        <p:spPr>
          <a:xfrm>
            <a:off x="317501" y="3090949"/>
            <a:ext cx="6403653" cy="369332"/>
          </a:xfrm>
          <a:prstGeom prst="rect">
            <a:avLst/>
          </a:prstGeom>
          <a:noFill/>
        </p:spPr>
        <p:txBody>
          <a:bodyPr wrap="square" rtlCol="0">
            <a:spAutoFit/>
          </a:bodyPr>
          <a:lstStyle/>
          <a:p>
            <a:r>
              <a:rPr lang="en-US" dirty="0" smtClean="0">
                <a:solidFill>
                  <a:schemeClr val="tx1">
                    <a:lumMod val="75000"/>
                  </a:schemeClr>
                </a:solidFill>
                <a:latin typeface="Arial" pitchFamily="34" charset="0"/>
                <a:cs typeface="Arial" pitchFamily="34" charset="0"/>
              </a:rPr>
              <a:t>	</a:t>
            </a:r>
            <a:endParaRPr lang="en-US"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887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Palo Alto Networks at-a-glance</a:t>
            </a:r>
            <a:endParaRPr lang="en-US" dirty="0"/>
          </a:p>
        </p:txBody>
      </p:sp>
      <p:sp>
        <p:nvSpPr>
          <p:cNvPr id="16" name="Slide Number Placeholder 5"/>
          <p:cNvSpPr>
            <a:spLocks noGrp="1"/>
          </p:cNvSpPr>
          <p:nvPr>
            <p:ph type="sldNum" sz="quarter" idx="12"/>
          </p:nvPr>
        </p:nvSpPr>
        <p:spPr/>
        <p:txBody>
          <a:bodyPr/>
          <a:lstStyle>
            <a:lvl1pPr>
              <a:defRPr/>
            </a:lvl1pPr>
          </a:lstStyle>
          <a:p>
            <a:fld id="{A3322026-2C2A-5E47-B99B-2525B125C176}" type="slidenum">
              <a:rPr lang="en-US" smtClean="0"/>
              <a:pPr/>
              <a:t>2</a:t>
            </a:fld>
            <a:r>
              <a:rPr lang="en-US" smtClean="0"/>
              <a:t>  |  © 2015, Palo Alto Networks. Confidential and Proprietary. </a:t>
            </a:r>
            <a:endParaRPr lang="en-US" dirty="0"/>
          </a:p>
        </p:txBody>
      </p:sp>
      <p:grpSp>
        <p:nvGrpSpPr>
          <p:cNvPr id="35" name="Group 34"/>
          <p:cNvGrpSpPr/>
          <p:nvPr/>
        </p:nvGrpSpPr>
        <p:grpSpPr>
          <a:xfrm>
            <a:off x="140679" y="971550"/>
            <a:ext cx="2902769" cy="3429000"/>
            <a:chOff x="351935" y="895349"/>
            <a:chExt cx="2702023" cy="3551488"/>
          </a:xfrm>
        </p:grpSpPr>
        <p:pic>
          <p:nvPicPr>
            <p:cNvPr id="36" name="Picture 3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1935" y="895349"/>
              <a:ext cx="2702023" cy="3551488"/>
            </a:xfrm>
            <a:prstGeom prst="rect">
              <a:avLst/>
            </a:prstGeom>
          </p:spPr>
        </p:pic>
        <p:sp>
          <p:nvSpPr>
            <p:cNvPr id="37" name="Rectangle 36"/>
            <p:cNvSpPr/>
            <p:nvPr/>
          </p:nvSpPr>
          <p:spPr bwMode="gray">
            <a:xfrm>
              <a:off x="456783" y="1289346"/>
              <a:ext cx="2493806" cy="325943"/>
            </a:xfrm>
            <a:prstGeom prst="rect">
              <a:avLst/>
            </a:prstGeom>
            <a:noFill/>
            <a:ln w="25400" cap="flat" cmpd="sng" algn="ctr">
              <a:noFill/>
              <a:prstDash val="solid"/>
            </a:ln>
            <a:effectLst/>
          </p:spPr>
          <p:txBody>
            <a:bodyPr anchor="ctr"/>
            <a:lstStyle/>
            <a:p>
              <a:pPr lvl="0" algn="ctr" fontAlgn="base">
                <a:spcBef>
                  <a:spcPct val="0"/>
                </a:spcBef>
                <a:spcAft>
                  <a:spcPct val="0"/>
                </a:spcAft>
              </a:pPr>
              <a:r>
                <a:rPr lang="en-US" sz="1300" b="1" dirty="0">
                  <a:solidFill>
                    <a:schemeClr val="bg1"/>
                  </a:solidFill>
                  <a:effectLst>
                    <a:outerShdw blurRad="38100" dist="38100" dir="2700000" algn="tl">
                      <a:srgbClr val="000000">
                        <a:alpha val="43137"/>
                      </a:srgbClr>
                    </a:outerShdw>
                  </a:effectLst>
                  <a:cs typeface="Arial" pitchFamily="34" charset="0"/>
                </a:rPr>
                <a:t>CORPORATE HIGHLIGHTS</a:t>
              </a:r>
            </a:p>
          </p:txBody>
        </p:sp>
        <p:sp>
          <p:nvSpPr>
            <p:cNvPr id="38" name="TextBox 37"/>
            <p:cNvSpPr txBox="1"/>
            <p:nvPr/>
          </p:nvSpPr>
          <p:spPr>
            <a:xfrm>
              <a:off x="593923" y="1778024"/>
              <a:ext cx="2259225" cy="1952470"/>
            </a:xfrm>
            <a:prstGeom prst="rect">
              <a:avLst/>
            </a:prstGeom>
            <a:noFill/>
          </p:spPr>
          <p:txBody>
            <a:bodyPr wrap="square" lIns="0" tIns="0" rIns="0" bIns="0" rtlCol="0">
              <a:spAutoFit/>
            </a:bodyPr>
            <a:lstStyle/>
            <a:p>
              <a:pPr marL="154305" indent="-154305">
                <a:spcAft>
                  <a:spcPts val="54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Founded in 2005; first customer shipment in 2007</a:t>
              </a:r>
            </a:p>
            <a:p>
              <a:pPr marL="154305" indent="-154305">
                <a:spcAft>
                  <a:spcPts val="54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Safely enabling applications and preventing cyber threats</a:t>
              </a:r>
            </a:p>
            <a:p>
              <a:pPr marL="154305" indent="-154305">
                <a:spcAft>
                  <a:spcPts val="54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Able to address all enterprise cybersecurity needs</a:t>
              </a:r>
            </a:p>
            <a:p>
              <a:pPr marL="154305" indent="-154305">
                <a:spcAft>
                  <a:spcPts val="54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Exceptional ability to support global customers</a:t>
              </a:r>
            </a:p>
            <a:p>
              <a:pPr marL="154305" indent="-154305">
                <a:spcAft>
                  <a:spcPts val="54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Experienced team of </a:t>
              </a:r>
              <a:r>
                <a:rPr lang="en-US" sz="1000" dirty="0" smtClean="0">
                  <a:solidFill>
                    <a:schemeClr val="bg1"/>
                  </a:solidFill>
                  <a:latin typeface="Arial" panose="020B0604020202020204" pitchFamily="34" charset="0"/>
                  <a:cs typeface="Arial" panose="020B0604020202020204" pitchFamily="34" charset="0"/>
                </a:rPr>
                <a:t>3,300</a:t>
              </a:r>
              <a:r>
                <a:rPr lang="en-US" sz="1000" dirty="0">
                  <a:solidFill>
                    <a:schemeClr val="bg1"/>
                  </a:solidFill>
                  <a:latin typeface="Arial" panose="020B0604020202020204" pitchFamily="34" charset="0"/>
                  <a:cs typeface="Arial" panose="020B0604020202020204" pitchFamily="34" charset="0"/>
                </a:rPr>
                <a:t>+ employees</a:t>
              </a:r>
            </a:p>
            <a:p>
              <a:pPr marL="154305" indent="-154305">
                <a:spcAft>
                  <a:spcPts val="540"/>
                </a:spcAft>
                <a:buFont typeface="Arial" panose="020B0604020202020204" pitchFamily="34" charset="0"/>
                <a:buChar char="•"/>
              </a:pPr>
              <a:r>
                <a:rPr lang="en-US" sz="1000" dirty="0" smtClean="0">
                  <a:solidFill>
                    <a:schemeClr val="bg1"/>
                  </a:solidFill>
                  <a:latin typeface="Arial" panose="020B0604020202020204" pitchFamily="34" charset="0"/>
                  <a:cs typeface="Arial" panose="020B0604020202020204" pitchFamily="34" charset="0"/>
                </a:rPr>
                <a:t>Q2 FY16: $334.7M </a:t>
              </a:r>
              <a:r>
                <a:rPr lang="en-US" sz="1000" dirty="0">
                  <a:solidFill>
                    <a:schemeClr val="bg1"/>
                  </a:solidFill>
                  <a:latin typeface="Arial" panose="020B0604020202020204" pitchFamily="34" charset="0"/>
                  <a:cs typeface="Arial" panose="020B0604020202020204" pitchFamily="34" charset="0"/>
                </a:rPr>
                <a:t>revenue</a:t>
              </a:r>
            </a:p>
          </p:txBody>
        </p:sp>
      </p:grpSp>
      <p:grpSp>
        <p:nvGrpSpPr>
          <p:cNvPr id="39" name="Group 38"/>
          <p:cNvGrpSpPr/>
          <p:nvPr/>
        </p:nvGrpSpPr>
        <p:grpSpPr>
          <a:xfrm>
            <a:off x="3132337" y="971550"/>
            <a:ext cx="2902769" cy="3429000"/>
            <a:chOff x="3216176" y="895349"/>
            <a:chExt cx="2702023" cy="3551488"/>
          </a:xfrm>
        </p:grpSpPr>
        <p:pic>
          <p:nvPicPr>
            <p:cNvPr id="40" name="Picture 3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16176" y="895349"/>
              <a:ext cx="2702023" cy="3551488"/>
            </a:xfrm>
            <a:prstGeom prst="rect">
              <a:avLst/>
            </a:prstGeom>
          </p:spPr>
        </p:pic>
        <p:sp>
          <p:nvSpPr>
            <p:cNvPr id="42" name="Text Box 34"/>
            <p:cNvSpPr txBox="1">
              <a:spLocks noChangeArrowheads="1"/>
            </p:cNvSpPr>
            <p:nvPr/>
          </p:nvSpPr>
          <p:spPr bwMode="gray">
            <a:xfrm>
              <a:off x="4367036" y="1768080"/>
              <a:ext cx="490155" cy="256480"/>
            </a:xfrm>
            <a:prstGeom prst="rect">
              <a:avLst/>
            </a:prstGeom>
            <a:noFill/>
            <a:ln w="9525">
              <a:noFill/>
              <a:miter lim="800000"/>
              <a:headEnd/>
              <a:tailEnd/>
            </a:ln>
          </p:spPr>
          <p:txBody>
            <a:bodyPr wrap="none">
              <a:spAutoFit/>
            </a:bodyPr>
            <a:lstStyle/>
            <a:p>
              <a:pPr defTabSz="822960" fontAlgn="auto">
                <a:spcBef>
                  <a:spcPts val="0"/>
                </a:spcBef>
                <a:spcAft>
                  <a:spcPts val="0"/>
                </a:spcAft>
                <a:defRPr/>
              </a:pPr>
              <a:r>
                <a:rPr lang="en-US" sz="900" b="1" kern="0" dirty="0">
                  <a:solidFill>
                    <a:schemeClr val="bg1"/>
                  </a:solidFill>
                  <a:latin typeface="Arial"/>
                  <a:cs typeface="Arial"/>
                </a:rPr>
                <a:t>$MM</a:t>
              </a:r>
            </a:p>
          </p:txBody>
        </p:sp>
        <p:sp>
          <p:nvSpPr>
            <p:cNvPr id="43" name="Rectangle 42"/>
            <p:cNvSpPr/>
            <p:nvPr/>
          </p:nvSpPr>
          <p:spPr bwMode="gray">
            <a:xfrm>
              <a:off x="3330451" y="1289346"/>
              <a:ext cx="2495796" cy="325943"/>
            </a:xfrm>
            <a:prstGeom prst="rect">
              <a:avLst/>
            </a:prstGeom>
            <a:noFill/>
            <a:ln w="25400" cap="flat" cmpd="sng" algn="ctr">
              <a:noFill/>
              <a:prstDash val="solid"/>
            </a:ln>
            <a:effectLst/>
          </p:spPr>
          <p:txBody>
            <a:bodyPr anchor="ctr"/>
            <a:lstStyle/>
            <a:p>
              <a:pPr lvl="0" algn="ctr" fontAlgn="base">
                <a:spcBef>
                  <a:spcPct val="0"/>
                </a:spcBef>
                <a:spcAft>
                  <a:spcPct val="0"/>
                </a:spcAft>
              </a:pPr>
              <a:r>
                <a:rPr lang="en-US" sz="1300" b="1" dirty="0">
                  <a:solidFill>
                    <a:schemeClr val="bg1"/>
                  </a:solidFill>
                  <a:effectLst>
                    <a:outerShdw blurRad="38100" dist="38100" dir="2700000" algn="tl">
                      <a:srgbClr val="000000">
                        <a:alpha val="43137"/>
                      </a:srgbClr>
                    </a:outerShdw>
                  </a:effectLst>
                  <a:cs typeface="Arial" pitchFamily="34" charset="0"/>
                </a:rPr>
                <a:t>REVENUES</a:t>
              </a:r>
            </a:p>
          </p:txBody>
        </p:sp>
      </p:grpSp>
      <p:grpSp>
        <p:nvGrpSpPr>
          <p:cNvPr id="44" name="Group 43"/>
          <p:cNvGrpSpPr/>
          <p:nvPr/>
        </p:nvGrpSpPr>
        <p:grpSpPr>
          <a:xfrm>
            <a:off x="6114224" y="971550"/>
            <a:ext cx="2902770" cy="3429000"/>
            <a:chOff x="6137176" y="895349"/>
            <a:chExt cx="2702024" cy="3551488"/>
          </a:xfrm>
        </p:grpSpPr>
        <p:pic>
          <p:nvPicPr>
            <p:cNvPr id="45" name="Picture 4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37177" y="895349"/>
              <a:ext cx="2702023" cy="3551488"/>
            </a:xfrm>
            <a:prstGeom prst="rect">
              <a:avLst/>
            </a:prstGeom>
          </p:spPr>
        </p:pic>
        <p:sp>
          <p:nvSpPr>
            <p:cNvPr id="46" name="Rectangle 45"/>
            <p:cNvSpPr/>
            <p:nvPr/>
          </p:nvSpPr>
          <p:spPr bwMode="gray">
            <a:xfrm>
              <a:off x="6137176" y="1289346"/>
              <a:ext cx="2702023" cy="325943"/>
            </a:xfrm>
            <a:prstGeom prst="rect">
              <a:avLst/>
            </a:prstGeom>
            <a:noFill/>
            <a:ln w="25400" cap="flat" cmpd="sng" algn="ctr">
              <a:noFill/>
              <a:prstDash val="solid"/>
            </a:ln>
            <a:effectLst/>
          </p:spPr>
          <p:txBody>
            <a:bodyPr anchor="ctr"/>
            <a:lstStyle/>
            <a:p>
              <a:pPr lvl="0" algn="ctr" eaLnBrk="0" hangingPunct="0">
                <a:lnSpc>
                  <a:spcPct val="85000"/>
                </a:lnSpc>
                <a:spcBef>
                  <a:spcPct val="50000"/>
                </a:spcBef>
                <a:spcAft>
                  <a:spcPct val="5000"/>
                </a:spcAft>
                <a:buClr>
                  <a:srgbClr val="FFFFFF"/>
                </a:buClr>
                <a:buSzPct val="100000"/>
                <a:defRPr/>
              </a:pPr>
              <a:r>
                <a:rPr lang="en-US" sz="1300" b="1" kern="0" dirty="0">
                  <a:solidFill>
                    <a:srgbClr val="FFFFFF"/>
                  </a:solidFill>
                  <a:effectLst>
                    <a:outerShdw blurRad="38100" dist="38100" dir="2700000" algn="tl">
                      <a:srgbClr val="000000">
                        <a:alpha val="43137"/>
                      </a:srgbClr>
                    </a:outerShdw>
                  </a:effectLst>
                  <a:cs typeface="Arial"/>
                </a:rPr>
                <a:t>ENTERPRISE CUSTOMERS</a:t>
              </a:r>
            </a:p>
          </p:txBody>
        </p:sp>
      </p:grpSp>
      <p:graphicFrame>
        <p:nvGraphicFramePr>
          <p:cNvPr id="17" name="Chart 16"/>
          <p:cNvGraphicFramePr/>
          <p:nvPr>
            <p:extLst/>
          </p:nvPr>
        </p:nvGraphicFramePr>
        <p:xfrm>
          <a:off x="3420484" y="2124529"/>
          <a:ext cx="2288520" cy="21006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nvPr>
        </p:nvGraphicFramePr>
        <p:xfrm>
          <a:off x="6349353" y="1686334"/>
          <a:ext cx="2294467" cy="26670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11321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17501" y="274640"/>
            <a:ext cx="7413346" cy="60496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i="1" dirty="0" smtClean="0">
                <a:latin typeface="Arial Black"/>
                <a:cs typeface="Arial Black"/>
              </a:rPr>
              <a:t>Palo </a:t>
            </a:r>
            <a:r>
              <a:rPr lang="en-US" sz="1600" i="1" dirty="0">
                <a:latin typeface="Arial Black"/>
                <a:cs typeface="Arial Black"/>
              </a:rPr>
              <a:t>Alto </a:t>
            </a:r>
            <a:r>
              <a:rPr lang="en-US" sz="1600" i="1" dirty="0" smtClean="0">
                <a:latin typeface="Arial Black"/>
                <a:cs typeface="Arial Black"/>
              </a:rPr>
              <a:t>Networks </a:t>
            </a:r>
            <a:r>
              <a:rPr lang="en-US" sz="1600" i="1" dirty="0">
                <a:latin typeface="Arial Black"/>
                <a:cs typeface="Arial Black"/>
              </a:rPr>
              <a:t>is positioned as a Leader in the </a:t>
            </a:r>
            <a:r>
              <a:rPr lang="en-US" sz="1600" i="1" dirty="0" smtClean="0">
                <a:latin typeface="Arial Black"/>
                <a:cs typeface="Arial Black"/>
              </a:rPr>
              <a:t/>
            </a:r>
            <a:br>
              <a:rPr lang="en-US" sz="1600" i="1" dirty="0" smtClean="0">
                <a:latin typeface="Arial Black"/>
                <a:cs typeface="Arial Black"/>
              </a:rPr>
            </a:br>
            <a:r>
              <a:rPr lang="en-US" sz="1600" i="1" dirty="0" smtClean="0">
                <a:latin typeface="Arial Black"/>
                <a:cs typeface="Arial Black"/>
              </a:rPr>
              <a:t>Gartner </a:t>
            </a:r>
            <a:r>
              <a:rPr lang="en-US" sz="1600" i="1" dirty="0">
                <a:latin typeface="Arial Black"/>
                <a:cs typeface="Arial Black"/>
              </a:rPr>
              <a:t>Magic Quadrant for enterprise </a:t>
            </a:r>
            <a:r>
              <a:rPr lang="en-US" sz="1600" i="1" dirty="0" smtClean="0">
                <a:latin typeface="Arial Black"/>
                <a:cs typeface="Arial Black"/>
              </a:rPr>
              <a:t>network</a:t>
            </a:r>
            <a:r>
              <a:rPr lang="en-US" sz="1600" i="1" dirty="0">
                <a:latin typeface="Arial Black"/>
                <a:cs typeface="Arial Black"/>
              </a:rPr>
              <a:t> firewalls.</a:t>
            </a:r>
            <a:r>
              <a:rPr lang="en-US" sz="1600" i="1" dirty="0" smtClean="0">
                <a:latin typeface="Arial Black"/>
                <a:cs typeface="Arial Black"/>
              </a:rPr>
              <a:t>*</a:t>
            </a:r>
            <a:endParaRPr lang="en-US" sz="1600" i="1" dirty="0">
              <a:latin typeface="Arial Black"/>
              <a:cs typeface="Arial Black"/>
            </a:endParaRPr>
          </a:p>
        </p:txBody>
      </p:sp>
      <p:pic>
        <p:nvPicPr>
          <p:cNvPr id="8" name="Picture 7" descr="PAN_logo_DK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3843" y="219533"/>
            <a:ext cx="1235634" cy="660068"/>
          </a:xfrm>
          <a:prstGeom prst="rect">
            <a:avLst/>
          </a:prstGeom>
        </p:spPr>
      </p:pic>
      <p:sp>
        <p:nvSpPr>
          <p:cNvPr id="9" name="Rectangle 8"/>
          <p:cNvSpPr/>
          <p:nvPr/>
        </p:nvSpPr>
        <p:spPr>
          <a:xfrm>
            <a:off x="129889" y="4199907"/>
            <a:ext cx="7600958" cy="246221"/>
          </a:xfrm>
          <a:prstGeom prst="rect">
            <a:avLst/>
          </a:prstGeom>
        </p:spPr>
        <p:txBody>
          <a:bodyPr wrap="square">
            <a:spAutoFit/>
          </a:bodyPr>
          <a:lstStyle/>
          <a:p>
            <a:r>
              <a:rPr lang="en-US" sz="1000" dirty="0" smtClean="0"/>
              <a:t>*</a:t>
            </a:r>
            <a:r>
              <a:rPr lang="en-US" sz="1000" dirty="0"/>
              <a:t>Gartner Magic Quadrant for Enterprise Network Firewalls, Adam </a:t>
            </a:r>
            <a:r>
              <a:rPr lang="en-US" sz="1000" dirty="0" err="1"/>
              <a:t>Hils</a:t>
            </a:r>
            <a:r>
              <a:rPr lang="en-US" sz="1000" dirty="0"/>
              <a:t>, Greg Young, Jeremy </a:t>
            </a:r>
            <a:r>
              <a:rPr lang="en-US" sz="1000" dirty="0" err="1"/>
              <a:t>D’Hoinne</a:t>
            </a:r>
            <a:r>
              <a:rPr lang="en-US" sz="1000" dirty="0"/>
              <a:t>, and </a:t>
            </a:r>
            <a:r>
              <a:rPr lang="en-US" sz="1000" dirty="0" err="1"/>
              <a:t>Rajpreet</a:t>
            </a:r>
            <a:r>
              <a:rPr lang="en-US" sz="1000" dirty="0"/>
              <a:t> </a:t>
            </a:r>
            <a:r>
              <a:rPr lang="en-US" sz="1000" dirty="0" err="1"/>
              <a:t>Kaur</a:t>
            </a:r>
            <a:r>
              <a:rPr lang="en-US" sz="1000" dirty="0"/>
              <a:t>, </a:t>
            </a:r>
            <a:r>
              <a:rPr lang="en-US" sz="1000" dirty="0" smtClean="0"/>
              <a:t>May </a:t>
            </a:r>
            <a:r>
              <a:rPr lang="en-US" sz="1000" dirty="0"/>
              <a:t>2016. </a:t>
            </a:r>
            <a:r>
              <a:rPr lang="en-US" sz="1000" dirty="0" smtClean="0"/>
              <a:t> </a:t>
            </a:r>
            <a:endParaRPr lang="en-US" sz="1000" dirty="0"/>
          </a:p>
        </p:txBody>
      </p:sp>
      <p:sp>
        <p:nvSpPr>
          <p:cNvPr id="10" name="Rectangle 9"/>
          <p:cNvSpPr/>
          <p:nvPr/>
        </p:nvSpPr>
        <p:spPr>
          <a:xfrm>
            <a:off x="134700" y="4446128"/>
            <a:ext cx="7892675" cy="369332"/>
          </a:xfrm>
          <a:prstGeom prst="rect">
            <a:avLst/>
          </a:prstGeom>
        </p:spPr>
        <p:txBody>
          <a:bodyPr wrap="square">
            <a:spAutoFit/>
          </a:bodyPr>
          <a:lstStyle/>
          <a:p>
            <a:r>
              <a:rPr lang="en-US" sz="600" dirty="0">
                <a:latin typeface="Arial"/>
                <a:cs typeface="Arial"/>
              </a:rPr>
              <a:t>Gartner does not endorse any vendor, product or service depicted in its research publications, and does not advise technology users to select only those vendors with the highest ratings or other designation.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a:t>
            </a:r>
          </a:p>
        </p:txBody>
      </p:sp>
      <p:sp>
        <p:nvSpPr>
          <p:cNvPr id="14" name="Rectangle 13"/>
          <p:cNvSpPr/>
          <p:nvPr/>
        </p:nvSpPr>
        <p:spPr>
          <a:xfrm>
            <a:off x="136303" y="4909115"/>
            <a:ext cx="4572000" cy="169277"/>
          </a:xfrm>
          <a:prstGeom prst="rect">
            <a:avLst/>
          </a:prstGeom>
        </p:spPr>
        <p:txBody>
          <a:bodyPr>
            <a:spAutoFit/>
          </a:bodyPr>
          <a:lstStyle/>
          <a:p>
            <a:r>
              <a:rPr lang="en-US" sz="500" b="1" dirty="0">
                <a:solidFill>
                  <a:schemeClr val="bg1"/>
                </a:solidFill>
                <a:latin typeface="Arial"/>
                <a:cs typeface="Arial"/>
              </a:rPr>
              <a:t>© 2016 Palo Alto Networks. All Rights Reserved. </a:t>
            </a:r>
          </a:p>
        </p:txBody>
      </p:sp>
      <p:pic>
        <p:nvPicPr>
          <p:cNvPr id="15" name="Picture 14"/>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363031" y="1085850"/>
            <a:ext cx="2971801" cy="2971801"/>
          </a:xfrm>
          <a:prstGeom prst="rect">
            <a:avLst/>
          </a:prstGeom>
          <a:noFill/>
          <a:ln>
            <a:noFill/>
          </a:ln>
        </p:spPr>
      </p:pic>
      <p:sp>
        <p:nvSpPr>
          <p:cNvPr id="16" name="Rectangle 15"/>
          <p:cNvSpPr/>
          <p:nvPr/>
        </p:nvSpPr>
        <p:spPr>
          <a:xfrm>
            <a:off x="317501" y="2189693"/>
            <a:ext cx="3610447" cy="523220"/>
          </a:xfrm>
          <a:prstGeom prst="rect">
            <a:avLst/>
          </a:prstGeom>
        </p:spPr>
        <p:txBody>
          <a:bodyPr wrap="square">
            <a:spAutoFit/>
          </a:bodyPr>
          <a:lstStyle/>
          <a:p>
            <a:r>
              <a:rPr lang="en-US" sz="1400" dirty="0"/>
              <a:t>Palo Alto Networks is highest in execution and a visionary within the Leaders Quadrant.</a:t>
            </a:r>
          </a:p>
        </p:txBody>
      </p:sp>
      <p:sp>
        <p:nvSpPr>
          <p:cNvPr id="4" name="Title 3"/>
          <p:cNvSpPr>
            <a:spLocks noGrp="1"/>
          </p:cNvSpPr>
          <p:nvPr>
            <p:ph type="title"/>
          </p:nvPr>
        </p:nvSpPr>
        <p:spPr/>
        <p:txBody>
          <a:bodyPr>
            <a:normAutofit fontScale="90000"/>
          </a:bodyPr>
          <a:lstStyle/>
          <a:p>
            <a:endParaRPr lang="en-US"/>
          </a:p>
        </p:txBody>
      </p:sp>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2897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Straight Connector 170"/>
          <p:cNvCxnSpPr/>
          <p:nvPr/>
        </p:nvCxnSpPr>
        <p:spPr bwMode="gray">
          <a:xfrm>
            <a:off x="4958685" y="1448627"/>
            <a:ext cx="1150750" cy="1722636"/>
          </a:xfrm>
          <a:prstGeom prst="lin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p:nvCxnSpPr>
        <p:spPr bwMode="gray">
          <a:xfrm flipH="1">
            <a:off x="3068670" y="1427705"/>
            <a:ext cx="1178646" cy="1764482"/>
          </a:xfrm>
          <a:prstGeom prst="lin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nvGrpSpPr>
          <p:cNvPr id="3" name="Group 2"/>
          <p:cNvGrpSpPr/>
          <p:nvPr/>
        </p:nvGrpSpPr>
        <p:grpSpPr>
          <a:xfrm>
            <a:off x="3099234" y="1346708"/>
            <a:ext cx="2974972" cy="1929711"/>
            <a:chOff x="3443593" y="1866934"/>
            <a:chExt cx="3305524" cy="2144123"/>
          </a:xfrm>
        </p:grpSpPr>
        <p:cxnSp>
          <p:nvCxnSpPr>
            <p:cNvPr id="68" name="Straight Connector 67"/>
            <p:cNvCxnSpPr/>
            <p:nvPr/>
          </p:nvCxnSpPr>
          <p:spPr bwMode="gray">
            <a:xfrm>
              <a:off x="5364817" y="1885394"/>
              <a:ext cx="1384300" cy="2074862"/>
            </a:xfrm>
            <a:prstGeom prst="line">
              <a:avLst/>
            </a:prstGeom>
            <a:noFill/>
            <a:ln w="3810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bwMode="gray">
            <a:xfrm flipH="1">
              <a:off x="3443593" y="1866934"/>
              <a:ext cx="1431961" cy="2144123"/>
            </a:xfrm>
            <a:prstGeom prst="line">
              <a:avLst/>
            </a:prstGeom>
            <a:noFill/>
            <a:ln w="3810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71" name="Group 70"/>
          <p:cNvGrpSpPr/>
          <p:nvPr/>
        </p:nvGrpSpPr>
        <p:grpSpPr>
          <a:xfrm>
            <a:off x="2976114" y="1284118"/>
            <a:ext cx="3247132" cy="1948790"/>
            <a:chOff x="3306793" y="1794934"/>
            <a:chExt cx="3607924" cy="2165322"/>
          </a:xfrm>
        </p:grpSpPr>
        <p:cxnSp>
          <p:nvCxnSpPr>
            <p:cNvPr id="72" name="Straight Connector 71"/>
            <p:cNvCxnSpPr/>
            <p:nvPr/>
          </p:nvCxnSpPr>
          <p:spPr bwMode="gray">
            <a:xfrm>
              <a:off x="5530417" y="1885394"/>
              <a:ext cx="1384300" cy="2074862"/>
            </a:xfrm>
            <a:prstGeom prst="line">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p:cNvCxnSpPr/>
            <p:nvPr/>
          </p:nvCxnSpPr>
          <p:spPr bwMode="gray">
            <a:xfrm flipH="1">
              <a:off x="3306793" y="1794934"/>
              <a:ext cx="1431961" cy="2144123"/>
            </a:xfrm>
            <a:prstGeom prst="line">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bwMode="gray">
          <a:xfrm>
            <a:off x="273945" y="7"/>
            <a:ext cx="8345717" cy="638402"/>
          </a:xfrm>
        </p:spPr>
        <p:txBody>
          <a:bodyPr>
            <a:normAutofit/>
          </a:bodyPr>
          <a:lstStyle/>
          <a:p>
            <a:r>
              <a:rPr lang="en-US" dirty="0" smtClean="0"/>
              <a:t>DELIVERING THE NEXT-GENERATION SECURITY PLATFORM</a:t>
            </a:r>
            <a:endParaRPr lang="en-US" dirty="0"/>
          </a:p>
        </p:txBody>
      </p:sp>
      <p:grpSp>
        <p:nvGrpSpPr>
          <p:cNvPr id="160" name="Group 159"/>
          <p:cNvGrpSpPr/>
          <p:nvPr/>
        </p:nvGrpSpPr>
        <p:grpSpPr bwMode="gray">
          <a:xfrm>
            <a:off x="3243563" y="1689823"/>
            <a:ext cx="2744069" cy="2028860"/>
            <a:chOff x="1891636" y="2186435"/>
            <a:chExt cx="3231042" cy="2388915"/>
          </a:xfrm>
        </p:grpSpPr>
        <p:sp>
          <p:nvSpPr>
            <p:cNvPr id="161" name="TextBox 160"/>
            <p:cNvSpPr txBox="1"/>
            <p:nvPr/>
          </p:nvSpPr>
          <p:spPr bwMode="gray">
            <a:xfrm>
              <a:off x="1891636" y="4022743"/>
              <a:ext cx="942045" cy="260925"/>
            </a:xfrm>
            <a:prstGeom prst="rect">
              <a:avLst/>
            </a:prstGeom>
            <a:noFill/>
          </p:spPr>
          <p:txBody>
            <a:bodyPr wrap="square" lIns="0" tIns="0" rIns="0" bIns="0" rtlCol="0">
              <a:spAutoFit/>
            </a:bodyPr>
            <a:lstStyle/>
            <a:p>
              <a:pPr algn="ctr"/>
              <a:r>
                <a:rPr lang="en-US" sz="720" b="1" dirty="0"/>
                <a:t>NATIVELY INTEGRATED</a:t>
              </a:r>
            </a:p>
          </p:txBody>
        </p:sp>
        <p:sp>
          <p:nvSpPr>
            <p:cNvPr id="162" name="TextBox 161"/>
            <p:cNvSpPr txBox="1"/>
            <p:nvPr/>
          </p:nvSpPr>
          <p:spPr bwMode="gray">
            <a:xfrm>
              <a:off x="4180633" y="4084298"/>
              <a:ext cx="942045" cy="130463"/>
            </a:xfrm>
            <a:prstGeom prst="rect">
              <a:avLst/>
            </a:prstGeom>
            <a:noFill/>
          </p:spPr>
          <p:txBody>
            <a:bodyPr wrap="square" lIns="0" tIns="0" rIns="0" bIns="0" rtlCol="0">
              <a:spAutoFit/>
            </a:bodyPr>
            <a:lstStyle/>
            <a:p>
              <a:pPr algn="ctr"/>
              <a:r>
                <a:rPr lang="en-US" sz="720" b="1" dirty="0"/>
                <a:t>EXTENSIBLE</a:t>
              </a:r>
            </a:p>
          </p:txBody>
        </p:sp>
        <p:sp>
          <p:nvSpPr>
            <p:cNvPr id="163" name="TextBox 162"/>
            <p:cNvSpPr txBox="1"/>
            <p:nvPr/>
          </p:nvSpPr>
          <p:spPr bwMode="gray">
            <a:xfrm>
              <a:off x="3025976" y="2186435"/>
              <a:ext cx="942045" cy="130463"/>
            </a:xfrm>
            <a:prstGeom prst="rect">
              <a:avLst/>
            </a:prstGeom>
            <a:noFill/>
          </p:spPr>
          <p:txBody>
            <a:bodyPr wrap="square" lIns="0" tIns="0" rIns="0" bIns="0" rtlCol="0">
              <a:spAutoFit/>
            </a:bodyPr>
            <a:lstStyle/>
            <a:p>
              <a:pPr algn="ctr"/>
              <a:r>
                <a:rPr lang="en-US" sz="720" b="1" dirty="0"/>
                <a:t>AUTOMATED</a:t>
              </a:r>
            </a:p>
          </p:txBody>
        </p:sp>
        <p:grpSp>
          <p:nvGrpSpPr>
            <p:cNvPr id="164" name="Group 163"/>
            <p:cNvGrpSpPr/>
            <p:nvPr/>
          </p:nvGrpSpPr>
          <p:grpSpPr bwMode="gray">
            <a:xfrm>
              <a:off x="2583180" y="2450592"/>
              <a:ext cx="1870357" cy="2124758"/>
              <a:chOff x="2792986" y="1480947"/>
              <a:chExt cx="1919703" cy="2180817"/>
            </a:xfrm>
          </p:grpSpPr>
          <p:grpSp>
            <p:nvGrpSpPr>
              <p:cNvPr id="165" name="Group 164"/>
              <p:cNvGrpSpPr/>
              <p:nvPr/>
            </p:nvGrpSpPr>
            <p:grpSpPr bwMode="gray">
              <a:xfrm>
                <a:off x="2792986" y="1480947"/>
                <a:ext cx="1919703" cy="2180817"/>
                <a:chOff x="2792986" y="1480947"/>
                <a:chExt cx="1919703" cy="2180817"/>
              </a:xfrm>
            </p:grpSpPr>
            <p:sp>
              <p:nvSpPr>
                <p:cNvPr id="168" name="Block Arc 38"/>
                <p:cNvSpPr/>
                <p:nvPr/>
              </p:nvSpPr>
              <p:spPr bwMode="gray">
                <a:xfrm>
                  <a:off x="2792986" y="1480947"/>
                  <a:ext cx="1616502" cy="849855"/>
                </a:xfrm>
                <a:custGeom>
                  <a:avLst/>
                  <a:gdLst>
                    <a:gd name="connsiteX0" fmla="*/ 36943 w 1978479"/>
                    <a:gd name="connsiteY0" fmla="*/ 720192 h 1975104"/>
                    <a:gd name="connsiteX1" fmla="*/ 718977 w 1978479"/>
                    <a:gd name="connsiteY1" fmla="*/ 37570 h 1975104"/>
                    <a:gd name="connsiteX2" fmla="*/ 1657658 w 1978479"/>
                    <a:gd name="connsiteY2" fmla="*/ 259541 h 1975104"/>
                    <a:gd name="connsiteX3" fmla="*/ 1276354 w 1978479"/>
                    <a:gd name="connsiteY3" fmla="*/ 674839 h 1975104"/>
                    <a:gd name="connsiteX4" fmla="*/ 873249 w 1978479"/>
                    <a:gd name="connsiteY4" fmla="*/ 579845 h 1975104"/>
                    <a:gd name="connsiteX5" fmla="*/ 579749 w 1978479"/>
                    <a:gd name="connsiteY5" fmla="*/ 872586 h 1975104"/>
                    <a:gd name="connsiteX6" fmla="*/ 36943 w 1978479"/>
                    <a:gd name="connsiteY6" fmla="*/ 720192 h 1975104"/>
                    <a:gd name="connsiteX0" fmla="*/ 0 w 1620715"/>
                    <a:gd name="connsiteY0" fmla="*/ 720209 h 872603"/>
                    <a:gd name="connsiteX1" fmla="*/ 682034 w 1620715"/>
                    <a:gd name="connsiteY1" fmla="*/ 37587 h 872603"/>
                    <a:gd name="connsiteX2" fmla="*/ 1620715 w 1620715"/>
                    <a:gd name="connsiteY2" fmla="*/ 259558 h 872603"/>
                    <a:gd name="connsiteX3" fmla="*/ 1439564 w 1620715"/>
                    <a:gd name="connsiteY3" fmla="*/ 461694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4322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232303 w 1620715"/>
                    <a:gd name="connsiteY7" fmla="*/ 788267 h 872603"/>
                    <a:gd name="connsiteX8" fmla="*/ 0 w 1620715"/>
                    <a:gd name="connsiteY8"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358718 w 1620715"/>
                    <a:gd name="connsiteY7" fmla="*/ 520689 h 872603"/>
                    <a:gd name="connsiteX8" fmla="*/ 0 w 1620715"/>
                    <a:gd name="connsiteY8" fmla="*/ 720209 h 872603"/>
                    <a:gd name="connsiteX0" fmla="*/ 0 w 1620715"/>
                    <a:gd name="connsiteY0" fmla="*/ 720209 h 857855"/>
                    <a:gd name="connsiteX1" fmla="*/ 682034 w 1620715"/>
                    <a:gd name="connsiteY1" fmla="*/ 37587 h 857855"/>
                    <a:gd name="connsiteX2" fmla="*/ 1620715 w 1620715"/>
                    <a:gd name="connsiteY2" fmla="*/ 259558 h 857855"/>
                    <a:gd name="connsiteX3" fmla="*/ 1618651 w 1620715"/>
                    <a:gd name="connsiteY3" fmla="*/ 666065 h 857855"/>
                    <a:gd name="connsiteX4" fmla="*/ 1233091 w 1620715"/>
                    <a:gd name="connsiteY4" fmla="*/ 668536 h 857855"/>
                    <a:gd name="connsiteX5" fmla="*/ 836306 w 1620715"/>
                    <a:gd name="connsiteY5" fmla="*/ 579862 h 857855"/>
                    <a:gd name="connsiteX6" fmla="*/ 549127 w 1620715"/>
                    <a:gd name="connsiteY6" fmla="*/ 857855 h 857855"/>
                    <a:gd name="connsiteX7" fmla="*/ 358718 w 1620715"/>
                    <a:gd name="connsiteY7" fmla="*/ 520689 h 857855"/>
                    <a:gd name="connsiteX8" fmla="*/ 0 w 1620715"/>
                    <a:gd name="connsiteY8" fmla="*/ 720209 h 857855"/>
                    <a:gd name="connsiteX0" fmla="*/ 0 w 1616502"/>
                    <a:gd name="connsiteY0" fmla="*/ 701675 h 849855"/>
                    <a:gd name="connsiteX1" fmla="*/ 677821 w 1616502"/>
                    <a:gd name="connsiteY1" fmla="*/ 29587 h 849855"/>
                    <a:gd name="connsiteX2" fmla="*/ 1616502 w 1616502"/>
                    <a:gd name="connsiteY2" fmla="*/ 251558 h 849855"/>
                    <a:gd name="connsiteX3" fmla="*/ 1614438 w 1616502"/>
                    <a:gd name="connsiteY3" fmla="*/ 658065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502" h="849855">
                      <a:moveTo>
                        <a:pt x="0" y="701675"/>
                      </a:moveTo>
                      <a:cubicBezTo>
                        <a:pt x="93077" y="371279"/>
                        <a:pt x="408404" y="104607"/>
                        <a:pt x="677821" y="29587"/>
                      </a:cubicBezTo>
                      <a:cubicBezTo>
                        <a:pt x="947238" y="-45433"/>
                        <a:pt x="1363396" y="19963"/>
                        <a:pt x="1616502" y="251558"/>
                      </a:cubicBezTo>
                      <a:lnTo>
                        <a:pt x="1614438" y="658065"/>
                      </a:lnTo>
                      <a:lnTo>
                        <a:pt x="1228878" y="660536"/>
                      </a:lnTo>
                      <a:cubicBezTo>
                        <a:pt x="1120104" y="561456"/>
                        <a:pt x="973910" y="531836"/>
                        <a:pt x="832093" y="571862"/>
                      </a:cubicBezTo>
                      <a:cubicBezTo>
                        <a:pt x="689834" y="612013"/>
                        <a:pt x="585028" y="708105"/>
                        <a:pt x="544914" y="849855"/>
                      </a:cubicBezTo>
                      <a:lnTo>
                        <a:pt x="354505" y="512689"/>
                      </a:lnTo>
                      <a:lnTo>
                        <a:pt x="0" y="701675"/>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Block Arc 38"/>
                <p:cNvSpPr/>
                <p:nvPr/>
              </p:nvSpPr>
              <p:spPr bwMode="gray">
                <a:xfrm rot="7275031">
                  <a:off x="3477443" y="2203320"/>
                  <a:ext cx="1619705" cy="850787"/>
                </a:xfrm>
                <a:custGeom>
                  <a:avLst/>
                  <a:gdLst>
                    <a:gd name="connsiteX0" fmla="*/ 36943 w 1978479"/>
                    <a:gd name="connsiteY0" fmla="*/ 720192 h 1975104"/>
                    <a:gd name="connsiteX1" fmla="*/ 718977 w 1978479"/>
                    <a:gd name="connsiteY1" fmla="*/ 37570 h 1975104"/>
                    <a:gd name="connsiteX2" fmla="*/ 1657658 w 1978479"/>
                    <a:gd name="connsiteY2" fmla="*/ 259541 h 1975104"/>
                    <a:gd name="connsiteX3" fmla="*/ 1276354 w 1978479"/>
                    <a:gd name="connsiteY3" fmla="*/ 674839 h 1975104"/>
                    <a:gd name="connsiteX4" fmla="*/ 873249 w 1978479"/>
                    <a:gd name="connsiteY4" fmla="*/ 579845 h 1975104"/>
                    <a:gd name="connsiteX5" fmla="*/ 579749 w 1978479"/>
                    <a:gd name="connsiteY5" fmla="*/ 872586 h 1975104"/>
                    <a:gd name="connsiteX6" fmla="*/ 36943 w 1978479"/>
                    <a:gd name="connsiteY6" fmla="*/ 720192 h 1975104"/>
                    <a:gd name="connsiteX0" fmla="*/ 0 w 1620715"/>
                    <a:gd name="connsiteY0" fmla="*/ 720209 h 872603"/>
                    <a:gd name="connsiteX1" fmla="*/ 682034 w 1620715"/>
                    <a:gd name="connsiteY1" fmla="*/ 37587 h 872603"/>
                    <a:gd name="connsiteX2" fmla="*/ 1620715 w 1620715"/>
                    <a:gd name="connsiteY2" fmla="*/ 259558 h 872603"/>
                    <a:gd name="connsiteX3" fmla="*/ 1439564 w 1620715"/>
                    <a:gd name="connsiteY3" fmla="*/ 461694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4322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232303 w 1620715"/>
                    <a:gd name="connsiteY7" fmla="*/ 788267 h 872603"/>
                    <a:gd name="connsiteX8" fmla="*/ 0 w 1620715"/>
                    <a:gd name="connsiteY8"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358718 w 1620715"/>
                    <a:gd name="connsiteY7" fmla="*/ 520689 h 872603"/>
                    <a:gd name="connsiteX8" fmla="*/ 0 w 1620715"/>
                    <a:gd name="connsiteY8" fmla="*/ 720209 h 872603"/>
                    <a:gd name="connsiteX0" fmla="*/ 0 w 1620715"/>
                    <a:gd name="connsiteY0" fmla="*/ 720209 h 857855"/>
                    <a:gd name="connsiteX1" fmla="*/ 682034 w 1620715"/>
                    <a:gd name="connsiteY1" fmla="*/ 37587 h 857855"/>
                    <a:gd name="connsiteX2" fmla="*/ 1620715 w 1620715"/>
                    <a:gd name="connsiteY2" fmla="*/ 259558 h 857855"/>
                    <a:gd name="connsiteX3" fmla="*/ 1618651 w 1620715"/>
                    <a:gd name="connsiteY3" fmla="*/ 666065 h 857855"/>
                    <a:gd name="connsiteX4" fmla="*/ 1233091 w 1620715"/>
                    <a:gd name="connsiteY4" fmla="*/ 668536 h 857855"/>
                    <a:gd name="connsiteX5" fmla="*/ 836306 w 1620715"/>
                    <a:gd name="connsiteY5" fmla="*/ 579862 h 857855"/>
                    <a:gd name="connsiteX6" fmla="*/ 549127 w 1620715"/>
                    <a:gd name="connsiteY6" fmla="*/ 857855 h 857855"/>
                    <a:gd name="connsiteX7" fmla="*/ 358718 w 1620715"/>
                    <a:gd name="connsiteY7" fmla="*/ 520689 h 857855"/>
                    <a:gd name="connsiteX8" fmla="*/ 0 w 1620715"/>
                    <a:gd name="connsiteY8" fmla="*/ 720209 h 857855"/>
                    <a:gd name="connsiteX0" fmla="*/ 0 w 1616502"/>
                    <a:gd name="connsiteY0" fmla="*/ 701675 h 849855"/>
                    <a:gd name="connsiteX1" fmla="*/ 677821 w 1616502"/>
                    <a:gd name="connsiteY1" fmla="*/ 29587 h 849855"/>
                    <a:gd name="connsiteX2" fmla="*/ 1616502 w 1616502"/>
                    <a:gd name="connsiteY2" fmla="*/ 251558 h 849855"/>
                    <a:gd name="connsiteX3" fmla="*/ 1614438 w 1616502"/>
                    <a:gd name="connsiteY3" fmla="*/ 658065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2578 w 1616502"/>
                    <a:gd name="connsiteY3" fmla="*/ 638522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2578 w 1616502"/>
                    <a:gd name="connsiteY3" fmla="*/ 638522 h 849855"/>
                    <a:gd name="connsiteX4" fmla="*/ 1223937 w 1616502"/>
                    <a:gd name="connsiteY4" fmla="*/ 652393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2578 w 1616502"/>
                    <a:gd name="connsiteY3" fmla="*/ 638522 h 849855"/>
                    <a:gd name="connsiteX4" fmla="*/ 1223937 w 1616502"/>
                    <a:gd name="connsiteY4" fmla="*/ 652393 h 849855"/>
                    <a:gd name="connsiteX5" fmla="*/ 832093 w 1616502"/>
                    <a:gd name="connsiteY5" fmla="*/ 571862 h 849855"/>
                    <a:gd name="connsiteX6" fmla="*/ 544914 w 1616502"/>
                    <a:gd name="connsiteY6" fmla="*/ 849855 h 849855"/>
                    <a:gd name="connsiteX7" fmla="*/ 341073 w 1616502"/>
                    <a:gd name="connsiteY7" fmla="*/ 505242 h 849855"/>
                    <a:gd name="connsiteX8" fmla="*/ 0 w 1616502"/>
                    <a:gd name="connsiteY8" fmla="*/ 701675 h 849855"/>
                    <a:gd name="connsiteX0" fmla="*/ 0 w 1619704"/>
                    <a:gd name="connsiteY0" fmla="*/ 715692 h 850787"/>
                    <a:gd name="connsiteX1" fmla="*/ 681023 w 1619704"/>
                    <a:gd name="connsiteY1" fmla="*/ 30519 h 850787"/>
                    <a:gd name="connsiteX2" fmla="*/ 1619704 w 1619704"/>
                    <a:gd name="connsiteY2" fmla="*/ 252490 h 850787"/>
                    <a:gd name="connsiteX3" fmla="*/ 1605780 w 1619704"/>
                    <a:gd name="connsiteY3" fmla="*/ 639454 h 850787"/>
                    <a:gd name="connsiteX4" fmla="*/ 1227139 w 1619704"/>
                    <a:gd name="connsiteY4" fmla="*/ 653325 h 850787"/>
                    <a:gd name="connsiteX5" fmla="*/ 835295 w 1619704"/>
                    <a:gd name="connsiteY5" fmla="*/ 572794 h 850787"/>
                    <a:gd name="connsiteX6" fmla="*/ 548116 w 1619704"/>
                    <a:gd name="connsiteY6" fmla="*/ 850787 h 850787"/>
                    <a:gd name="connsiteX7" fmla="*/ 344275 w 1619704"/>
                    <a:gd name="connsiteY7" fmla="*/ 506174 h 850787"/>
                    <a:gd name="connsiteX8" fmla="*/ 0 w 1619704"/>
                    <a:gd name="connsiteY8" fmla="*/ 715692 h 850787"/>
                    <a:gd name="connsiteX0" fmla="*/ 0 w 1619704"/>
                    <a:gd name="connsiteY0" fmla="*/ 715692 h 850787"/>
                    <a:gd name="connsiteX1" fmla="*/ 681023 w 1619704"/>
                    <a:gd name="connsiteY1" fmla="*/ 30519 h 850787"/>
                    <a:gd name="connsiteX2" fmla="*/ 1619704 w 1619704"/>
                    <a:gd name="connsiteY2" fmla="*/ 252490 h 850787"/>
                    <a:gd name="connsiteX3" fmla="*/ 1530197 w 1619704"/>
                    <a:gd name="connsiteY3" fmla="*/ 551621 h 850787"/>
                    <a:gd name="connsiteX4" fmla="*/ 1227139 w 1619704"/>
                    <a:gd name="connsiteY4" fmla="*/ 653325 h 850787"/>
                    <a:gd name="connsiteX5" fmla="*/ 835295 w 1619704"/>
                    <a:gd name="connsiteY5" fmla="*/ 572794 h 850787"/>
                    <a:gd name="connsiteX6" fmla="*/ 548116 w 1619704"/>
                    <a:gd name="connsiteY6" fmla="*/ 850787 h 850787"/>
                    <a:gd name="connsiteX7" fmla="*/ 344275 w 1619704"/>
                    <a:gd name="connsiteY7" fmla="*/ 506174 h 850787"/>
                    <a:gd name="connsiteX8" fmla="*/ 0 w 1619704"/>
                    <a:gd name="connsiteY8" fmla="*/ 715692 h 850787"/>
                    <a:gd name="connsiteX0" fmla="*/ 0 w 1619704"/>
                    <a:gd name="connsiteY0" fmla="*/ 715692 h 850787"/>
                    <a:gd name="connsiteX1" fmla="*/ 681023 w 1619704"/>
                    <a:gd name="connsiteY1" fmla="*/ 30519 h 850787"/>
                    <a:gd name="connsiteX2" fmla="*/ 1619704 w 1619704"/>
                    <a:gd name="connsiteY2" fmla="*/ 252490 h 850787"/>
                    <a:gd name="connsiteX3" fmla="*/ 1610666 w 1619704"/>
                    <a:gd name="connsiteY3" fmla="*/ 636489 h 850787"/>
                    <a:gd name="connsiteX4" fmla="*/ 1227139 w 1619704"/>
                    <a:gd name="connsiteY4" fmla="*/ 653325 h 850787"/>
                    <a:gd name="connsiteX5" fmla="*/ 835295 w 1619704"/>
                    <a:gd name="connsiteY5" fmla="*/ 572794 h 850787"/>
                    <a:gd name="connsiteX6" fmla="*/ 548116 w 1619704"/>
                    <a:gd name="connsiteY6" fmla="*/ 850787 h 850787"/>
                    <a:gd name="connsiteX7" fmla="*/ 344275 w 1619704"/>
                    <a:gd name="connsiteY7" fmla="*/ 506174 h 850787"/>
                    <a:gd name="connsiteX8" fmla="*/ 0 w 1619704"/>
                    <a:gd name="connsiteY8" fmla="*/ 715692 h 85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704" h="850787">
                      <a:moveTo>
                        <a:pt x="0" y="715692"/>
                      </a:moveTo>
                      <a:cubicBezTo>
                        <a:pt x="93077" y="385296"/>
                        <a:pt x="411072" y="107719"/>
                        <a:pt x="681023" y="30519"/>
                      </a:cubicBezTo>
                      <a:cubicBezTo>
                        <a:pt x="950974" y="-46681"/>
                        <a:pt x="1366598" y="20895"/>
                        <a:pt x="1619704" y="252490"/>
                      </a:cubicBezTo>
                      <a:lnTo>
                        <a:pt x="1610666" y="636489"/>
                      </a:lnTo>
                      <a:lnTo>
                        <a:pt x="1227139" y="653325"/>
                      </a:lnTo>
                      <a:cubicBezTo>
                        <a:pt x="1118365" y="554245"/>
                        <a:pt x="977112" y="532768"/>
                        <a:pt x="835295" y="572794"/>
                      </a:cubicBezTo>
                      <a:cubicBezTo>
                        <a:pt x="693036" y="612945"/>
                        <a:pt x="588230" y="709037"/>
                        <a:pt x="548116" y="850787"/>
                      </a:cubicBezTo>
                      <a:lnTo>
                        <a:pt x="344275" y="506174"/>
                      </a:lnTo>
                      <a:lnTo>
                        <a:pt x="0" y="715692"/>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Block Arc 38"/>
                <p:cNvSpPr/>
                <p:nvPr/>
              </p:nvSpPr>
              <p:spPr bwMode="gray">
                <a:xfrm rot="14443465">
                  <a:off x="2520458" y="2432737"/>
                  <a:ext cx="1607062" cy="850992"/>
                </a:xfrm>
                <a:custGeom>
                  <a:avLst/>
                  <a:gdLst>
                    <a:gd name="connsiteX0" fmla="*/ 36943 w 1978479"/>
                    <a:gd name="connsiteY0" fmla="*/ 720192 h 1975104"/>
                    <a:gd name="connsiteX1" fmla="*/ 718977 w 1978479"/>
                    <a:gd name="connsiteY1" fmla="*/ 37570 h 1975104"/>
                    <a:gd name="connsiteX2" fmla="*/ 1657658 w 1978479"/>
                    <a:gd name="connsiteY2" fmla="*/ 259541 h 1975104"/>
                    <a:gd name="connsiteX3" fmla="*/ 1276354 w 1978479"/>
                    <a:gd name="connsiteY3" fmla="*/ 674839 h 1975104"/>
                    <a:gd name="connsiteX4" fmla="*/ 873249 w 1978479"/>
                    <a:gd name="connsiteY4" fmla="*/ 579845 h 1975104"/>
                    <a:gd name="connsiteX5" fmla="*/ 579749 w 1978479"/>
                    <a:gd name="connsiteY5" fmla="*/ 872586 h 1975104"/>
                    <a:gd name="connsiteX6" fmla="*/ 36943 w 1978479"/>
                    <a:gd name="connsiteY6" fmla="*/ 720192 h 1975104"/>
                    <a:gd name="connsiteX0" fmla="*/ 0 w 1620715"/>
                    <a:gd name="connsiteY0" fmla="*/ 720209 h 872603"/>
                    <a:gd name="connsiteX1" fmla="*/ 682034 w 1620715"/>
                    <a:gd name="connsiteY1" fmla="*/ 37587 h 872603"/>
                    <a:gd name="connsiteX2" fmla="*/ 1620715 w 1620715"/>
                    <a:gd name="connsiteY2" fmla="*/ 259558 h 872603"/>
                    <a:gd name="connsiteX3" fmla="*/ 1439564 w 1620715"/>
                    <a:gd name="connsiteY3" fmla="*/ 461694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4322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232303 w 1620715"/>
                    <a:gd name="connsiteY7" fmla="*/ 788267 h 872603"/>
                    <a:gd name="connsiteX8" fmla="*/ 0 w 1620715"/>
                    <a:gd name="connsiteY8"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358718 w 1620715"/>
                    <a:gd name="connsiteY7" fmla="*/ 520689 h 872603"/>
                    <a:gd name="connsiteX8" fmla="*/ 0 w 1620715"/>
                    <a:gd name="connsiteY8" fmla="*/ 720209 h 872603"/>
                    <a:gd name="connsiteX0" fmla="*/ 0 w 1620715"/>
                    <a:gd name="connsiteY0" fmla="*/ 720209 h 857855"/>
                    <a:gd name="connsiteX1" fmla="*/ 682034 w 1620715"/>
                    <a:gd name="connsiteY1" fmla="*/ 37587 h 857855"/>
                    <a:gd name="connsiteX2" fmla="*/ 1620715 w 1620715"/>
                    <a:gd name="connsiteY2" fmla="*/ 259558 h 857855"/>
                    <a:gd name="connsiteX3" fmla="*/ 1618651 w 1620715"/>
                    <a:gd name="connsiteY3" fmla="*/ 666065 h 857855"/>
                    <a:gd name="connsiteX4" fmla="*/ 1233091 w 1620715"/>
                    <a:gd name="connsiteY4" fmla="*/ 668536 h 857855"/>
                    <a:gd name="connsiteX5" fmla="*/ 836306 w 1620715"/>
                    <a:gd name="connsiteY5" fmla="*/ 579862 h 857855"/>
                    <a:gd name="connsiteX6" fmla="*/ 549127 w 1620715"/>
                    <a:gd name="connsiteY6" fmla="*/ 857855 h 857855"/>
                    <a:gd name="connsiteX7" fmla="*/ 358718 w 1620715"/>
                    <a:gd name="connsiteY7" fmla="*/ 520689 h 857855"/>
                    <a:gd name="connsiteX8" fmla="*/ 0 w 1620715"/>
                    <a:gd name="connsiteY8" fmla="*/ 720209 h 857855"/>
                    <a:gd name="connsiteX0" fmla="*/ 0 w 1616502"/>
                    <a:gd name="connsiteY0" fmla="*/ 701675 h 849855"/>
                    <a:gd name="connsiteX1" fmla="*/ 677821 w 1616502"/>
                    <a:gd name="connsiteY1" fmla="*/ 29587 h 849855"/>
                    <a:gd name="connsiteX2" fmla="*/ 1616502 w 1616502"/>
                    <a:gd name="connsiteY2" fmla="*/ 251558 h 849855"/>
                    <a:gd name="connsiteX3" fmla="*/ 1614438 w 1616502"/>
                    <a:gd name="connsiteY3" fmla="*/ 658065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4140 w 1616502"/>
                    <a:gd name="connsiteY3" fmla="*/ 641371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4140 w 1616502"/>
                    <a:gd name="connsiteY3" fmla="*/ 641371 h 849855"/>
                    <a:gd name="connsiteX4" fmla="*/ 1220570 w 1616502"/>
                    <a:gd name="connsiteY4" fmla="*/ 655879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1718"/>
                    <a:gd name="connsiteY0" fmla="*/ 703409 h 851589"/>
                    <a:gd name="connsiteX1" fmla="*/ 677821 w 1611718"/>
                    <a:gd name="connsiteY1" fmla="*/ 31321 h 851589"/>
                    <a:gd name="connsiteX2" fmla="*/ 1611718 w 1611718"/>
                    <a:gd name="connsiteY2" fmla="*/ 246242 h 851589"/>
                    <a:gd name="connsiteX3" fmla="*/ 1604140 w 1611718"/>
                    <a:gd name="connsiteY3" fmla="*/ 643105 h 851589"/>
                    <a:gd name="connsiteX4" fmla="*/ 1220570 w 1611718"/>
                    <a:gd name="connsiteY4" fmla="*/ 657613 h 851589"/>
                    <a:gd name="connsiteX5" fmla="*/ 832093 w 1611718"/>
                    <a:gd name="connsiteY5" fmla="*/ 573596 h 851589"/>
                    <a:gd name="connsiteX6" fmla="*/ 544914 w 1611718"/>
                    <a:gd name="connsiteY6" fmla="*/ 851589 h 851589"/>
                    <a:gd name="connsiteX7" fmla="*/ 354505 w 1611718"/>
                    <a:gd name="connsiteY7" fmla="*/ 514423 h 851589"/>
                    <a:gd name="connsiteX8" fmla="*/ 0 w 1611718"/>
                    <a:gd name="connsiteY8" fmla="*/ 703409 h 851589"/>
                    <a:gd name="connsiteX0" fmla="*/ 0 w 1611718"/>
                    <a:gd name="connsiteY0" fmla="*/ 703409 h 851589"/>
                    <a:gd name="connsiteX1" fmla="*/ 677821 w 1611718"/>
                    <a:gd name="connsiteY1" fmla="*/ 31321 h 851589"/>
                    <a:gd name="connsiteX2" fmla="*/ 1611718 w 1611718"/>
                    <a:gd name="connsiteY2" fmla="*/ 246242 h 851589"/>
                    <a:gd name="connsiteX3" fmla="*/ 1604140 w 1611718"/>
                    <a:gd name="connsiteY3" fmla="*/ 643105 h 851589"/>
                    <a:gd name="connsiteX4" fmla="*/ 1220570 w 1611718"/>
                    <a:gd name="connsiteY4" fmla="*/ 657613 h 851589"/>
                    <a:gd name="connsiteX5" fmla="*/ 832093 w 1611718"/>
                    <a:gd name="connsiteY5" fmla="*/ 573596 h 851589"/>
                    <a:gd name="connsiteX6" fmla="*/ 544914 w 1611718"/>
                    <a:gd name="connsiteY6" fmla="*/ 851589 h 851589"/>
                    <a:gd name="connsiteX7" fmla="*/ 344862 w 1611718"/>
                    <a:gd name="connsiteY7" fmla="*/ 519937 h 851589"/>
                    <a:gd name="connsiteX8" fmla="*/ 0 w 1611718"/>
                    <a:gd name="connsiteY8" fmla="*/ 703409 h 851589"/>
                    <a:gd name="connsiteX0" fmla="*/ 0 w 1607061"/>
                    <a:gd name="connsiteY0" fmla="*/ 694503 h 850992"/>
                    <a:gd name="connsiteX1" fmla="*/ 673164 w 1607061"/>
                    <a:gd name="connsiteY1" fmla="*/ 30724 h 850992"/>
                    <a:gd name="connsiteX2" fmla="*/ 1607061 w 1607061"/>
                    <a:gd name="connsiteY2" fmla="*/ 245645 h 850992"/>
                    <a:gd name="connsiteX3" fmla="*/ 1599483 w 1607061"/>
                    <a:gd name="connsiteY3" fmla="*/ 642508 h 850992"/>
                    <a:gd name="connsiteX4" fmla="*/ 1215913 w 1607061"/>
                    <a:gd name="connsiteY4" fmla="*/ 657016 h 850992"/>
                    <a:gd name="connsiteX5" fmla="*/ 827436 w 1607061"/>
                    <a:gd name="connsiteY5" fmla="*/ 572999 h 850992"/>
                    <a:gd name="connsiteX6" fmla="*/ 540257 w 1607061"/>
                    <a:gd name="connsiteY6" fmla="*/ 850992 h 850992"/>
                    <a:gd name="connsiteX7" fmla="*/ 340205 w 1607061"/>
                    <a:gd name="connsiteY7" fmla="*/ 519340 h 850992"/>
                    <a:gd name="connsiteX8" fmla="*/ 0 w 1607061"/>
                    <a:gd name="connsiteY8" fmla="*/ 694503 h 8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061" h="850992">
                      <a:moveTo>
                        <a:pt x="0" y="694503"/>
                      </a:moveTo>
                      <a:cubicBezTo>
                        <a:pt x="93077" y="364107"/>
                        <a:pt x="405321" y="105534"/>
                        <a:pt x="673164" y="30724"/>
                      </a:cubicBezTo>
                      <a:cubicBezTo>
                        <a:pt x="941007" y="-44086"/>
                        <a:pt x="1353955" y="14050"/>
                        <a:pt x="1607061" y="245645"/>
                      </a:cubicBezTo>
                      <a:lnTo>
                        <a:pt x="1599483" y="642508"/>
                      </a:lnTo>
                      <a:lnTo>
                        <a:pt x="1215913" y="657016"/>
                      </a:lnTo>
                      <a:cubicBezTo>
                        <a:pt x="1107139" y="557936"/>
                        <a:pt x="969253" y="532973"/>
                        <a:pt x="827436" y="572999"/>
                      </a:cubicBezTo>
                      <a:cubicBezTo>
                        <a:pt x="685177" y="613150"/>
                        <a:pt x="580371" y="709242"/>
                        <a:pt x="540257" y="850992"/>
                      </a:cubicBezTo>
                      <a:lnTo>
                        <a:pt x="340205" y="519340"/>
                      </a:lnTo>
                      <a:lnTo>
                        <a:pt x="0" y="694503"/>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6" name="TextBox 165"/>
              <p:cNvSpPr txBox="1"/>
              <p:nvPr/>
            </p:nvSpPr>
            <p:spPr bwMode="gray">
              <a:xfrm>
                <a:off x="3281995" y="1778684"/>
                <a:ext cx="914999" cy="455946"/>
              </a:xfrm>
              <a:prstGeom prst="rect">
                <a:avLst/>
              </a:prstGeom>
              <a:noFill/>
            </p:spPr>
            <p:txBody>
              <a:bodyPr wrap="none" rtlCol="0">
                <a:prstTxWarp prst="textArchUp">
                  <a:avLst/>
                </a:prstTxWarp>
                <a:spAutoFit/>
              </a:bodyPr>
              <a:lstStyle/>
              <a:p>
                <a:pPr algn="ctr"/>
                <a:r>
                  <a:rPr lang="en-US" sz="1170" b="1" dirty="0">
                    <a:solidFill>
                      <a:schemeClr val="bg1"/>
                    </a:solidFill>
                  </a:rPr>
                  <a:t>CLOUD</a:t>
                </a:r>
              </a:p>
            </p:txBody>
          </p:sp>
          <p:sp>
            <p:nvSpPr>
              <p:cNvPr id="167" name="TextBox 166"/>
              <p:cNvSpPr txBox="1"/>
              <p:nvPr/>
            </p:nvSpPr>
            <p:spPr bwMode="gray">
              <a:xfrm>
                <a:off x="2989780" y="1720922"/>
                <a:ext cx="1494891" cy="1515438"/>
              </a:xfrm>
              <a:prstGeom prst="rect">
                <a:avLst/>
              </a:prstGeom>
              <a:noFill/>
            </p:spPr>
            <p:txBody>
              <a:bodyPr spcFirstLastPara="1" wrap="square" lIns="0" tIns="0" rIns="0" bIns="0" numCol="1" rtlCol="0">
                <a:prstTxWarp prst="textArchDown">
                  <a:avLst>
                    <a:gd name="adj" fmla="val 21089505"/>
                  </a:avLst>
                </a:prstTxWarp>
                <a:noAutofit/>
              </a:bodyPr>
              <a:lstStyle/>
              <a:p>
                <a:r>
                  <a:rPr lang="en-US" b="1" spc="108" dirty="0">
                    <a:solidFill>
                      <a:schemeClr val="bg1"/>
                    </a:solidFill>
                  </a:rPr>
                  <a:t> </a:t>
                </a:r>
                <a:r>
                  <a:rPr lang="en-US" b="1" spc="153" dirty="0">
                    <a:solidFill>
                      <a:schemeClr val="bg1"/>
                    </a:solidFill>
                  </a:rPr>
                  <a:t>NETWORK          ENDPOINT</a:t>
                </a:r>
              </a:p>
            </p:txBody>
          </p:sp>
        </p:grpSp>
      </p:grpSp>
      <p:cxnSp>
        <p:nvCxnSpPr>
          <p:cNvPr id="173" name="Straight Connector 172"/>
          <p:cNvCxnSpPr/>
          <p:nvPr/>
        </p:nvCxnSpPr>
        <p:spPr bwMode="gray">
          <a:xfrm>
            <a:off x="3232793" y="3658353"/>
            <a:ext cx="2788093" cy="10661"/>
          </a:xfrm>
          <a:prstGeom prst="lin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
        <p:nvSpPr>
          <p:cNvPr id="215" name="TextBox 214"/>
          <p:cNvSpPr txBox="1"/>
          <p:nvPr/>
        </p:nvSpPr>
        <p:spPr bwMode="gray">
          <a:xfrm>
            <a:off x="2081037" y="4140961"/>
            <a:ext cx="1221843" cy="249299"/>
          </a:xfrm>
          <a:prstGeom prst="rect">
            <a:avLst/>
          </a:prstGeom>
          <a:noFill/>
        </p:spPr>
        <p:txBody>
          <a:bodyPr wrap="square" lIns="0" tIns="0" rIns="0" bIns="0" rtlCol="0">
            <a:spAutoFit/>
          </a:bodyPr>
          <a:lstStyle/>
          <a:p>
            <a:pPr algn="ctr"/>
            <a:r>
              <a:rPr lang="en-US" sz="810" b="1" dirty="0"/>
              <a:t>NEXT-GENERATION FIREWALL</a:t>
            </a:r>
          </a:p>
        </p:txBody>
      </p:sp>
      <p:sp>
        <p:nvSpPr>
          <p:cNvPr id="218" name="Oval 217"/>
          <p:cNvSpPr/>
          <p:nvPr/>
        </p:nvSpPr>
        <p:spPr bwMode="gray">
          <a:xfrm>
            <a:off x="2140152" y="3014036"/>
            <a:ext cx="1083301" cy="1083301"/>
          </a:xfrm>
          <a:prstGeom prst="ellipse">
            <a:avLst/>
          </a:prstGeom>
          <a:gradFill>
            <a:gsLst>
              <a:gs pos="0">
                <a:schemeClr val="accent4">
                  <a:lumMod val="20000"/>
                  <a:lumOff val="80000"/>
                </a:schemeClr>
              </a:gs>
              <a:gs pos="100000">
                <a:schemeClr val="accent4"/>
              </a:gs>
            </a:gsLst>
          </a:gradFill>
          <a:ln w="28575">
            <a:solidFill>
              <a:schemeClr val="bg1"/>
            </a:solidFill>
          </a:ln>
          <a:effectLst>
            <a:outerShdw blurRad="25400" dist="12700" algn="l" rotWithShape="0">
              <a:prstClr val="black">
                <a:alpha val="40000"/>
              </a:prstClr>
            </a:outerShdw>
          </a:effectLst>
        </p:spPr>
        <p:style>
          <a:lnRef idx="1">
            <a:schemeClr val="accent1"/>
          </a:lnRef>
          <a:fillRef idx="1003">
            <a:schemeClr val="dk2"/>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dirty="0" err="1">
              <a:latin typeface="Arial" pitchFamily="34" charset="0"/>
              <a:cs typeface="Arial" pitchFamily="34" charset="0"/>
            </a:endParaRPr>
          </a:p>
        </p:txBody>
      </p:sp>
      <p:pic>
        <p:nvPicPr>
          <p:cNvPr id="48" name="Picture 47" descr="trinity_graphics_ngfw_v2.jpg"/>
          <p:cNvPicPr>
            <a:picLocks noChangeAspect="1"/>
          </p:cNvPicPr>
          <p:nvPr/>
        </p:nvPicPr>
        <p:blipFill rotWithShape="1">
          <a:blip r:embed="rId3" cstate="screen">
            <a:extLst>
              <a:ext uri="{28A0092B-C50C-407E-A947-70E740481C1C}">
                <a14:useLocalDpi xmlns:a14="http://schemas.microsoft.com/office/drawing/2010/main" val="0"/>
              </a:ext>
            </a:extLst>
          </a:blip>
          <a:srcRect b="29802"/>
          <a:stretch/>
        </p:blipFill>
        <p:spPr>
          <a:xfrm>
            <a:off x="2308738" y="3110239"/>
            <a:ext cx="773687" cy="767444"/>
          </a:xfrm>
          <a:prstGeom prst="rect">
            <a:avLst/>
          </a:prstGeom>
        </p:spPr>
      </p:pic>
      <p:grpSp>
        <p:nvGrpSpPr>
          <p:cNvPr id="4" name="Group 3"/>
          <p:cNvGrpSpPr/>
          <p:nvPr/>
        </p:nvGrpSpPr>
        <p:grpSpPr>
          <a:xfrm>
            <a:off x="5733140" y="3037177"/>
            <a:ext cx="1442790" cy="1333242"/>
            <a:chOff x="6370154" y="3671341"/>
            <a:chExt cx="1603100" cy="1481380"/>
          </a:xfrm>
        </p:grpSpPr>
        <p:grpSp>
          <p:nvGrpSpPr>
            <p:cNvPr id="5" name="Group 4"/>
            <p:cNvGrpSpPr/>
            <p:nvPr/>
          </p:nvGrpSpPr>
          <p:grpSpPr>
            <a:xfrm>
              <a:off x="6370154" y="3671341"/>
              <a:ext cx="1603100" cy="1481380"/>
              <a:chOff x="6370154" y="3671341"/>
              <a:chExt cx="1603100" cy="1481380"/>
            </a:xfrm>
          </p:grpSpPr>
          <p:sp>
            <p:nvSpPr>
              <p:cNvPr id="201" name="TextBox 200"/>
              <p:cNvSpPr txBox="1"/>
              <p:nvPr/>
            </p:nvSpPr>
            <p:spPr bwMode="gray">
              <a:xfrm>
                <a:off x="6370154" y="4875722"/>
                <a:ext cx="1603100" cy="276999"/>
              </a:xfrm>
              <a:prstGeom prst="rect">
                <a:avLst/>
              </a:prstGeom>
              <a:noFill/>
            </p:spPr>
            <p:txBody>
              <a:bodyPr wrap="square" lIns="0" tIns="0" rIns="0" bIns="0" rtlCol="0">
                <a:spAutoFit/>
              </a:bodyPr>
              <a:lstStyle/>
              <a:p>
                <a:pPr algn="ctr"/>
                <a:r>
                  <a:rPr lang="en-US" sz="810" b="1" dirty="0"/>
                  <a:t>ADVANCED ENDPOINT PROTECTION</a:t>
                </a:r>
              </a:p>
            </p:txBody>
          </p:sp>
          <p:sp>
            <p:nvSpPr>
              <p:cNvPr id="216" name="Oval 215"/>
              <p:cNvSpPr/>
              <p:nvPr/>
            </p:nvSpPr>
            <p:spPr bwMode="gray">
              <a:xfrm>
                <a:off x="6567054" y="3671341"/>
                <a:ext cx="1167236" cy="1162580"/>
              </a:xfrm>
              <a:prstGeom prst="ellipse">
                <a:avLst/>
              </a:prstGeom>
              <a:gradFill>
                <a:gsLst>
                  <a:gs pos="0">
                    <a:schemeClr val="bg1">
                      <a:lumMod val="85000"/>
                    </a:schemeClr>
                  </a:gs>
                  <a:gs pos="100000">
                    <a:schemeClr val="dk2">
                      <a:shade val="30000"/>
                      <a:satMod val="200000"/>
                    </a:schemeClr>
                  </a:gs>
                </a:gsLst>
              </a:gradFill>
              <a:ln w="28575">
                <a:solidFill>
                  <a:schemeClr val="bg1"/>
                </a:solidFill>
              </a:ln>
              <a:effectLst>
                <a:outerShdw blurRad="25400" dist="12700" algn="l" rotWithShape="0">
                  <a:prstClr val="black">
                    <a:alpha val="40000"/>
                  </a:prstClr>
                </a:outerShdw>
              </a:effectLst>
            </p:spPr>
            <p:style>
              <a:lnRef idx="1">
                <a:schemeClr val="accent1"/>
              </a:lnRef>
              <a:fillRef idx="1003">
                <a:schemeClr val="dk2"/>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dirty="0" err="1">
                  <a:latin typeface="Arial" pitchFamily="34" charset="0"/>
                  <a:cs typeface="Arial" pitchFamily="34" charset="0"/>
                </a:endParaRPr>
              </a:p>
            </p:txBody>
          </p:sp>
        </p:grpSp>
        <p:pic>
          <p:nvPicPr>
            <p:cNvPr id="49" name="Picture 48" descr="trinity_graphics_endpoint_v2.jpg"/>
            <p:cNvPicPr>
              <a:picLocks noChangeAspect="1"/>
            </p:cNvPicPr>
            <p:nvPr/>
          </p:nvPicPr>
          <p:blipFill rotWithShape="1">
            <a:blip r:embed="rId4" cstate="screen">
              <a:extLst>
                <a:ext uri="{28A0092B-C50C-407E-A947-70E740481C1C}">
                  <a14:useLocalDpi xmlns:a14="http://schemas.microsoft.com/office/drawing/2010/main" val="0"/>
                </a:ext>
              </a:extLst>
            </a:blip>
            <a:srcRect t="-1" b="30036"/>
            <a:stretch/>
          </p:blipFill>
          <p:spPr>
            <a:xfrm>
              <a:off x="6660518" y="3857474"/>
              <a:ext cx="997875" cy="747760"/>
            </a:xfrm>
            <a:prstGeom prst="rect">
              <a:avLst/>
            </a:prstGeom>
          </p:spPr>
        </p:pic>
      </p:grpSp>
      <p:sp>
        <p:nvSpPr>
          <p:cNvPr id="52" name="Freeform 51"/>
          <p:cNvSpPr>
            <a:spLocks/>
          </p:cNvSpPr>
          <p:nvPr/>
        </p:nvSpPr>
        <p:spPr bwMode="gray">
          <a:xfrm>
            <a:off x="3742619" y="469566"/>
            <a:ext cx="1669453" cy="973030"/>
          </a:xfrm>
          <a:custGeom>
            <a:avLst/>
            <a:gdLst>
              <a:gd name="T0" fmla="*/ 266 w 670"/>
              <a:gd name="T1" fmla="*/ 386 h 386"/>
              <a:gd name="T2" fmla="*/ 149 w 670"/>
              <a:gd name="T3" fmla="*/ 325 h 386"/>
              <a:gd name="T4" fmla="*/ 142 w 670"/>
              <a:gd name="T5" fmla="*/ 316 h 386"/>
              <a:gd name="T6" fmla="*/ 131 w 670"/>
              <a:gd name="T7" fmla="*/ 320 h 386"/>
              <a:gd name="T8" fmla="*/ 101 w 670"/>
              <a:gd name="T9" fmla="*/ 324 h 386"/>
              <a:gd name="T10" fmla="*/ 0 w 670"/>
              <a:gd name="T11" fmla="*/ 230 h 386"/>
              <a:gd name="T12" fmla="*/ 106 w 670"/>
              <a:gd name="T13" fmla="*/ 143 h 386"/>
              <a:gd name="T14" fmla="*/ 109 w 670"/>
              <a:gd name="T15" fmla="*/ 143 h 386"/>
              <a:gd name="T16" fmla="*/ 123 w 670"/>
              <a:gd name="T17" fmla="*/ 143 h 386"/>
              <a:gd name="T18" fmla="*/ 127 w 670"/>
              <a:gd name="T19" fmla="*/ 131 h 386"/>
              <a:gd name="T20" fmla="*/ 197 w 670"/>
              <a:gd name="T21" fmla="*/ 80 h 386"/>
              <a:gd name="T22" fmla="*/ 203 w 670"/>
              <a:gd name="T23" fmla="*/ 80 h 386"/>
              <a:gd name="T24" fmla="*/ 216 w 670"/>
              <a:gd name="T25" fmla="*/ 82 h 386"/>
              <a:gd name="T26" fmla="*/ 221 w 670"/>
              <a:gd name="T27" fmla="*/ 70 h 386"/>
              <a:gd name="T28" fmla="*/ 305 w 670"/>
              <a:gd name="T29" fmla="*/ 2 h 386"/>
              <a:gd name="T30" fmla="*/ 396 w 670"/>
              <a:gd name="T31" fmla="*/ 64 h 386"/>
              <a:gd name="T32" fmla="*/ 402 w 670"/>
              <a:gd name="T33" fmla="*/ 76 h 386"/>
              <a:gd name="T34" fmla="*/ 416 w 670"/>
              <a:gd name="T35" fmla="*/ 72 h 386"/>
              <a:gd name="T36" fmla="*/ 449 w 670"/>
              <a:gd name="T37" fmla="*/ 68 h 386"/>
              <a:gd name="T38" fmla="*/ 576 w 670"/>
              <a:gd name="T39" fmla="*/ 162 h 386"/>
              <a:gd name="T40" fmla="*/ 580 w 670"/>
              <a:gd name="T41" fmla="*/ 172 h 386"/>
              <a:gd name="T42" fmla="*/ 591 w 670"/>
              <a:gd name="T43" fmla="*/ 174 h 386"/>
              <a:gd name="T44" fmla="*/ 670 w 670"/>
              <a:gd name="T45" fmla="*/ 248 h 386"/>
              <a:gd name="T46" fmla="*/ 581 w 670"/>
              <a:gd name="T47" fmla="*/ 326 h 386"/>
              <a:gd name="T48" fmla="*/ 569 w 670"/>
              <a:gd name="T49" fmla="*/ 326 h 386"/>
              <a:gd name="T50" fmla="*/ 559 w 670"/>
              <a:gd name="T51" fmla="*/ 324 h 386"/>
              <a:gd name="T52" fmla="*/ 553 w 670"/>
              <a:gd name="T53" fmla="*/ 331 h 386"/>
              <a:gd name="T54" fmla="*/ 482 w 670"/>
              <a:gd name="T55" fmla="*/ 380 h 386"/>
              <a:gd name="T56" fmla="*/ 395 w 670"/>
              <a:gd name="T57" fmla="*/ 346 h 386"/>
              <a:gd name="T58" fmla="*/ 385 w 670"/>
              <a:gd name="T59" fmla="*/ 338 h 386"/>
              <a:gd name="T60" fmla="*/ 374 w 670"/>
              <a:gd name="T61" fmla="*/ 345 h 386"/>
              <a:gd name="T62" fmla="*/ 266 w 670"/>
              <a:gd name="T6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0" h="386">
                <a:moveTo>
                  <a:pt x="266" y="386"/>
                </a:moveTo>
                <a:cubicBezTo>
                  <a:pt x="221" y="386"/>
                  <a:pt x="178" y="358"/>
                  <a:pt x="149" y="325"/>
                </a:cubicBezTo>
                <a:cubicBezTo>
                  <a:pt x="142" y="316"/>
                  <a:pt x="142" y="316"/>
                  <a:pt x="142" y="316"/>
                </a:cubicBezTo>
                <a:cubicBezTo>
                  <a:pt x="131" y="320"/>
                  <a:pt x="131" y="320"/>
                  <a:pt x="131" y="320"/>
                </a:cubicBezTo>
                <a:cubicBezTo>
                  <a:pt x="121" y="322"/>
                  <a:pt x="111" y="323"/>
                  <a:pt x="101" y="324"/>
                </a:cubicBezTo>
                <a:cubicBezTo>
                  <a:pt x="38" y="328"/>
                  <a:pt x="0" y="283"/>
                  <a:pt x="0" y="230"/>
                </a:cubicBezTo>
                <a:cubicBezTo>
                  <a:pt x="0" y="178"/>
                  <a:pt x="50" y="143"/>
                  <a:pt x="106" y="143"/>
                </a:cubicBezTo>
                <a:cubicBezTo>
                  <a:pt x="107" y="143"/>
                  <a:pt x="108" y="143"/>
                  <a:pt x="109" y="143"/>
                </a:cubicBezTo>
                <a:cubicBezTo>
                  <a:pt x="123" y="143"/>
                  <a:pt x="123" y="143"/>
                  <a:pt x="123" y="143"/>
                </a:cubicBezTo>
                <a:cubicBezTo>
                  <a:pt x="127" y="131"/>
                  <a:pt x="127" y="131"/>
                  <a:pt x="127" y="131"/>
                </a:cubicBezTo>
                <a:cubicBezTo>
                  <a:pt x="132" y="95"/>
                  <a:pt x="165" y="77"/>
                  <a:pt x="197" y="80"/>
                </a:cubicBezTo>
                <a:cubicBezTo>
                  <a:pt x="199" y="80"/>
                  <a:pt x="201" y="80"/>
                  <a:pt x="203" y="80"/>
                </a:cubicBezTo>
                <a:cubicBezTo>
                  <a:pt x="216" y="82"/>
                  <a:pt x="216" y="82"/>
                  <a:pt x="216" y="82"/>
                </a:cubicBezTo>
                <a:cubicBezTo>
                  <a:pt x="221" y="70"/>
                  <a:pt x="221" y="70"/>
                  <a:pt x="221" y="70"/>
                </a:cubicBezTo>
                <a:cubicBezTo>
                  <a:pt x="235" y="33"/>
                  <a:pt x="264" y="3"/>
                  <a:pt x="305" y="2"/>
                </a:cubicBezTo>
                <a:cubicBezTo>
                  <a:pt x="350" y="0"/>
                  <a:pt x="378" y="34"/>
                  <a:pt x="396" y="64"/>
                </a:cubicBezTo>
                <a:cubicBezTo>
                  <a:pt x="402" y="76"/>
                  <a:pt x="402" y="76"/>
                  <a:pt x="402" y="76"/>
                </a:cubicBezTo>
                <a:cubicBezTo>
                  <a:pt x="416" y="72"/>
                  <a:pt x="416" y="72"/>
                  <a:pt x="416" y="72"/>
                </a:cubicBezTo>
                <a:cubicBezTo>
                  <a:pt x="427" y="69"/>
                  <a:pt x="438" y="68"/>
                  <a:pt x="449" y="68"/>
                </a:cubicBezTo>
                <a:cubicBezTo>
                  <a:pt x="519" y="64"/>
                  <a:pt x="562" y="106"/>
                  <a:pt x="576" y="162"/>
                </a:cubicBezTo>
                <a:cubicBezTo>
                  <a:pt x="580" y="172"/>
                  <a:pt x="580" y="172"/>
                  <a:pt x="580" y="172"/>
                </a:cubicBezTo>
                <a:cubicBezTo>
                  <a:pt x="591" y="174"/>
                  <a:pt x="591" y="174"/>
                  <a:pt x="591" y="174"/>
                </a:cubicBezTo>
                <a:cubicBezTo>
                  <a:pt x="637" y="178"/>
                  <a:pt x="670" y="206"/>
                  <a:pt x="670" y="248"/>
                </a:cubicBezTo>
                <a:cubicBezTo>
                  <a:pt x="670" y="295"/>
                  <a:pt x="637" y="326"/>
                  <a:pt x="581" y="326"/>
                </a:cubicBezTo>
                <a:cubicBezTo>
                  <a:pt x="577" y="326"/>
                  <a:pt x="573" y="326"/>
                  <a:pt x="569" y="326"/>
                </a:cubicBezTo>
                <a:cubicBezTo>
                  <a:pt x="559" y="324"/>
                  <a:pt x="559" y="324"/>
                  <a:pt x="559" y="324"/>
                </a:cubicBezTo>
                <a:cubicBezTo>
                  <a:pt x="553" y="331"/>
                  <a:pt x="553" y="331"/>
                  <a:pt x="553" y="331"/>
                </a:cubicBezTo>
                <a:cubicBezTo>
                  <a:pt x="532" y="356"/>
                  <a:pt x="515" y="376"/>
                  <a:pt x="482" y="380"/>
                </a:cubicBezTo>
                <a:cubicBezTo>
                  <a:pt x="451" y="383"/>
                  <a:pt x="415" y="360"/>
                  <a:pt x="395" y="346"/>
                </a:cubicBezTo>
                <a:cubicBezTo>
                  <a:pt x="385" y="338"/>
                  <a:pt x="385" y="338"/>
                  <a:pt x="385" y="338"/>
                </a:cubicBezTo>
                <a:cubicBezTo>
                  <a:pt x="374" y="345"/>
                  <a:pt x="374" y="345"/>
                  <a:pt x="374" y="345"/>
                </a:cubicBezTo>
                <a:cubicBezTo>
                  <a:pt x="347" y="365"/>
                  <a:pt x="300" y="386"/>
                  <a:pt x="266" y="386"/>
                </a:cubicBezTo>
                <a:close/>
              </a:path>
            </a:pathLst>
          </a:custGeom>
          <a:gradFill flip="none" rotWithShape="1">
            <a:gsLst>
              <a:gs pos="0">
                <a:schemeClr val="accent2">
                  <a:lumMod val="60000"/>
                  <a:lumOff val="40000"/>
                </a:schemeClr>
              </a:gs>
              <a:gs pos="100000">
                <a:schemeClr val="accent2"/>
              </a:gs>
            </a:gsLst>
            <a:path path="circle">
              <a:fillToRect l="100000" t="100000"/>
            </a:path>
            <a:tileRect r="-100000" b="-100000"/>
          </a:gradFill>
          <a:ln w="28575">
            <a:solidFill>
              <a:schemeClr val="bg1"/>
            </a:solidFill>
          </a:ln>
          <a:effectLst/>
          <a:scene3d>
            <a:camera prst="orthographicFront">
              <a:rot lat="0" lon="0" rev="0"/>
            </a:camera>
            <a:lightRig rig="threePt" dir="t">
              <a:rot lat="0" lon="0" rev="1200000"/>
            </a:lightRig>
          </a:scene3d>
          <a:sp3d>
            <a:bevelT w="25400" h="25400"/>
          </a:sp3d>
          <a:extLst/>
        </p:spPr>
        <p:style>
          <a:lnRef idx="0">
            <a:schemeClr val="accent6"/>
          </a:lnRef>
          <a:fillRef idx="3">
            <a:schemeClr val="accent6"/>
          </a:fillRef>
          <a:effectRef idx="3">
            <a:schemeClr val="accent6"/>
          </a:effectRef>
          <a:fontRef idx="minor">
            <a:schemeClr val="lt1"/>
          </a:fontRef>
        </p:style>
        <p:txBody>
          <a:bodyPr vert="horz" wrap="square" lIns="82296" tIns="41148" rIns="82296" bIns="41148" numCol="1"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1620">
              <a:solidFill>
                <a:srgbClr val="000000"/>
              </a:solidFill>
              <a:latin typeface="Arial"/>
            </a:endParaRPr>
          </a:p>
        </p:txBody>
      </p:sp>
      <p:sp>
        <p:nvSpPr>
          <p:cNvPr id="53" name="TextBox 52"/>
          <p:cNvSpPr txBox="1"/>
          <p:nvPr/>
        </p:nvSpPr>
        <p:spPr bwMode="gray">
          <a:xfrm>
            <a:off x="3945921" y="759602"/>
            <a:ext cx="1264240" cy="453080"/>
          </a:xfrm>
          <a:prstGeom prst="rect">
            <a:avLst/>
          </a:prstGeom>
          <a:noFill/>
          <a:ln w="28575">
            <a:noFill/>
          </a:ln>
          <a:effectLst/>
          <a:scene3d>
            <a:camera prst="orthographicFront">
              <a:rot lat="0" lon="0" rev="0"/>
            </a:camera>
            <a:lightRig rig="threePt" dir="t">
              <a:rot lat="0" lon="0" rev="1200000"/>
            </a:lightRig>
          </a:scene3d>
          <a:sp3d>
            <a:bevelT w="25400" h="25400"/>
          </a:sp3d>
        </p:spPr>
        <p:style>
          <a:lnRef idx="0">
            <a:schemeClr val="accent6"/>
          </a:lnRef>
          <a:fillRef idx="3">
            <a:schemeClr val="accent6"/>
          </a:fillRef>
          <a:effectRef idx="3">
            <a:schemeClr val="accent6"/>
          </a:effectRef>
          <a:fontRef idx="minor">
            <a:schemeClr val="lt1"/>
          </a:fontRef>
        </p:style>
        <p:txBody>
          <a:bodyPr vert="horz" wrap="square" lIns="82296" tIns="41148" rIns="82296" bIns="41148" numCol="1"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900" b="1" dirty="0">
                <a:solidFill>
                  <a:schemeClr val="tx1"/>
                </a:solidFill>
              </a:rPr>
              <a:t>THREAT INTELLIGENCE CLOUD</a:t>
            </a:r>
          </a:p>
        </p:txBody>
      </p:sp>
      <p:grpSp>
        <p:nvGrpSpPr>
          <p:cNvPr id="33" name="Group 32"/>
          <p:cNvGrpSpPr/>
          <p:nvPr/>
        </p:nvGrpSpPr>
        <p:grpSpPr>
          <a:xfrm>
            <a:off x="406904" y="1197959"/>
            <a:ext cx="2343030" cy="1094528"/>
            <a:chOff x="584000" y="1632656"/>
            <a:chExt cx="2603366" cy="1216142"/>
          </a:xfrm>
        </p:grpSpPr>
        <p:sp>
          <p:nvSpPr>
            <p:cNvPr id="34" name="TextBox 33"/>
            <p:cNvSpPr txBox="1"/>
            <p:nvPr/>
          </p:nvSpPr>
          <p:spPr>
            <a:xfrm>
              <a:off x="584000" y="1632656"/>
              <a:ext cx="2508115" cy="318035"/>
            </a:xfrm>
            <a:prstGeom prst="rect">
              <a:avLst/>
            </a:prstGeom>
            <a:noFill/>
          </p:spPr>
          <p:txBody>
            <a:bodyPr wrap="square" rtlCol="0">
              <a:spAutoFit/>
            </a:bodyPr>
            <a:lstStyle/>
            <a:p>
              <a:r>
                <a:rPr lang="en-GB" sz="1260" b="1" kern="0" dirty="0">
                  <a:solidFill>
                    <a:schemeClr val="accent4"/>
                  </a:solidFill>
                  <a:latin typeface="Arial" panose="020B0604020202020204" pitchFamily="34" charset="0"/>
                  <a:cs typeface="Arial" panose="020B0604020202020204" pitchFamily="34" charset="0"/>
                </a:rPr>
                <a:t>Next-Generation  </a:t>
              </a:r>
              <a:r>
                <a:rPr lang="en-GB" sz="1260" b="1" kern="0" dirty="0">
                  <a:solidFill>
                    <a:schemeClr val="accent4"/>
                  </a:solidFill>
                  <a:latin typeface="Arial" panose="020B0604020202020204" pitchFamily="34" charset="0"/>
                  <a:cs typeface="Arial" panose="020B0604020202020204" pitchFamily="34" charset="0"/>
                </a:rPr>
                <a:t>Firewall</a:t>
              </a:r>
              <a:endParaRPr lang="en-GB" sz="1260" b="1" kern="0" dirty="0">
                <a:solidFill>
                  <a:schemeClr val="accent4"/>
                </a:solidFill>
                <a:latin typeface="Arial" panose="020B0604020202020204" pitchFamily="34" charset="0"/>
                <a:cs typeface="Arial" panose="020B0604020202020204" pitchFamily="34" charset="0"/>
              </a:endParaRPr>
            </a:p>
          </p:txBody>
        </p:sp>
        <p:sp>
          <p:nvSpPr>
            <p:cNvPr id="35" name="TextBox 34"/>
            <p:cNvSpPr txBox="1"/>
            <p:nvPr/>
          </p:nvSpPr>
          <p:spPr>
            <a:xfrm>
              <a:off x="586427" y="1879302"/>
              <a:ext cx="2600939" cy="969496"/>
            </a:xfrm>
            <a:prstGeom prst="rect">
              <a:avLst/>
            </a:prstGeom>
            <a:noFill/>
          </p:spPr>
          <p:txBody>
            <a:bodyPr wrap="square" rtlCol="0">
              <a:spAutoFit/>
            </a:bodyPr>
            <a:lstStyle/>
            <a:p>
              <a:pPr marL="154305" indent="-154305">
                <a:spcBef>
                  <a:spcPts val="270"/>
                </a:spcBef>
                <a:buFont typeface="Wingdings" charset="2"/>
                <a:buChar char="§"/>
                <a:defRPr/>
              </a:pPr>
              <a:r>
                <a:rPr lang="en-GB" sz="1080" dirty="0">
                  <a:solidFill>
                    <a:schemeClr val="accent4"/>
                  </a:solidFill>
                  <a:latin typeface="Arial" panose="020B0604020202020204" pitchFamily="34" charset="0"/>
                  <a:cs typeface="Arial" panose="020B0604020202020204" pitchFamily="34" charset="0"/>
                </a:rPr>
                <a:t>Inspects all traffic</a:t>
              </a:r>
            </a:p>
            <a:p>
              <a:pPr marL="154305" indent="-154305">
                <a:spcBef>
                  <a:spcPts val="270"/>
                </a:spcBef>
                <a:buFont typeface="Wingdings" charset="2"/>
                <a:buChar char="§"/>
                <a:defRPr/>
              </a:pPr>
              <a:r>
                <a:rPr lang="en-GB" sz="1080" dirty="0">
                  <a:solidFill>
                    <a:schemeClr val="accent4"/>
                  </a:solidFill>
                  <a:latin typeface="Arial" panose="020B0604020202020204" pitchFamily="34" charset="0"/>
                  <a:cs typeface="Arial" panose="020B0604020202020204" pitchFamily="34" charset="0"/>
                </a:rPr>
                <a:t>Safely enables applications</a:t>
              </a:r>
            </a:p>
            <a:p>
              <a:pPr marL="154305" indent="-154305">
                <a:spcBef>
                  <a:spcPts val="270"/>
                </a:spcBef>
                <a:buFont typeface="Wingdings" charset="2"/>
                <a:buChar char="§"/>
                <a:defRPr/>
              </a:pPr>
              <a:r>
                <a:rPr lang="en-GB" sz="1080" dirty="0">
                  <a:solidFill>
                    <a:schemeClr val="accent4"/>
                  </a:solidFill>
                  <a:latin typeface="Arial" panose="020B0604020202020204" pitchFamily="34" charset="0"/>
                  <a:cs typeface="Arial" panose="020B0604020202020204" pitchFamily="34" charset="0"/>
                </a:rPr>
                <a:t>Sends unknown threats to cloud</a:t>
              </a:r>
              <a:endParaRPr lang="en-GB" sz="1080" kern="0" dirty="0">
                <a:solidFill>
                  <a:schemeClr val="accent4"/>
                </a:solidFill>
                <a:latin typeface="Arial" panose="020B0604020202020204" pitchFamily="34" charset="0"/>
                <a:cs typeface="Arial" panose="020B0604020202020204" pitchFamily="34" charset="0"/>
              </a:endParaRPr>
            </a:p>
            <a:p>
              <a:pPr marL="154305" indent="-154305">
                <a:spcBef>
                  <a:spcPts val="270"/>
                </a:spcBef>
                <a:buFont typeface="Wingdings" charset="2"/>
                <a:buChar char="§"/>
                <a:defRPr/>
              </a:pPr>
              <a:r>
                <a:rPr lang="en-GB" sz="1080" dirty="0">
                  <a:solidFill>
                    <a:schemeClr val="accent4"/>
                  </a:solidFill>
                  <a:latin typeface="Arial" panose="020B0604020202020204" pitchFamily="34" charset="0"/>
                  <a:cs typeface="Arial" panose="020B0604020202020204" pitchFamily="34" charset="0"/>
                </a:rPr>
                <a:t>Blocks network based </a:t>
              </a:r>
              <a:r>
                <a:rPr lang="en-GB" sz="1080" dirty="0">
                  <a:solidFill>
                    <a:schemeClr val="accent4"/>
                  </a:solidFill>
                  <a:latin typeface="Arial" panose="020B0604020202020204" pitchFamily="34" charset="0"/>
                  <a:cs typeface="Arial" panose="020B0604020202020204" pitchFamily="34" charset="0"/>
                </a:rPr>
                <a:t>threats</a:t>
              </a:r>
              <a:endParaRPr lang="en-GB" sz="1080" dirty="0">
                <a:solidFill>
                  <a:schemeClr val="accent4"/>
                </a:solidFill>
                <a:latin typeface="Arial" panose="020B0604020202020204" pitchFamily="34" charset="0"/>
                <a:cs typeface="Arial" panose="020B0604020202020204" pitchFamily="34" charset="0"/>
              </a:endParaRPr>
            </a:p>
          </p:txBody>
        </p:sp>
      </p:grpSp>
      <p:grpSp>
        <p:nvGrpSpPr>
          <p:cNvPr id="36" name="Group 35"/>
          <p:cNvGrpSpPr/>
          <p:nvPr/>
        </p:nvGrpSpPr>
        <p:grpSpPr>
          <a:xfrm>
            <a:off x="6146992" y="1002944"/>
            <a:ext cx="2965877" cy="1654240"/>
            <a:chOff x="6722333" y="1613606"/>
            <a:chExt cx="2911768" cy="1838045"/>
          </a:xfrm>
        </p:grpSpPr>
        <p:sp>
          <p:nvSpPr>
            <p:cNvPr id="37" name="TextBox 36"/>
            <p:cNvSpPr txBox="1"/>
            <p:nvPr/>
          </p:nvSpPr>
          <p:spPr>
            <a:xfrm>
              <a:off x="6722333" y="1613606"/>
              <a:ext cx="2911768" cy="533479"/>
            </a:xfrm>
            <a:prstGeom prst="rect">
              <a:avLst/>
            </a:prstGeom>
            <a:noFill/>
          </p:spPr>
          <p:txBody>
            <a:bodyPr wrap="none" rtlCol="0">
              <a:spAutoFit/>
            </a:bodyPr>
            <a:lstStyle/>
            <a:p>
              <a:r>
                <a:rPr lang="en-GB" sz="1260" b="1" kern="0" dirty="0">
                  <a:solidFill>
                    <a:schemeClr val="accent3"/>
                  </a:solidFill>
                  <a:latin typeface="Arial" panose="020B0604020202020204" pitchFamily="34" charset="0"/>
                  <a:cs typeface="Arial" panose="020B0604020202020204" pitchFamily="34" charset="0"/>
                </a:rPr>
                <a:t>Next-Generation Threat Intelligence </a:t>
              </a:r>
            </a:p>
            <a:p>
              <a:r>
                <a:rPr lang="en-GB" sz="1260" b="1" kern="0" dirty="0">
                  <a:solidFill>
                    <a:schemeClr val="accent3"/>
                  </a:solidFill>
                  <a:latin typeface="Arial" panose="020B0604020202020204" pitchFamily="34" charset="0"/>
                  <a:cs typeface="Arial" panose="020B0604020202020204" pitchFamily="34" charset="0"/>
                </a:rPr>
                <a:t>Cloud</a:t>
              </a:r>
              <a:endParaRPr lang="en-GB" sz="1260" b="1" kern="0" dirty="0">
                <a:solidFill>
                  <a:schemeClr val="accent3"/>
                </a:solidFill>
                <a:latin typeface="Arial" panose="020B0604020202020204" pitchFamily="34" charset="0"/>
                <a:cs typeface="Arial" panose="020B0604020202020204" pitchFamily="34" charset="0"/>
              </a:endParaRPr>
            </a:p>
          </p:txBody>
        </p:sp>
        <p:sp>
          <p:nvSpPr>
            <p:cNvPr id="38" name="TextBox 37"/>
            <p:cNvSpPr txBox="1"/>
            <p:nvPr/>
          </p:nvSpPr>
          <p:spPr>
            <a:xfrm>
              <a:off x="6722533" y="2098574"/>
              <a:ext cx="2293130" cy="1353077"/>
            </a:xfrm>
            <a:prstGeom prst="rect">
              <a:avLst/>
            </a:prstGeom>
            <a:noFill/>
          </p:spPr>
          <p:txBody>
            <a:bodyPr wrap="square" rtlCol="0">
              <a:spAutoFit/>
            </a:bodyPr>
            <a:lstStyle/>
            <a:p>
              <a:pPr marL="154305" indent="-154305">
                <a:spcBef>
                  <a:spcPts val="540"/>
                </a:spcBef>
                <a:buFont typeface="Wingdings" charset="2"/>
                <a:buChar char="§"/>
                <a:defRPr/>
              </a:pPr>
              <a:r>
                <a:rPr lang="en-GB" sz="1080" dirty="0">
                  <a:solidFill>
                    <a:schemeClr val="accent3"/>
                  </a:solidFill>
                  <a:latin typeface="Arial" panose="020B0604020202020204" pitchFamily="34" charset="0"/>
                  <a:cs typeface="Arial" panose="020B0604020202020204" pitchFamily="34" charset="0"/>
                </a:rPr>
                <a:t>Gathers potential threats from network and endpoints</a:t>
              </a:r>
            </a:p>
            <a:p>
              <a:pPr marL="154305" indent="-154305">
                <a:spcBef>
                  <a:spcPts val="540"/>
                </a:spcBef>
                <a:buFont typeface="Wingdings" charset="2"/>
                <a:buChar char="§"/>
                <a:defRPr/>
              </a:pPr>
              <a:r>
                <a:rPr lang="en-GB" sz="1080" dirty="0">
                  <a:solidFill>
                    <a:schemeClr val="accent3"/>
                  </a:solidFill>
                  <a:latin typeface="Arial" panose="020B0604020202020204" pitchFamily="34" charset="0"/>
                  <a:cs typeface="Arial" panose="020B0604020202020204" pitchFamily="34" charset="0"/>
                </a:rPr>
                <a:t>Analysis </a:t>
              </a:r>
              <a:r>
                <a:rPr lang="en-GB" sz="1080" dirty="0">
                  <a:solidFill>
                    <a:schemeClr val="accent3"/>
                  </a:solidFill>
                  <a:latin typeface="Arial" panose="020B0604020202020204" pitchFamily="34" charset="0"/>
                  <a:cs typeface="Arial" panose="020B0604020202020204" pitchFamily="34" charset="0"/>
                </a:rPr>
                <a:t>and correlates threat intelligence</a:t>
              </a:r>
            </a:p>
            <a:p>
              <a:pPr marL="154305" indent="-154305">
                <a:spcBef>
                  <a:spcPts val="540"/>
                </a:spcBef>
                <a:buFont typeface="Wingdings" charset="2"/>
                <a:buChar char="§"/>
                <a:defRPr/>
              </a:pPr>
              <a:r>
                <a:rPr lang="en-GB" sz="1080" dirty="0">
                  <a:solidFill>
                    <a:schemeClr val="accent3"/>
                  </a:solidFill>
                  <a:latin typeface="Arial" panose="020B0604020202020204" pitchFamily="34" charset="0"/>
                  <a:cs typeface="Arial" panose="020B0604020202020204" pitchFamily="34" charset="0"/>
                </a:rPr>
                <a:t>Disseminates threat intelligence to network and endpoints</a:t>
              </a:r>
            </a:p>
          </p:txBody>
        </p:sp>
      </p:grpSp>
      <p:grpSp>
        <p:nvGrpSpPr>
          <p:cNvPr id="39" name="Group 38"/>
          <p:cNvGrpSpPr/>
          <p:nvPr/>
        </p:nvGrpSpPr>
        <p:grpSpPr>
          <a:xfrm>
            <a:off x="3328663" y="3920155"/>
            <a:ext cx="3093721" cy="942605"/>
            <a:chOff x="2960376" y="5192894"/>
            <a:chExt cx="3437468" cy="1047339"/>
          </a:xfrm>
        </p:grpSpPr>
        <p:sp>
          <p:nvSpPr>
            <p:cNvPr id="40" name="TextBox 39"/>
            <p:cNvSpPr txBox="1"/>
            <p:nvPr/>
          </p:nvSpPr>
          <p:spPr>
            <a:xfrm>
              <a:off x="2995185" y="5192894"/>
              <a:ext cx="2960948" cy="287258"/>
            </a:xfrm>
            <a:prstGeom prst="rect">
              <a:avLst/>
            </a:prstGeom>
            <a:noFill/>
          </p:spPr>
          <p:txBody>
            <a:bodyPr wrap="square" rtlCol="0">
              <a:spAutoFit/>
            </a:bodyPr>
            <a:lstStyle/>
            <a:p>
              <a:r>
                <a:rPr lang="en-GB" sz="1080" b="1" kern="0" dirty="0">
                  <a:solidFill>
                    <a:schemeClr val="accent1"/>
                  </a:solidFill>
                  <a:latin typeface="Arial" panose="020B0604020202020204" pitchFamily="34" charset="0"/>
                  <a:cs typeface="Arial" panose="020B0604020202020204" pitchFamily="34" charset="0"/>
                </a:rPr>
                <a:t>Next-Generation </a:t>
              </a:r>
              <a:r>
                <a:rPr lang="en-GB" sz="1080" b="1" kern="0" dirty="0">
                  <a:solidFill>
                    <a:schemeClr val="accent1"/>
                  </a:solidFill>
                  <a:latin typeface="Arial" panose="020B0604020202020204" pitchFamily="34" charset="0"/>
                  <a:cs typeface="Arial" panose="020B0604020202020204" pitchFamily="34" charset="0"/>
                </a:rPr>
                <a:t>Endpoint</a:t>
              </a:r>
              <a:endParaRPr lang="en-GB" sz="1080" b="1" kern="0" dirty="0">
                <a:solidFill>
                  <a:schemeClr val="accent1"/>
                </a:solidFill>
                <a:latin typeface="Arial" panose="020B0604020202020204" pitchFamily="34" charset="0"/>
                <a:cs typeface="Arial" panose="020B0604020202020204" pitchFamily="34" charset="0"/>
              </a:endParaRPr>
            </a:p>
          </p:txBody>
        </p:sp>
        <p:sp>
          <p:nvSpPr>
            <p:cNvPr id="41" name="TextBox 40"/>
            <p:cNvSpPr txBox="1"/>
            <p:nvPr/>
          </p:nvSpPr>
          <p:spPr>
            <a:xfrm>
              <a:off x="2960376" y="5460532"/>
              <a:ext cx="3437468" cy="779701"/>
            </a:xfrm>
            <a:prstGeom prst="rect">
              <a:avLst/>
            </a:prstGeom>
            <a:noFill/>
          </p:spPr>
          <p:txBody>
            <a:bodyPr wrap="square" rtlCol="0">
              <a:spAutoFit/>
            </a:bodyPr>
            <a:lstStyle/>
            <a:p>
              <a:pPr marL="154305" indent="-154305">
                <a:buFont typeface="Wingdings" charset="2"/>
                <a:buChar char="§"/>
                <a:defRPr/>
              </a:pPr>
              <a:r>
                <a:rPr lang="en-GB" sz="990" dirty="0">
                  <a:solidFill>
                    <a:schemeClr val="accent1"/>
                  </a:solidFill>
                  <a:latin typeface="Arial" panose="020B0604020202020204" pitchFamily="34" charset="0"/>
                  <a:cs typeface="Arial" panose="020B0604020202020204" pitchFamily="34" charset="0"/>
                </a:rPr>
                <a:t>Inspects all processes and </a:t>
              </a:r>
              <a:r>
                <a:rPr lang="en-GB" sz="990" dirty="0">
                  <a:solidFill>
                    <a:schemeClr val="accent1"/>
                  </a:solidFill>
                  <a:latin typeface="Arial" panose="020B0604020202020204" pitchFamily="34" charset="0"/>
                  <a:cs typeface="Arial" panose="020B0604020202020204" pitchFamily="34" charset="0"/>
                </a:rPr>
                <a:t>files</a:t>
              </a:r>
            </a:p>
            <a:p>
              <a:pPr marL="154305" indent="-154305">
                <a:buFont typeface="Wingdings" charset="2"/>
                <a:buChar char="§"/>
                <a:defRPr/>
              </a:pPr>
              <a:r>
                <a:rPr lang="en-GB" sz="990" kern="0" dirty="0">
                  <a:solidFill>
                    <a:schemeClr val="accent1"/>
                  </a:solidFill>
                  <a:latin typeface="Arial" panose="020B0604020202020204" pitchFamily="34" charset="0"/>
                  <a:cs typeface="Arial" panose="020B0604020202020204" pitchFamily="34" charset="0"/>
                </a:rPr>
                <a:t>Prevents </a:t>
              </a:r>
              <a:r>
                <a:rPr lang="en-GB" sz="990" kern="0" dirty="0">
                  <a:solidFill>
                    <a:schemeClr val="accent1"/>
                  </a:solidFill>
                  <a:latin typeface="Arial" panose="020B0604020202020204" pitchFamily="34" charset="0"/>
                  <a:cs typeface="Arial" panose="020B0604020202020204" pitchFamily="34" charset="0"/>
                </a:rPr>
                <a:t>both known and unknown exploits</a:t>
              </a:r>
            </a:p>
            <a:p>
              <a:pPr marL="154305" indent="-154305">
                <a:buFont typeface="Wingdings" charset="2"/>
                <a:buChar char="§"/>
                <a:defRPr/>
              </a:pPr>
              <a:r>
                <a:rPr lang="en-GB" sz="990" kern="0" dirty="0">
                  <a:solidFill>
                    <a:schemeClr val="accent1"/>
                  </a:solidFill>
                  <a:latin typeface="Arial" panose="020B0604020202020204" pitchFamily="34" charset="0"/>
                  <a:cs typeface="Arial" panose="020B0604020202020204" pitchFamily="34" charset="0"/>
                </a:rPr>
                <a:t>Protects fixed, virtual, and mobile endpoints</a:t>
              </a:r>
            </a:p>
            <a:p>
              <a:pPr marL="154305" indent="-154305">
                <a:buFont typeface="Wingdings" charset="2"/>
                <a:buChar char="§"/>
                <a:defRPr/>
              </a:pPr>
              <a:r>
                <a:rPr lang="en-GB" sz="990" kern="0" dirty="0">
                  <a:solidFill>
                    <a:schemeClr val="accent1"/>
                  </a:solidFill>
                  <a:latin typeface="Arial" panose="020B0604020202020204" pitchFamily="34" charset="0"/>
                  <a:cs typeface="Arial" panose="020B0604020202020204" pitchFamily="34" charset="0"/>
                </a:rPr>
                <a:t>Lightweight client and cloud based</a:t>
              </a:r>
            </a:p>
          </p:txBody>
        </p:sp>
      </p:grpSp>
    </p:spTree>
    <p:extLst>
      <p:ext uri="{BB962C8B-B14F-4D97-AF65-F5344CB8AC3E}">
        <p14:creationId xmlns:p14="http://schemas.microsoft.com/office/powerpoint/2010/main" val="1212485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remove"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2000"/>
                                        <p:tgtEl>
                                          <p:spTgt spid="71"/>
                                        </p:tgtEl>
                                      </p:cBhvr>
                                    </p:animEffect>
                                  </p:childTnLst>
                                  <p:subTnLst>
                                    <p:set>
                                      <p:cBhvr override="childStyle">
                                        <p:cTn dur="1" fill="hold" display="0" masterRel="sameClick" afterEffect="1">
                                          <p:stCondLst>
                                            <p:cond evt="end" delay="0">
                                              <p:tn val="5"/>
                                            </p:cond>
                                          </p:stCondLst>
                                        </p:cTn>
                                        <p:tgtEl>
                                          <p:spTgt spid="71"/>
                                        </p:tgtEl>
                                        <p:attrNameLst>
                                          <p:attrName>style.visibility</p:attrName>
                                        </p:attrNameLst>
                                      </p:cBhvr>
                                      <p:to>
                                        <p:strVal val="hidden"/>
                                      </p:to>
                                    </p:set>
                                  </p:subTnLst>
                                </p:cTn>
                              </p:par>
                              <p:par>
                                <p:cTn id="8" presetID="22" presetClass="entr" presetSubtype="1" repeatCount="indefinite" fill="remove"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000"/>
                                        <p:tgtEl>
                                          <p:spTgt spid="3"/>
                                        </p:tgtEl>
                                      </p:cBhvr>
                                    </p:animEffect>
                                  </p:childTnLst>
                                  <p:subTnLst>
                                    <p:set>
                                      <p:cBhvr override="childStyle">
                                        <p:cTn dur="1" fill="hold" display="0" masterRel="sameClick" afterEffect="1">
                                          <p:stCondLst>
                                            <p:cond evt="end" delay="0">
                                              <p:tn val="8"/>
                                            </p:cond>
                                          </p:stCondLst>
                                        </p:cTn>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the Firewall a Business Enablement Tool</a:t>
            </a:r>
            <a:endParaRPr lang="en-US" dirty="0"/>
          </a:p>
        </p:txBody>
      </p:sp>
      <p:sp>
        <p:nvSpPr>
          <p:cNvPr id="3" name="Content Placeholder 2"/>
          <p:cNvSpPr>
            <a:spLocks noGrp="1"/>
          </p:cNvSpPr>
          <p:nvPr>
            <p:ph idx="1"/>
          </p:nvPr>
        </p:nvSpPr>
        <p:spPr>
          <a:xfrm>
            <a:off x="2952751" y="1001093"/>
            <a:ext cx="5830211" cy="3691930"/>
          </a:xfrm>
        </p:spPr>
        <p:txBody>
          <a:bodyPr>
            <a:noAutofit/>
          </a:bodyPr>
          <a:lstStyle/>
          <a:p>
            <a:r>
              <a:rPr lang="en-US" sz="1530" b="1" dirty="0"/>
              <a:t>Applications: </a:t>
            </a:r>
            <a:r>
              <a:rPr lang="en-US" sz="1530" dirty="0"/>
              <a:t>Enablement begins with application classification by </a:t>
            </a:r>
            <a:r>
              <a:rPr lang="en-US" sz="1530" b="1" dirty="0">
                <a:solidFill>
                  <a:srgbClr val="A7C439"/>
                </a:solidFill>
              </a:rPr>
              <a:t>App-ID.</a:t>
            </a:r>
          </a:p>
          <a:p>
            <a:pPr marL="0" indent="0">
              <a:buNone/>
            </a:pPr>
            <a:r>
              <a:rPr lang="en-US" sz="1530" dirty="0"/>
              <a:t/>
            </a:r>
            <a:br>
              <a:rPr lang="en-US" sz="1530" dirty="0"/>
            </a:br>
            <a:endParaRPr lang="en-US" sz="1530" dirty="0"/>
          </a:p>
          <a:p>
            <a:r>
              <a:rPr lang="en-US" sz="1530" b="1" dirty="0"/>
              <a:t>Users: </a:t>
            </a:r>
            <a:r>
              <a:rPr lang="en-US" sz="1530" dirty="0"/>
              <a:t>Tying users and devices, regardless of location, to applications with </a:t>
            </a:r>
            <a:r>
              <a:rPr lang="en-US" sz="1530" b="1" dirty="0">
                <a:solidFill>
                  <a:srgbClr val="A7C439"/>
                </a:solidFill>
              </a:rPr>
              <a:t>User-ID</a:t>
            </a:r>
            <a:r>
              <a:rPr lang="en-US" sz="1530" dirty="0"/>
              <a:t> and </a:t>
            </a:r>
            <a:r>
              <a:rPr lang="en-US" sz="1530" b="1" dirty="0" err="1">
                <a:solidFill>
                  <a:srgbClr val="A7C439"/>
                </a:solidFill>
              </a:rPr>
              <a:t>GlobalProtect</a:t>
            </a:r>
            <a:r>
              <a:rPr lang="en-US" sz="1530" dirty="0"/>
              <a:t>.</a:t>
            </a:r>
          </a:p>
          <a:p>
            <a:pPr marL="0" indent="0">
              <a:buNone/>
            </a:pPr>
            <a:r>
              <a:rPr lang="en-US" sz="1530" b="1" dirty="0"/>
              <a:t/>
            </a:r>
            <a:br>
              <a:rPr lang="en-US" sz="1530" b="1" dirty="0"/>
            </a:br>
            <a:endParaRPr lang="en-US" sz="1530" b="1" dirty="0"/>
          </a:p>
          <a:p>
            <a:r>
              <a:rPr lang="en-US" sz="1530" b="1" dirty="0"/>
              <a:t>Content:</a:t>
            </a:r>
            <a:r>
              <a:rPr lang="en-US" sz="1530" dirty="0"/>
              <a:t> Scanning content and protecting against all threats, both known and unknown, with </a:t>
            </a:r>
            <a:r>
              <a:rPr lang="en-US" sz="1530" b="1" dirty="0">
                <a:solidFill>
                  <a:srgbClr val="A7C439"/>
                </a:solidFill>
              </a:rPr>
              <a:t>Content-ID</a:t>
            </a:r>
            <a:r>
              <a:rPr lang="en-US" sz="1530" dirty="0"/>
              <a:t> and </a:t>
            </a:r>
            <a:r>
              <a:rPr lang="en-US" sz="1530" b="1" dirty="0" err="1">
                <a:solidFill>
                  <a:srgbClr val="A7C439"/>
                </a:solidFill>
              </a:rPr>
              <a:t>WildFire</a:t>
            </a:r>
            <a:r>
              <a:rPr lang="en-US" sz="1530" dirty="0"/>
              <a:t>.</a:t>
            </a:r>
            <a:endParaRPr lang="en-GB" sz="1530" dirty="0"/>
          </a:p>
        </p:txBody>
      </p:sp>
      <p:grpSp>
        <p:nvGrpSpPr>
          <p:cNvPr id="6" name="Group 5"/>
          <p:cNvGrpSpPr/>
          <p:nvPr/>
        </p:nvGrpSpPr>
        <p:grpSpPr>
          <a:xfrm>
            <a:off x="333679" y="716780"/>
            <a:ext cx="2355484" cy="919250"/>
            <a:chOff x="258858" y="889022"/>
            <a:chExt cx="2355484" cy="1225667"/>
          </a:xfrm>
        </p:grpSpPr>
        <p:pic>
          <p:nvPicPr>
            <p:cNvPr id="1026" name="Picture 2" descr="C:\Users\mkeil\Documents\PAN-OS-Updates\PAN-OS-4.0\Globalprotect\logos_for_PPT\logme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53" y="1324787"/>
              <a:ext cx="1123123"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mkeil\Documents\PAN-OS-Updates\PAN-OS-4.0\Globalprotect\logos_for_PPT\S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58" y="1074764"/>
              <a:ext cx="1020831"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mkeil\Documents\PAN-OS-Updates\PAN-OS-4.0\Globalprotect\logos_for_PPT\WebE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1724" y="889022"/>
              <a:ext cx="1272618"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mkeil\Documents\PAN-OS-Updates\PAN-OS-4.0\Globalprotect\logos_for_PPT\Bit-Tor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858" y="1686388"/>
              <a:ext cx="1485087" cy="428301"/>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mkeil\Documents\PAN-OS-Updates\PAN-OS-4.0\Globalprotect\logos_for_PPT\YouTub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4039" y="1570984"/>
              <a:ext cx="932481" cy="43127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1"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203738" y="1819826"/>
            <a:ext cx="2615364" cy="1234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Group 6"/>
          <p:cNvGrpSpPr/>
          <p:nvPr/>
        </p:nvGrpSpPr>
        <p:grpSpPr>
          <a:xfrm>
            <a:off x="512779" y="3359518"/>
            <a:ext cx="1997284" cy="1065633"/>
            <a:chOff x="341268" y="4669990"/>
            <a:chExt cx="1391540" cy="895934"/>
          </a:xfrm>
        </p:grpSpPr>
        <p:sp>
          <p:nvSpPr>
            <p:cNvPr id="5" name="Document"/>
            <p:cNvSpPr>
              <a:spLocks noEditPoints="1" noChangeArrowheads="1"/>
            </p:cNvSpPr>
            <p:nvPr/>
          </p:nvSpPr>
          <p:spPr bwMode="auto">
            <a:xfrm>
              <a:off x="609685" y="4885931"/>
              <a:ext cx="274320" cy="3657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82296" tIns="41148" rIns="82296" bIns="41148" numCol="1" anchor="t" anchorCtr="0" compatLnSpc="1">
              <a:prstTxWarp prst="textNoShape">
                <a:avLst/>
              </a:prstTxWarp>
            </a:bodyPr>
            <a:lstStyle/>
            <a:p>
              <a:endParaRPr lang="en-US" sz="1620"/>
            </a:p>
          </p:txBody>
        </p:sp>
        <p:pic>
          <p:nvPicPr>
            <p:cNvPr id="1033" name="Picture 9" descr="C:\Users\mkeil\Documents\PAN-OS-Updates\PAN-OS 5.0\ICONS\threat_wor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750" y="4910952"/>
              <a:ext cx="393696" cy="41909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C:\Users\mkeil\Documents\PAN-OS-Updates\PAN-OS 5.0\ICONS\threat_spywar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268" y="4700691"/>
              <a:ext cx="405577" cy="419096"/>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C:\Users\mkeil\Documents\PAN-OS-Updates\PAN-OS 5.0\ICONS\threat_unique-malwar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4904" y="5251691"/>
              <a:ext cx="351941" cy="314233"/>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Document"/>
            <p:cNvSpPr>
              <a:spLocks noEditPoints="1" noChangeArrowheads="1"/>
            </p:cNvSpPr>
            <p:nvPr/>
          </p:nvSpPr>
          <p:spPr bwMode="auto">
            <a:xfrm>
              <a:off x="1171246" y="5147168"/>
              <a:ext cx="274320" cy="3657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vert="horz" wrap="square" lIns="82296" tIns="41148" rIns="82296" bIns="41148" numCol="1" anchor="t" anchorCtr="0" compatLnSpc="1">
              <a:prstTxWarp prst="textNoShape">
                <a:avLst/>
              </a:prstTxWarp>
            </a:bodyPr>
            <a:lstStyle/>
            <a:p>
              <a:endParaRPr lang="en-US" sz="1620">
                <a:solidFill>
                  <a:sysClr val="windowText" lastClr="000000"/>
                </a:solidFill>
              </a:endParaRPr>
            </a:p>
          </p:txBody>
        </p:sp>
        <p:pic>
          <p:nvPicPr>
            <p:cNvPr id="1038" name="Picture 14" descr="C:\Users\mkeil\Documents\PAN-OS-Updates\PAN-OS 5.0\ICONS\threat_url.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6758" y="4669990"/>
              <a:ext cx="846050" cy="244053"/>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147644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Enabling Applications, Users and Content</a:t>
            </a:r>
            <a:endParaRPr lang="en-US"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00354" y="659702"/>
            <a:ext cx="6542395" cy="4262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19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23850" y="111920"/>
            <a:ext cx="8374063" cy="459581"/>
          </a:xfrm>
        </p:spPr>
        <p:txBody>
          <a:bodyPr vert="horz" lIns="82296" tIns="41148" rIns="82296" bIns="41148" rtlCol="0" anchor="ctr">
            <a:normAutofit/>
          </a:bodyPr>
          <a:lstStyle/>
          <a:p>
            <a:r>
              <a:rPr lang="en-US" dirty="0"/>
              <a:t>Single-Pass Parallel Processing™ (SP3) Architecture</a:t>
            </a:r>
          </a:p>
        </p:txBody>
      </p:sp>
      <p:sp>
        <p:nvSpPr>
          <p:cNvPr id="9" name="Rectangle 3"/>
          <p:cNvSpPr>
            <a:spLocks/>
          </p:cNvSpPr>
          <p:nvPr/>
        </p:nvSpPr>
        <p:spPr bwMode="auto">
          <a:xfrm>
            <a:off x="6034272" y="768672"/>
            <a:ext cx="2735263" cy="3284458"/>
          </a:xfrm>
          <a:prstGeom prst="rect">
            <a:avLst/>
          </a:prstGeom>
          <a:noFill/>
          <a:ln w="12700">
            <a:noFill/>
            <a:miter lim="800000"/>
            <a:headEnd/>
            <a:tailEnd/>
          </a:ln>
        </p:spPr>
        <p:txBody>
          <a:bodyPr lIns="0" tIns="0" rIns="36575" bIns="0"/>
          <a:lstStyle/>
          <a:p>
            <a:pPr marL="242888" indent="-207169">
              <a:lnSpc>
                <a:spcPct val="80000"/>
              </a:lnSpc>
              <a:spcBef>
                <a:spcPts val="945"/>
              </a:spcBef>
              <a:buClr>
                <a:srgbClr val="004167"/>
              </a:buClr>
              <a:buSzPct val="85000"/>
            </a:pPr>
            <a:r>
              <a:rPr lang="en-US" b="1" dirty="0">
                <a:solidFill>
                  <a:schemeClr val="tx1">
                    <a:lumMod val="85000"/>
                    <a:lumOff val="15000"/>
                  </a:schemeClr>
                </a:solidFill>
                <a:latin typeface="Arial" panose="020B0604020202020204" pitchFamily="34" charset="0"/>
                <a:ea typeface="ヒラギノ角ゴ ProN W3"/>
                <a:cs typeface="Arial" panose="020B0604020202020204" pitchFamily="34" charset="0"/>
                <a:sym typeface="Arial" charset="0"/>
              </a:rPr>
              <a:t>Single Pass</a:t>
            </a:r>
          </a:p>
          <a:p>
            <a:pPr marL="242888" indent="-207169">
              <a:lnSpc>
                <a:spcPct val="80000"/>
              </a:lnSpc>
              <a:spcBef>
                <a:spcPts val="945"/>
              </a:spcBef>
              <a:buSzPct val="85000"/>
              <a:buFont typeface="Times New Roman" pitchFamily="18" charset="0"/>
              <a:buChar char="•"/>
            </a:pPr>
            <a:r>
              <a:rPr lang="en-US" sz="1620" dirty="0">
                <a:solidFill>
                  <a:schemeClr val="tx1">
                    <a:lumMod val="85000"/>
                    <a:lumOff val="15000"/>
                  </a:schemeClr>
                </a:solidFill>
                <a:latin typeface="Arial" panose="020B0604020202020204" pitchFamily="34" charset="0"/>
                <a:ea typeface="ヒラギノ角ゴ ProN W3"/>
                <a:cs typeface="Arial" panose="020B0604020202020204" pitchFamily="34" charset="0"/>
                <a:sym typeface="Arial" charset="0"/>
              </a:rPr>
              <a:t>Operations once per packet</a:t>
            </a:r>
          </a:p>
          <a:p>
            <a:pPr marL="654368" lvl="1" indent="-207169">
              <a:lnSpc>
                <a:spcPct val="80000"/>
              </a:lnSpc>
              <a:spcBef>
                <a:spcPts val="945"/>
              </a:spcBef>
              <a:buClr>
                <a:srgbClr val="004167"/>
              </a:buClr>
              <a:buSzPct val="85000"/>
              <a:buFont typeface="Lucida Grande"/>
              <a:buChar char="-"/>
            </a:pPr>
            <a:r>
              <a:rPr lang="en-US" sz="1260" dirty="0">
                <a:solidFill>
                  <a:schemeClr val="tx1">
                    <a:lumMod val="85000"/>
                    <a:lumOff val="15000"/>
                  </a:schemeClr>
                </a:solidFill>
                <a:latin typeface="Arial" panose="020B0604020202020204" pitchFamily="34" charset="0"/>
                <a:ea typeface="ヒラギノ角ゴ ProN W3"/>
                <a:cs typeface="Arial" panose="020B0604020202020204" pitchFamily="34" charset="0"/>
                <a:sym typeface="Arial" charset="0"/>
              </a:rPr>
              <a:t>Traffic classification (app identification)</a:t>
            </a:r>
          </a:p>
          <a:p>
            <a:pPr marL="654368" lvl="1" indent="-207169">
              <a:lnSpc>
                <a:spcPct val="80000"/>
              </a:lnSpc>
              <a:spcBef>
                <a:spcPts val="945"/>
              </a:spcBef>
              <a:buClr>
                <a:srgbClr val="004167"/>
              </a:buClr>
              <a:buSzPct val="85000"/>
              <a:buFont typeface="Lucida Grande"/>
              <a:buChar char="-"/>
            </a:pPr>
            <a:r>
              <a:rPr lang="en-US" sz="1260" dirty="0">
                <a:solidFill>
                  <a:schemeClr val="tx1">
                    <a:lumMod val="85000"/>
                    <a:lumOff val="15000"/>
                  </a:schemeClr>
                </a:solidFill>
                <a:latin typeface="Arial" panose="020B0604020202020204" pitchFamily="34" charset="0"/>
                <a:ea typeface="ヒラギノ角ゴ ProN W3"/>
                <a:cs typeface="Arial" panose="020B0604020202020204" pitchFamily="34" charset="0"/>
                <a:sym typeface="Arial" charset="0"/>
              </a:rPr>
              <a:t>User/group mapping</a:t>
            </a:r>
          </a:p>
          <a:p>
            <a:pPr marL="654368" lvl="1" indent="-207169">
              <a:lnSpc>
                <a:spcPct val="80000"/>
              </a:lnSpc>
              <a:spcBef>
                <a:spcPts val="945"/>
              </a:spcBef>
              <a:buClr>
                <a:srgbClr val="004167"/>
              </a:buClr>
              <a:buSzPct val="85000"/>
              <a:buFont typeface="Lucida Grande"/>
              <a:buChar char="-"/>
            </a:pPr>
            <a:r>
              <a:rPr lang="en-US" sz="1260" dirty="0">
                <a:solidFill>
                  <a:schemeClr val="tx1">
                    <a:lumMod val="85000"/>
                    <a:lumOff val="15000"/>
                  </a:schemeClr>
                </a:solidFill>
                <a:latin typeface="Arial" panose="020B0604020202020204" pitchFamily="34" charset="0"/>
                <a:ea typeface="ヒラギノ角ゴ ProN W3"/>
                <a:cs typeface="Arial" panose="020B0604020202020204" pitchFamily="34" charset="0"/>
                <a:sym typeface="Arial" charset="0"/>
              </a:rPr>
              <a:t>Content scanning – threats, URLs, confidential data</a:t>
            </a:r>
          </a:p>
          <a:p>
            <a:pPr marL="242888" indent="-207169">
              <a:lnSpc>
                <a:spcPct val="80000"/>
              </a:lnSpc>
              <a:spcBef>
                <a:spcPts val="945"/>
              </a:spcBef>
              <a:buSzPct val="85000"/>
              <a:buFont typeface="Times New Roman" pitchFamily="18" charset="0"/>
              <a:buChar char="•"/>
            </a:pPr>
            <a:r>
              <a:rPr lang="en-US" sz="1620" dirty="0">
                <a:solidFill>
                  <a:schemeClr val="tx1">
                    <a:lumMod val="85000"/>
                    <a:lumOff val="15000"/>
                  </a:schemeClr>
                </a:solidFill>
                <a:latin typeface="Arial" panose="020B0604020202020204" pitchFamily="34" charset="0"/>
                <a:ea typeface="ヒラギノ角ゴ ProN W3"/>
                <a:cs typeface="Arial" panose="020B0604020202020204" pitchFamily="34" charset="0"/>
                <a:sym typeface="Arial" charset="0"/>
              </a:rPr>
              <a:t>One policy</a:t>
            </a:r>
          </a:p>
          <a:p>
            <a:pPr marL="242888" indent="-207169">
              <a:lnSpc>
                <a:spcPct val="80000"/>
              </a:lnSpc>
              <a:spcBef>
                <a:spcPts val="945"/>
              </a:spcBef>
              <a:buClr>
                <a:srgbClr val="004167"/>
              </a:buClr>
              <a:buSzPct val="85000"/>
            </a:pPr>
            <a:r>
              <a:rPr lang="en-US" b="1" dirty="0">
                <a:solidFill>
                  <a:schemeClr val="tx1">
                    <a:lumMod val="85000"/>
                    <a:lumOff val="15000"/>
                  </a:schemeClr>
                </a:solidFill>
                <a:latin typeface="Arial" panose="020B0604020202020204" pitchFamily="34" charset="0"/>
                <a:ea typeface="ヒラギノ角ゴ ProN W3"/>
                <a:cs typeface="Arial" panose="020B0604020202020204" pitchFamily="34" charset="0"/>
                <a:sym typeface="Arial" charset="0"/>
              </a:rPr>
              <a:t>Parallel Processing</a:t>
            </a:r>
          </a:p>
          <a:p>
            <a:pPr marL="242888" indent="-207169">
              <a:lnSpc>
                <a:spcPct val="80000"/>
              </a:lnSpc>
              <a:spcBef>
                <a:spcPts val="945"/>
              </a:spcBef>
              <a:buSzPct val="85000"/>
              <a:buFont typeface="Times New Roman" pitchFamily="18" charset="0"/>
              <a:buChar char="•"/>
            </a:pPr>
            <a:r>
              <a:rPr lang="en-US" sz="1620" dirty="0">
                <a:solidFill>
                  <a:schemeClr val="tx1">
                    <a:lumMod val="85000"/>
                    <a:lumOff val="15000"/>
                  </a:schemeClr>
                </a:solidFill>
                <a:latin typeface="Arial" panose="020B0604020202020204" pitchFamily="34" charset="0"/>
                <a:ea typeface="ヒラギノ角ゴ ProN W3"/>
                <a:cs typeface="Arial" panose="020B0604020202020204" pitchFamily="34" charset="0"/>
                <a:sym typeface="Arial" charset="0"/>
              </a:rPr>
              <a:t>Function-specific parallel processing hardware engines</a:t>
            </a:r>
          </a:p>
          <a:p>
            <a:pPr marL="242888" indent="-207169">
              <a:lnSpc>
                <a:spcPct val="80000"/>
              </a:lnSpc>
              <a:spcBef>
                <a:spcPts val="945"/>
              </a:spcBef>
              <a:buSzPct val="85000"/>
              <a:buFont typeface="Times New Roman" pitchFamily="18" charset="0"/>
              <a:buChar char="•"/>
            </a:pPr>
            <a:r>
              <a:rPr lang="en-US" sz="1620" dirty="0">
                <a:solidFill>
                  <a:schemeClr val="tx1">
                    <a:lumMod val="85000"/>
                    <a:lumOff val="15000"/>
                  </a:schemeClr>
                </a:solidFill>
                <a:latin typeface="Arial" panose="020B0604020202020204" pitchFamily="34" charset="0"/>
                <a:ea typeface="ヒラギノ角ゴ ProN W3"/>
                <a:cs typeface="Arial" panose="020B0604020202020204" pitchFamily="34" charset="0"/>
                <a:sym typeface="Arial" charset="0"/>
              </a:rPr>
              <a:t>Separate data/control planes</a:t>
            </a:r>
          </a:p>
          <a:p>
            <a:pPr marL="242888" indent="-207169">
              <a:lnSpc>
                <a:spcPct val="80000"/>
              </a:lnSpc>
              <a:spcBef>
                <a:spcPts val="945"/>
              </a:spcBef>
              <a:buClr>
                <a:srgbClr val="004167"/>
              </a:buClr>
              <a:buSzPct val="85000"/>
              <a:buFont typeface="Times New Roman" pitchFamily="18" charset="0"/>
              <a:buChar char="•"/>
            </a:pPr>
            <a:endParaRPr lang="en-US" sz="1620" dirty="0">
              <a:solidFill>
                <a:schemeClr val="tx1">
                  <a:lumMod val="85000"/>
                  <a:lumOff val="15000"/>
                </a:schemeClr>
              </a:solidFill>
              <a:latin typeface="Arial" panose="020B0604020202020204" pitchFamily="34" charset="0"/>
              <a:ea typeface="ヒラギノ角ゴ ProN W3"/>
              <a:cs typeface="Arial" panose="020B0604020202020204" pitchFamily="34" charset="0"/>
              <a:sym typeface="Arial" charset="0"/>
            </a:endParaRPr>
          </a:p>
        </p:txBody>
      </p:sp>
      <p:pic>
        <p:nvPicPr>
          <p:cNvPr id="11" name="Picture 2" descr="C:\Users\bkee0414\Desktop\Control_Data-Plane_final.png"/>
          <p:cNvPicPr>
            <a:picLocks noChangeAspect="1" noChangeArrowheads="1"/>
          </p:cNvPicPr>
          <p:nvPr/>
        </p:nvPicPr>
        <p:blipFill>
          <a:blip r:embed="rId3"/>
          <a:srcRect/>
          <a:stretch>
            <a:fillRect/>
          </a:stretch>
        </p:blipFill>
        <p:spPr bwMode="auto">
          <a:xfrm>
            <a:off x="980924" y="1016901"/>
            <a:ext cx="4624626" cy="3193257"/>
          </a:xfrm>
          <a:prstGeom prst="rect">
            <a:avLst/>
          </a:prstGeom>
          <a:noFill/>
          <a:ln w="9525">
            <a:noFill/>
            <a:miter lim="800000"/>
            <a:headEnd/>
            <a:tailEnd/>
          </a:ln>
        </p:spPr>
      </p:pic>
      <p:sp>
        <p:nvSpPr>
          <p:cNvPr id="5" name="Rectangle 4"/>
          <p:cNvSpPr/>
          <p:nvPr/>
        </p:nvSpPr>
        <p:spPr>
          <a:xfrm>
            <a:off x="342778" y="4845409"/>
            <a:ext cx="4572000" cy="216982"/>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54286-7533-EE42-97A4-CEB8D6639D11}" type="slidenum">
              <a:rPr lang="en-US" sz="810"/>
              <a:pPr/>
              <a:t>7</a:t>
            </a:fld>
            <a:r>
              <a:rPr lang="en-US" sz="810" dirty="0"/>
              <a:t>  |  ©2014, Palo Alto Networks. Confidential and Proprietary</a:t>
            </a:r>
          </a:p>
        </p:txBody>
      </p:sp>
    </p:spTree>
    <p:extLst>
      <p:ext uri="{BB962C8B-B14F-4D97-AF65-F5344CB8AC3E}">
        <p14:creationId xmlns:p14="http://schemas.microsoft.com/office/powerpoint/2010/main" val="927097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_27-CloudBkgd.png"/>
          <p:cNvPicPr>
            <a:picLocks noChangeAspect="1"/>
          </p:cNvPicPr>
          <p:nvPr/>
        </p:nvPicPr>
        <p:blipFill>
          <a:blip r:embed="rId2" cstate="screen">
            <a:alphaModFix amt="56000"/>
            <a:extLst>
              <a:ext uri="{28A0092B-C50C-407E-A947-70E740481C1C}">
                <a14:useLocalDpi xmlns:a14="http://schemas.microsoft.com/office/drawing/2010/main"/>
              </a:ext>
            </a:extLst>
          </a:blip>
          <a:stretch>
            <a:fillRect/>
          </a:stretch>
        </p:blipFill>
        <p:spPr bwMode="ltGray">
          <a:xfrm>
            <a:off x="3701278" y="1241048"/>
            <a:ext cx="1679606" cy="1102065"/>
          </a:xfrm>
          <a:prstGeom prst="rect">
            <a:avLst/>
          </a:prstGeom>
        </p:spPr>
      </p:pic>
      <p:sp>
        <p:nvSpPr>
          <p:cNvPr id="4" name="Title 1"/>
          <p:cNvSpPr>
            <a:spLocks noGrp="1"/>
          </p:cNvSpPr>
          <p:nvPr>
            <p:ph type="title"/>
          </p:nvPr>
        </p:nvSpPr>
        <p:spPr>
          <a:xfrm>
            <a:off x="166825" y="-26776"/>
            <a:ext cx="7596165" cy="895834"/>
          </a:xfrm>
        </p:spPr>
        <p:txBody>
          <a:bodyPr>
            <a:normAutofit/>
          </a:bodyPr>
          <a:lstStyle/>
          <a:p>
            <a:r>
              <a:rPr lang="en-US" sz="2160" b="1" dirty="0"/>
              <a:t>PREVENTION AGAINST </a:t>
            </a:r>
            <a:br>
              <a:rPr lang="en-US" sz="2160" b="1" dirty="0"/>
            </a:br>
            <a:r>
              <a:rPr lang="en-US" sz="2160" b="1" dirty="0">
                <a:solidFill>
                  <a:srgbClr val="919A1A"/>
                </a:solidFill>
              </a:rPr>
              <a:t>UNKNOWN THREATS</a:t>
            </a:r>
            <a:endParaRPr lang="en-US" sz="2160" b="1" dirty="0">
              <a:solidFill>
                <a:srgbClr val="919A1A"/>
              </a:solidFill>
            </a:endParaRPr>
          </a:p>
        </p:txBody>
      </p:sp>
      <p:pic>
        <p:nvPicPr>
          <p:cNvPr id="5" name="Picture 4"/>
          <p:cNvPicPr>
            <a:picLocks noChangeAspect="1"/>
          </p:cNvPicPr>
          <p:nvPr/>
        </p:nvPicPr>
        <p:blipFill>
          <a:blip r:embed="rId3">
            <a:duotone>
              <a:schemeClr val="bg2">
                <a:shade val="45000"/>
                <a:satMod val="135000"/>
              </a:schemeClr>
              <a:prstClr val="white"/>
            </a:duotone>
            <a:alphaModFix amt="26000"/>
          </a:blip>
          <a:stretch>
            <a:fillRect/>
          </a:stretch>
        </p:blipFill>
        <p:spPr>
          <a:xfrm>
            <a:off x="3160607" y="3414060"/>
            <a:ext cx="2938694" cy="1682081"/>
          </a:xfrm>
          <a:prstGeom prst="rect">
            <a:avLst/>
          </a:prstGeom>
        </p:spPr>
      </p:pic>
      <p:pic>
        <p:nvPicPr>
          <p:cNvPr id="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05971" y="4703701"/>
            <a:ext cx="448122" cy="125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1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97937" y="4092478"/>
            <a:ext cx="992435" cy="261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37775" y="4536817"/>
            <a:ext cx="966317" cy="139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1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26654" y="4232497"/>
            <a:ext cx="872655" cy="125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37597" y="3770396"/>
            <a:ext cx="992435" cy="252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02265" y="3731782"/>
            <a:ext cx="966318" cy="139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3790492" y="4835811"/>
            <a:ext cx="1952779" cy="237757"/>
          </a:xfrm>
          <a:prstGeom prst="rect">
            <a:avLst/>
          </a:prstGeom>
          <a:noFill/>
        </p:spPr>
        <p:txBody>
          <a:bodyPr wrap="none" rtlCol="0">
            <a:spAutoFit/>
          </a:bodyPr>
          <a:lstStyle/>
          <a:p>
            <a:pPr algn="ctr"/>
            <a:r>
              <a:rPr lang="en-US" sz="945" b="1" dirty="0">
                <a:solidFill>
                  <a:schemeClr val="tx1">
                    <a:lumMod val="65000"/>
                    <a:lumOff val="35000"/>
                  </a:schemeClr>
                </a:solidFill>
                <a:latin typeface="Arial" pitchFamily="34" charset="0"/>
                <a:cs typeface="Arial" pitchFamily="34" charset="0"/>
              </a:rPr>
              <a:t>Palo Alto Networks Customers</a:t>
            </a:r>
          </a:p>
        </p:txBody>
      </p:sp>
      <p:grpSp>
        <p:nvGrpSpPr>
          <p:cNvPr id="13" name="Group 12"/>
          <p:cNvGrpSpPr/>
          <p:nvPr/>
        </p:nvGrpSpPr>
        <p:grpSpPr>
          <a:xfrm>
            <a:off x="4172848" y="114352"/>
            <a:ext cx="2899192" cy="1265553"/>
            <a:chOff x="3702349" y="1008722"/>
            <a:chExt cx="3221321" cy="1406170"/>
          </a:xfrm>
        </p:grpSpPr>
        <p:pic>
          <p:nvPicPr>
            <p:cNvPr id="14" name="Picture 13"/>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02349" y="1008722"/>
              <a:ext cx="927825" cy="1028014"/>
            </a:xfrm>
            <a:prstGeom prst="rect">
              <a:avLst/>
            </a:prstGeom>
          </p:spPr>
        </p:pic>
        <p:sp>
          <p:nvSpPr>
            <p:cNvPr id="15" name="TextBox 14"/>
            <p:cNvSpPr txBox="1"/>
            <p:nvPr/>
          </p:nvSpPr>
          <p:spPr>
            <a:xfrm>
              <a:off x="4629240" y="1053982"/>
              <a:ext cx="2294430" cy="1049860"/>
            </a:xfrm>
            <a:prstGeom prst="rect">
              <a:avLst/>
            </a:prstGeom>
            <a:noFill/>
          </p:spPr>
          <p:txBody>
            <a:bodyPr wrap="none" rtlCol="0">
              <a:spAutoFit/>
            </a:bodyPr>
            <a:lstStyle/>
            <a:p>
              <a:pPr>
                <a:spcBef>
                  <a:spcPts val="180"/>
                </a:spcBef>
              </a:pPr>
              <a:r>
                <a:rPr lang="en-US" sz="1260" b="1" i="1" dirty="0">
                  <a:solidFill>
                    <a:schemeClr val="tx1">
                      <a:lumMod val="65000"/>
                      <a:lumOff val="35000"/>
                    </a:schemeClr>
                  </a:solidFill>
                  <a:latin typeface="Arial" pitchFamily="34" charset="0"/>
                  <a:cs typeface="Arial" pitchFamily="34" charset="0"/>
                </a:rPr>
                <a:t>Anti-malware signatures</a:t>
              </a:r>
            </a:p>
            <a:p>
              <a:pPr>
                <a:spcBef>
                  <a:spcPts val="180"/>
                </a:spcBef>
              </a:pPr>
              <a:r>
                <a:rPr lang="en-US" sz="1260" b="1" i="1" dirty="0">
                  <a:solidFill>
                    <a:schemeClr val="tx1">
                      <a:lumMod val="65000"/>
                      <a:lumOff val="35000"/>
                    </a:schemeClr>
                  </a:solidFill>
                  <a:latin typeface="Arial" pitchFamily="34" charset="0"/>
                  <a:cs typeface="Arial" pitchFamily="34" charset="0"/>
                </a:rPr>
                <a:t>DNS intelligence</a:t>
              </a:r>
            </a:p>
            <a:p>
              <a:pPr>
                <a:spcBef>
                  <a:spcPts val="180"/>
                </a:spcBef>
              </a:pPr>
              <a:r>
                <a:rPr lang="en-US" sz="1260" b="1" i="1" dirty="0">
                  <a:solidFill>
                    <a:schemeClr val="tx1">
                      <a:lumMod val="65000"/>
                      <a:lumOff val="35000"/>
                    </a:schemeClr>
                  </a:solidFill>
                  <a:latin typeface="Arial" pitchFamily="34" charset="0"/>
                  <a:cs typeface="Arial" pitchFamily="34" charset="0"/>
                </a:rPr>
                <a:t>Malware URL database</a:t>
              </a:r>
            </a:p>
            <a:p>
              <a:pPr>
                <a:spcBef>
                  <a:spcPts val="180"/>
                </a:spcBef>
              </a:pPr>
              <a:r>
                <a:rPr lang="en-US" sz="1260" b="1" i="1" dirty="0">
                  <a:solidFill>
                    <a:schemeClr val="tx1">
                      <a:lumMod val="65000"/>
                      <a:lumOff val="35000"/>
                    </a:schemeClr>
                  </a:solidFill>
                  <a:latin typeface="Arial" pitchFamily="34" charset="0"/>
                  <a:cs typeface="Arial" pitchFamily="34" charset="0"/>
                </a:rPr>
                <a:t>Anti-C2 signatures</a:t>
              </a:r>
            </a:p>
          </p:txBody>
        </p:sp>
        <p:cxnSp>
          <p:nvCxnSpPr>
            <p:cNvPr id="16" name="Straight Arrow Connector 15"/>
            <p:cNvCxnSpPr/>
            <p:nvPr/>
          </p:nvCxnSpPr>
          <p:spPr>
            <a:xfrm flipV="1">
              <a:off x="4166261" y="2036737"/>
              <a:ext cx="0" cy="378155"/>
            </a:xfrm>
            <a:prstGeom prst="straightConnector1">
              <a:avLst/>
            </a:prstGeom>
            <a:ln w="38100" cmpd="sng">
              <a:solidFill>
                <a:schemeClr val="accent6">
                  <a:lumMod val="50000"/>
                </a:schemeClr>
              </a:solidFill>
              <a:prstDash val="soli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17" name="Straight Arrow Connector 16"/>
          <p:cNvCxnSpPr/>
          <p:nvPr/>
        </p:nvCxnSpPr>
        <p:spPr>
          <a:xfrm>
            <a:off x="2961799" y="1931686"/>
            <a:ext cx="850733" cy="132316"/>
          </a:xfrm>
          <a:prstGeom prst="straightConnector1">
            <a:avLst/>
          </a:prstGeom>
          <a:ln w="12700">
            <a:solidFill>
              <a:srgbClr val="820B12"/>
            </a:solidFill>
            <a:prstDash val="solid"/>
            <a:headEnd type="oval" w="sm" len="sm"/>
            <a:tailEnd type="oval" w="sm" len="sm"/>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1420205" y="1219006"/>
            <a:ext cx="6025592" cy="1822844"/>
            <a:chOff x="643857" y="2236108"/>
            <a:chExt cx="6695103" cy="2025383"/>
          </a:xfrm>
        </p:grpSpPr>
        <p:pic>
          <p:nvPicPr>
            <p:cNvPr id="19" name="Picture 18"/>
            <p:cNvPicPr>
              <a:picLocks noChangeAspect="1"/>
            </p:cNvPicPr>
            <p:nvPr/>
          </p:nvPicPr>
          <p:blipFill>
            <a:blip r:embed="rId11" cstate="screen">
              <a:alphaModFix amt="57000"/>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734427" y="2395246"/>
              <a:ext cx="1749359" cy="1243685"/>
            </a:xfrm>
            <a:prstGeom prst="rect">
              <a:avLst/>
            </a:prstGeom>
          </p:spPr>
        </p:pic>
        <p:pic>
          <p:nvPicPr>
            <p:cNvPr id="20" name="Picture 19"/>
            <p:cNvPicPr>
              <a:picLocks noChangeAspect="1"/>
            </p:cNvPicPr>
            <p:nvPr/>
          </p:nvPicPr>
          <p:blipFill>
            <a:blip r:embed="rId12" cstate="screen">
              <a:alphaModFix amt="57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41019" y="2236108"/>
              <a:ext cx="1313118" cy="933546"/>
            </a:xfrm>
            <a:prstGeom prst="rect">
              <a:avLst/>
            </a:prstGeom>
          </p:spPr>
        </p:pic>
        <p:pic>
          <p:nvPicPr>
            <p:cNvPr id="21" name="Picture 2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41019" y="3574048"/>
              <a:ext cx="609047" cy="609047"/>
            </a:xfrm>
            <a:prstGeom prst="rect">
              <a:avLst/>
            </a:prstGeom>
          </p:spPr>
        </p:pic>
        <p:sp>
          <p:nvSpPr>
            <p:cNvPr id="22" name="TextBox 21"/>
            <p:cNvSpPr txBox="1"/>
            <p:nvPr/>
          </p:nvSpPr>
          <p:spPr>
            <a:xfrm>
              <a:off x="5699977" y="2964773"/>
              <a:ext cx="1638983" cy="425758"/>
            </a:xfrm>
            <a:prstGeom prst="rect">
              <a:avLst/>
            </a:prstGeom>
            <a:noFill/>
          </p:spPr>
          <p:txBody>
            <a:bodyPr wrap="none" rtlCol="0">
              <a:spAutoFit/>
            </a:bodyPr>
            <a:lstStyle/>
            <a:p>
              <a:pPr algn="ctr"/>
              <a:r>
                <a:rPr lang="en-US" sz="945" b="1" dirty="0">
                  <a:solidFill>
                    <a:schemeClr val="tx1">
                      <a:lumMod val="65000"/>
                      <a:lumOff val="35000"/>
                    </a:schemeClr>
                  </a:solidFill>
                  <a:latin typeface="Arial" pitchFamily="34" charset="0"/>
                  <a:cs typeface="Arial" pitchFamily="34" charset="0"/>
                </a:rPr>
                <a:t>Soak sites, sinkholes, </a:t>
              </a:r>
            </a:p>
            <a:p>
              <a:pPr algn="ctr"/>
              <a:r>
                <a:rPr lang="en-US" sz="945" b="1" dirty="0">
                  <a:solidFill>
                    <a:schemeClr val="tx1">
                      <a:lumMod val="65000"/>
                      <a:lumOff val="35000"/>
                    </a:schemeClr>
                  </a:solidFill>
                  <a:latin typeface="Arial" pitchFamily="34" charset="0"/>
                  <a:cs typeface="Arial" pitchFamily="34" charset="0"/>
                </a:rPr>
                <a:t>3</a:t>
              </a:r>
              <a:r>
                <a:rPr lang="en-US" sz="945" b="1" baseline="30000" dirty="0">
                  <a:solidFill>
                    <a:schemeClr val="tx1">
                      <a:lumMod val="65000"/>
                      <a:lumOff val="35000"/>
                    </a:schemeClr>
                  </a:solidFill>
                  <a:latin typeface="Arial" pitchFamily="34" charset="0"/>
                  <a:cs typeface="Arial" pitchFamily="34" charset="0"/>
                </a:rPr>
                <a:t>rd</a:t>
              </a:r>
              <a:r>
                <a:rPr lang="en-US" sz="945" b="1" dirty="0">
                  <a:solidFill>
                    <a:schemeClr val="tx1">
                      <a:lumMod val="65000"/>
                      <a:lumOff val="35000"/>
                    </a:schemeClr>
                  </a:solidFill>
                  <a:latin typeface="Arial" pitchFamily="34" charset="0"/>
                  <a:cs typeface="Arial" pitchFamily="34" charset="0"/>
                </a:rPr>
                <a:t> party sources</a:t>
              </a:r>
            </a:p>
          </p:txBody>
        </p:sp>
        <p:cxnSp>
          <p:nvCxnSpPr>
            <p:cNvPr id="23" name="Straight Arrow Connector 22"/>
            <p:cNvCxnSpPr/>
            <p:nvPr/>
          </p:nvCxnSpPr>
          <p:spPr>
            <a:xfrm flipH="1" flipV="1">
              <a:off x="5020914" y="3432092"/>
              <a:ext cx="864496" cy="240462"/>
            </a:xfrm>
            <a:prstGeom prst="straightConnector1">
              <a:avLst/>
            </a:prstGeom>
            <a:ln w="12700">
              <a:solidFill>
                <a:schemeClr val="accent6">
                  <a:lumMod val="50000"/>
                </a:schemeClr>
              </a:solidFill>
              <a:prstDash val="solid"/>
              <a:tailEnd type="triangle" w="sm" len="sm"/>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43857" y="3640239"/>
              <a:ext cx="1779690" cy="621252"/>
            </a:xfrm>
            <a:prstGeom prst="rect">
              <a:avLst/>
            </a:prstGeom>
            <a:noFill/>
          </p:spPr>
          <p:txBody>
            <a:bodyPr wrap="none" rtlCol="0">
              <a:spAutoFit/>
            </a:bodyPr>
            <a:lstStyle/>
            <a:p>
              <a:pPr algn="ctr">
                <a:spcBef>
                  <a:spcPts val="180"/>
                </a:spcBef>
              </a:pPr>
              <a:r>
                <a:rPr lang="en-US" sz="900" i="1" dirty="0">
                  <a:solidFill>
                    <a:schemeClr val="tx1">
                      <a:lumMod val="65000"/>
                      <a:lumOff val="35000"/>
                    </a:schemeClr>
                  </a:solidFill>
                  <a:latin typeface="Arial" pitchFamily="34" charset="0"/>
                  <a:cs typeface="Arial" pitchFamily="34" charset="0"/>
                </a:rPr>
                <a:t>Command-and-control</a:t>
              </a:r>
            </a:p>
            <a:p>
              <a:pPr algn="ctr">
                <a:spcBef>
                  <a:spcPts val="180"/>
                </a:spcBef>
              </a:pPr>
              <a:r>
                <a:rPr lang="en-US" sz="900" i="1" dirty="0">
                  <a:solidFill>
                    <a:schemeClr val="tx1">
                      <a:lumMod val="65000"/>
                      <a:lumOff val="35000"/>
                    </a:schemeClr>
                  </a:solidFill>
                  <a:latin typeface="Arial" pitchFamily="34" charset="0"/>
                  <a:cs typeface="Arial" pitchFamily="34" charset="0"/>
                </a:rPr>
                <a:t>Staged malware downloads</a:t>
              </a:r>
            </a:p>
            <a:p>
              <a:pPr algn="ctr">
                <a:spcBef>
                  <a:spcPts val="180"/>
                </a:spcBef>
              </a:pPr>
              <a:r>
                <a:rPr lang="en-US" sz="900" i="1" dirty="0">
                  <a:solidFill>
                    <a:schemeClr val="tx1">
                      <a:lumMod val="65000"/>
                      <a:lumOff val="35000"/>
                    </a:schemeClr>
                  </a:solidFill>
                  <a:latin typeface="Arial" pitchFamily="34" charset="0"/>
                  <a:cs typeface="Arial" pitchFamily="34" charset="0"/>
                </a:rPr>
                <a:t>Host ID and data exfil</a:t>
              </a:r>
            </a:p>
          </p:txBody>
        </p:sp>
        <p:pic>
          <p:nvPicPr>
            <p:cNvPr id="25" name="Picture 7"/>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820544" y="3348438"/>
              <a:ext cx="1486094" cy="318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5" descr="C:\Users\mkeil\Documents\PAN-OS-Updates\PAN-OS 5.0\ICONS\threat_spyware.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371091" y="2842775"/>
              <a:ext cx="358464" cy="3704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7" name="Straight Arrow Connector 26"/>
            <p:cNvCxnSpPr/>
            <p:nvPr/>
          </p:nvCxnSpPr>
          <p:spPr>
            <a:xfrm flipV="1">
              <a:off x="4954853" y="2842775"/>
              <a:ext cx="888005" cy="143701"/>
            </a:xfrm>
            <a:prstGeom prst="straightConnector1">
              <a:avLst/>
            </a:prstGeom>
            <a:ln w="12700">
              <a:solidFill>
                <a:srgbClr val="820B12"/>
              </a:solidFill>
              <a:prstDash val="solid"/>
              <a:headEnd type="oval" w="sm" len="sm"/>
              <a:tailEnd type="oval" w="sm" len="sm"/>
            </a:ln>
          </p:spPr>
          <p:style>
            <a:lnRef idx="2">
              <a:schemeClr val="accent1"/>
            </a:lnRef>
            <a:fillRef idx="0">
              <a:schemeClr val="accent1"/>
            </a:fillRef>
            <a:effectRef idx="1">
              <a:schemeClr val="accent1"/>
            </a:effectRef>
            <a:fontRef idx="minor">
              <a:schemeClr val="tx1"/>
            </a:fontRef>
          </p:style>
        </p:cxnSp>
      </p:grpSp>
      <p:sp>
        <p:nvSpPr>
          <p:cNvPr id="28" name="Curved Left Arrow 27"/>
          <p:cNvSpPr/>
          <p:nvPr/>
        </p:nvSpPr>
        <p:spPr>
          <a:xfrm>
            <a:off x="7023691" y="500842"/>
            <a:ext cx="1280654" cy="3731656"/>
          </a:xfrm>
          <a:prstGeom prst="curvedLeftArrow">
            <a:avLst>
              <a:gd name="adj1" fmla="val 25000"/>
              <a:gd name="adj2" fmla="val 48917"/>
              <a:gd name="adj3" fmla="val 23925"/>
            </a:avLst>
          </a:prstGeom>
          <a:solidFill>
            <a:schemeClr val="bg2">
              <a:lumMod val="75000"/>
            </a:schemeClr>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dirty="0" err="1">
              <a:solidFill>
                <a:schemeClr val="tx1"/>
              </a:solidFill>
              <a:latin typeface="Arial" pitchFamily="34" charset="0"/>
              <a:cs typeface="Arial" pitchFamily="34" charset="0"/>
            </a:endParaRPr>
          </a:p>
        </p:txBody>
      </p:sp>
      <p:grpSp>
        <p:nvGrpSpPr>
          <p:cNvPr id="29" name="Group 28"/>
          <p:cNvGrpSpPr/>
          <p:nvPr/>
        </p:nvGrpSpPr>
        <p:grpSpPr>
          <a:xfrm>
            <a:off x="3651454" y="1379914"/>
            <a:ext cx="1975391" cy="2197193"/>
            <a:chOff x="3123023" y="2414892"/>
            <a:chExt cx="2194878" cy="2441325"/>
          </a:xfrm>
        </p:grpSpPr>
        <p:grpSp>
          <p:nvGrpSpPr>
            <p:cNvPr id="30" name="Group 29"/>
            <p:cNvGrpSpPr/>
            <p:nvPr/>
          </p:nvGrpSpPr>
          <p:grpSpPr>
            <a:xfrm>
              <a:off x="3123023" y="2414892"/>
              <a:ext cx="2194878" cy="1751338"/>
              <a:chOff x="3123023" y="2414892"/>
              <a:chExt cx="2194878" cy="1751338"/>
            </a:xfrm>
          </p:grpSpPr>
          <p:pic>
            <p:nvPicPr>
              <p:cNvPr id="36" name="Picture 8"/>
              <p:cNvPicPr>
                <a:picLocks noChangeAspect="1" noChangeArrowheads="1"/>
              </p:cNvPicPr>
              <p:nvPr/>
            </p:nvPicPr>
            <p:blipFill rotWithShape="1">
              <a:blip r:embed="rId16" cstate="screen">
                <a:alphaModFix amt="70000"/>
                <a:extLst>
                  <a:ext uri="{28A0092B-C50C-407E-A947-70E740481C1C}">
                    <a14:useLocalDpi xmlns:a14="http://schemas.microsoft.com/office/drawing/2010/main"/>
                  </a:ext>
                </a:extLst>
              </a:blip>
              <a:srcRect b="22562"/>
              <a:stretch/>
            </p:blipFill>
            <p:spPr bwMode="auto">
              <a:xfrm>
                <a:off x="3307011" y="3425194"/>
                <a:ext cx="584801" cy="741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8"/>
              <p:cNvPicPr>
                <a:picLocks noChangeAspect="1" noChangeArrowheads="1"/>
              </p:cNvPicPr>
              <p:nvPr/>
            </p:nvPicPr>
            <p:blipFill rotWithShape="1">
              <a:blip r:embed="rId16" cstate="screen">
                <a:alphaModFix amt="70000"/>
                <a:extLst>
                  <a:ext uri="{28A0092B-C50C-407E-A947-70E740481C1C}">
                    <a14:useLocalDpi xmlns:a14="http://schemas.microsoft.com/office/drawing/2010/main"/>
                  </a:ext>
                </a:extLst>
              </a:blip>
              <a:srcRect b="22562"/>
              <a:stretch/>
            </p:blipFill>
            <p:spPr bwMode="auto">
              <a:xfrm>
                <a:off x="3698715" y="3425194"/>
                <a:ext cx="584801" cy="741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8"/>
              <p:cNvPicPr>
                <a:picLocks noChangeAspect="1" noChangeArrowheads="1"/>
              </p:cNvPicPr>
              <p:nvPr/>
            </p:nvPicPr>
            <p:blipFill rotWithShape="1">
              <a:blip r:embed="rId16" cstate="screen">
                <a:alphaModFix amt="70000"/>
                <a:extLst>
                  <a:ext uri="{28A0092B-C50C-407E-A947-70E740481C1C}">
                    <a14:useLocalDpi xmlns:a14="http://schemas.microsoft.com/office/drawing/2010/main"/>
                  </a:ext>
                </a:extLst>
              </a:blip>
              <a:srcRect b="22562"/>
              <a:stretch/>
            </p:blipFill>
            <p:spPr bwMode="auto">
              <a:xfrm>
                <a:off x="4092995" y="3425194"/>
                <a:ext cx="584801" cy="741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38"/>
              <p:cNvPicPr>
                <a:picLocks noChangeAspect="1" noChangeArrowheads="1"/>
              </p:cNvPicPr>
              <p:nvPr/>
            </p:nvPicPr>
            <p:blipFill rotWithShape="1">
              <a:blip r:embed="rId16" cstate="screen">
                <a:alphaModFix amt="70000"/>
                <a:extLst>
                  <a:ext uri="{28A0092B-C50C-407E-A947-70E740481C1C}">
                    <a14:useLocalDpi xmlns:a14="http://schemas.microsoft.com/office/drawing/2010/main"/>
                  </a:ext>
                </a:extLst>
              </a:blip>
              <a:srcRect b="22562"/>
              <a:stretch/>
            </p:blipFill>
            <p:spPr bwMode="auto">
              <a:xfrm>
                <a:off x="4486819" y="3425194"/>
                <a:ext cx="584801" cy="741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0" name="Group 39"/>
              <p:cNvGrpSpPr/>
              <p:nvPr/>
            </p:nvGrpSpPr>
            <p:grpSpPr>
              <a:xfrm>
                <a:off x="3123023" y="3027985"/>
                <a:ext cx="2194878" cy="533478"/>
                <a:chOff x="2389421" y="1156744"/>
                <a:chExt cx="1645607" cy="399974"/>
              </a:xfrm>
            </p:grpSpPr>
            <p:sp>
              <p:nvSpPr>
                <p:cNvPr id="42" name="TextBox 41"/>
                <p:cNvSpPr txBox="1"/>
                <p:nvPr/>
              </p:nvSpPr>
              <p:spPr>
                <a:xfrm>
                  <a:off x="2389421" y="1156744"/>
                  <a:ext cx="1645607" cy="399974"/>
                </a:xfrm>
                <a:prstGeom prst="rect">
                  <a:avLst/>
                </a:prstGeom>
                <a:noFill/>
                <a:effectLst/>
              </p:spPr>
              <p:txBody>
                <a:bodyPr wrap="square" rtlCol="0">
                  <a:spAutoFit/>
                </a:bodyPr>
                <a:lstStyle/>
                <a:p>
                  <a:pPr algn="ctr"/>
                  <a:r>
                    <a:rPr lang="en-US" sz="2520" b="1" dirty="0">
                      <a:solidFill>
                        <a:schemeClr val="tx1">
                          <a:lumMod val="65000"/>
                          <a:lumOff val="35000"/>
                        </a:schemeClr>
                      </a:solidFill>
                      <a:latin typeface="Arial" pitchFamily="34" charset="0"/>
                      <a:cs typeface="Arial" pitchFamily="34" charset="0"/>
                    </a:rPr>
                    <a:t>WildFire</a:t>
                  </a:r>
                  <a:endParaRPr lang="en-US" b="1" dirty="0">
                    <a:solidFill>
                      <a:schemeClr val="tx1">
                        <a:lumMod val="65000"/>
                        <a:lumOff val="35000"/>
                      </a:schemeClr>
                    </a:solidFill>
                    <a:latin typeface="Arial" pitchFamily="34" charset="0"/>
                    <a:cs typeface="Arial" pitchFamily="34" charset="0"/>
                  </a:endParaRPr>
                </a:p>
              </p:txBody>
            </p:sp>
            <p:sp>
              <p:nvSpPr>
                <p:cNvPr id="43" name="TextBox 42"/>
                <p:cNvSpPr txBox="1"/>
                <p:nvPr/>
              </p:nvSpPr>
              <p:spPr>
                <a:xfrm>
                  <a:off x="3577404" y="1180596"/>
                  <a:ext cx="369665" cy="180758"/>
                </a:xfrm>
                <a:prstGeom prst="rect">
                  <a:avLst/>
                </a:prstGeom>
                <a:noFill/>
              </p:spPr>
              <p:txBody>
                <a:bodyPr wrap="square" rtlCol="0">
                  <a:spAutoFit/>
                </a:bodyPr>
                <a:lstStyle/>
                <a:p>
                  <a:r>
                    <a:rPr lang="en-US" sz="810" b="1" dirty="0">
                      <a:solidFill>
                        <a:schemeClr val="tx1">
                          <a:lumMod val="65000"/>
                          <a:lumOff val="35000"/>
                        </a:schemeClr>
                      </a:solidFill>
                      <a:latin typeface="Arial" pitchFamily="34" charset="0"/>
                      <a:cs typeface="Arial" pitchFamily="34" charset="0"/>
                    </a:rPr>
                    <a:t>TM</a:t>
                  </a:r>
                </a:p>
              </p:txBody>
            </p:sp>
          </p:grpSp>
          <p:pic>
            <p:nvPicPr>
              <p:cNvPr id="41" name="Picture 40"/>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274124" y="2414892"/>
                <a:ext cx="955252" cy="764201"/>
              </a:xfrm>
              <a:prstGeom prst="rect">
                <a:avLst/>
              </a:prstGeom>
            </p:spPr>
          </p:pic>
        </p:grpSp>
        <p:grpSp>
          <p:nvGrpSpPr>
            <p:cNvPr id="31" name="Group 30"/>
            <p:cNvGrpSpPr/>
            <p:nvPr/>
          </p:nvGrpSpPr>
          <p:grpSpPr>
            <a:xfrm>
              <a:off x="3603433" y="4149438"/>
              <a:ext cx="1178206" cy="706779"/>
              <a:chOff x="3603433" y="4149438"/>
              <a:chExt cx="1178206" cy="706779"/>
            </a:xfrm>
          </p:grpSpPr>
          <p:cxnSp>
            <p:nvCxnSpPr>
              <p:cNvPr id="32" name="Straight Arrow Connector 31"/>
              <p:cNvCxnSpPr/>
              <p:nvPr/>
            </p:nvCxnSpPr>
            <p:spPr>
              <a:xfrm flipV="1">
                <a:off x="3603433" y="4149438"/>
                <a:ext cx="0" cy="706779"/>
              </a:xfrm>
              <a:prstGeom prst="straightConnector1">
                <a:avLst/>
              </a:prstGeom>
              <a:ln w="12700">
                <a:solidFill>
                  <a:schemeClr val="accent6">
                    <a:lumMod val="50000"/>
                  </a:schemeClr>
                </a:solidFill>
                <a:prstDash val="solid"/>
                <a:tailEnd type="triangle" w="sm" len="sm"/>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3996168" y="4149438"/>
                <a:ext cx="0" cy="706779"/>
              </a:xfrm>
              <a:prstGeom prst="straightConnector1">
                <a:avLst/>
              </a:prstGeom>
              <a:ln w="12700">
                <a:solidFill>
                  <a:schemeClr val="accent6">
                    <a:lumMod val="50000"/>
                  </a:schemeClr>
                </a:solidFill>
                <a:prstDash val="solid"/>
                <a:tailEnd type="triangle" w="sm" len="sm"/>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388904" y="4149438"/>
                <a:ext cx="0" cy="706779"/>
              </a:xfrm>
              <a:prstGeom prst="straightConnector1">
                <a:avLst/>
              </a:prstGeom>
              <a:ln w="12700">
                <a:solidFill>
                  <a:schemeClr val="accent6">
                    <a:lumMod val="50000"/>
                  </a:schemeClr>
                </a:solidFill>
                <a:prstDash val="solid"/>
                <a:tailEnd type="triangle" w="sm" len="sm"/>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781639" y="4149438"/>
                <a:ext cx="0" cy="706779"/>
              </a:xfrm>
              <a:prstGeom prst="straightConnector1">
                <a:avLst/>
              </a:prstGeom>
              <a:ln w="12700">
                <a:solidFill>
                  <a:schemeClr val="accent6">
                    <a:lumMod val="50000"/>
                  </a:schemeClr>
                </a:solidFill>
                <a:prstDash val="solid"/>
                <a:tailEnd type="triangle" w="sm" len="sm"/>
              </a:ln>
            </p:spPr>
            <p:style>
              <a:lnRef idx="2">
                <a:schemeClr val="accent1"/>
              </a:lnRef>
              <a:fillRef idx="0">
                <a:schemeClr val="accent1"/>
              </a:fillRef>
              <a:effectRef idx="1">
                <a:schemeClr val="accent1"/>
              </a:effectRef>
              <a:fontRef idx="minor">
                <a:schemeClr val="tx1"/>
              </a:fontRef>
            </p:style>
          </p:cxnSp>
        </p:grpSp>
      </p:grpSp>
      <p:sp>
        <p:nvSpPr>
          <p:cNvPr id="44" name="TextBox 43"/>
          <p:cNvSpPr txBox="1"/>
          <p:nvPr/>
        </p:nvSpPr>
        <p:spPr>
          <a:xfrm>
            <a:off x="7110648" y="1800999"/>
            <a:ext cx="1936824" cy="978729"/>
          </a:xfrm>
          <a:prstGeom prst="rect">
            <a:avLst/>
          </a:prstGeom>
          <a:solidFill>
            <a:schemeClr val="bg1">
              <a:lumMod val="95000"/>
            </a:schemeClr>
          </a:solidFill>
          <a:ln w="57150" cmpd="sng">
            <a:solidFill>
              <a:schemeClr val="bg2">
                <a:lumMod val="75000"/>
              </a:schemeClr>
            </a:solidFill>
          </a:ln>
        </p:spPr>
        <p:txBody>
          <a:bodyPr wrap="square" rtlCol="0">
            <a:spAutoFit/>
          </a:bodyPr>
          <a:lstStyle/>
          <a:p>
            <a:pPr algn="ctr"/>
            <a:r>
              <a:rPr lang="en-US" sz="1440" b="1" dirty="0">
                <a:latin typeface="Arial" pitchFamily="34" charset="0"/>
                <a:cs typeface="Arial" pitchFamily="34" charset="0"/>
              </a:rPr>
              <a:t>Global intelligence and protection shared with all customers</a:t>
            </a:r>
          </a:p>
        </p:txBody>
      </p:sp>
      <p:sp>
        <p:nvSpPr>
          <p:cNvPr id="45" name="TextBox 44"/>
          <p:cNvSpPr txBox="1"/>
          <p:nvPr/>
        </p:nvSpPr>
        <p:spPr>
          <a:xfrm>
            <a:off x="3921678" y="3252730"/>
            <a:ext cx="1273884" cy="424732"/>
          </a:xfrm>
          <a:prstGeom prst="rect">
            <a:avLst/>
          </a:prstGeom>
          <a:solidFill>
            <a:schemeClr val="bg1">
              <a:lumMod val="95000"/>
            </a:schemeClr>
          </a:solidFill>
          <a:ln w="57150" cmpd="sng">
            <a:solidFill>
              <a:schemeClr val="bg2">
                <a:lumMod val="75000"/>
              </a:schemeClr>
            </a:solidFill>
          </a:ln>
        </p:spPr>
        <p:txBody>
          <a:bodyPr wrap="square" rtlCol="0">
            <a:spAutoFit/>
          </a:bodyPr>
          <a:lstStyle/>
          <a:p>
            <a:pPr algn="ctr"/>
            <a:r>
              <a:rPr lang="en-US" sz="1080" b="1" dirty="0">
                <a:latin typeface="Arial" pitchFamily="34" charset="0"/>
                <a:cs typeface="Arial" pitchFamily="34" charset="0"/>
              </a:rPr>
              <a:t>SUSPICIOUS</a:t>
            </a:r>
          </a:p>
          <a:p>
            <a:pPr algn="ctr"/>
            <a:r>
              <a:rPr lang="en-US" sz="1080" b="1" dirty="0">
                <a:latin typeface="Arial" pitchFamily="34" charset="0"/>
                <a:cs typeface="Arial" pitchFamily="34" charset="0"/>
              </a:rPr>
              <a:t>TRAFFIC</a:t>
            </a:r>
          </a:p>
        </p:txBody>
      </p:sp>
      <p:sp>
        <p:nvSpPr>
          <p:cNvPr id="46" name="TextBox 45"/>
          <p:cNvSpPr txBox="1"/>
          <p:nvPr/>
        </p:nvSpPr>
        <p:spPr>
          <a:xfrm>
            <a:off x="2532370" y="1366773"/>
            <a:ext cx="1348740" cy="480131"/>
          </a:xfrm>
          <a:prstGeom prst="rect">
            <a:avLst/>
          </a:prstGeom>
          <a:solidFill>
            <a:schemeClr val="bg1">
              <a:lumMod val="95000"/>
            </a:schemeClr>
          </a:solidFill>
          <a:ln w="57150" cmpd="sng">
            <a:solidFill>
              <a:schemeClr val="bg2">
                <a:lumMod val="75000"/>
              </a:schemeClr>
            </a:solidFill>
          </a:ln>
        </p:spPr>
        <p:txBody>
          <a:bodyPr wrap="square" rtlCol="0">
            <a:spAutoFit/>
          </a:bodyPr>
          <a:lstStyle/>
          <a:p>
            <a:pPr algn="ctr"/>
            <a:r>
              <a:rPr lang="en-US" sz="1260" b="1" dirty="0">
                <a:latin typeface="Arial" pitchFamily="34" charset="0"/>
                <a:cs typeface="Arial" pitchFamily="34" charset="0"/>
              </a:rPr>
              <a:t>SANDBOX </a:t>
            </a:r>
          </a:p>
          <a:p>
            <a:pPr algn="ctr"/>
            <a:r>
              <a:rPr lang="en-US" sz="1260" b="1" dirty="0">
                <a:latin typeface="Arial" pitchFamily="34" charset="0"/>
                <a:cs typeface="Arial" pitchFamily="34" charset="0"/>
              </a:rPr>
              <a:t>TESTING</a:t>
            </a:r>
          </a:p>
        </p:txBody>
      </p:sp>
      <p:sp>
        <p:nvSpPr>
          <p:cNvPr id="47" name="TextBox 46"/>
          <p:cNvSpPr txBox="1"/>
          <p:nvPr/>
        </p:nvSpPr>
        <p:spPr>
          <a:xfrm>
            <a:off x="3572500" y="429513"/>
            <a:ext cx="1348740" cy="480131"/>
          </a:xfrm>
          <a:prstGeom prst="rect">
            <a:avLst/>
          </a:prstGeom>
          <a:solidFill>
            <a:schemeClr val="bg1">
              <a:lumMod val="95000"/>
            </a:schemeClr>
          </a:solidFill>
          <a:ln w="57150" cmpd="sng">
            <a:solidFill>
              <a:schemeClr val="bg2">
                <a:lumMod val="75000"/>
              </a:schemeClr>
            </a:solidFill>
          </a:ln>
        </p:spPr>
        <p:txBody>
          <a:bodyPr wrap="square" rtlCol="0">
            <a:spAutoFit/>
          </a:bodyPr>
          <a:lstStyle/>
          <a:p>
            <a:pPr algn="ctr"/>
            <a:r>
              <a:rPr lang="en-US" sz="1260" b="1" dirty="0">
                <a:latin typeface="Arial" pitchFamily="34" charset="0"/>
                <a:cs typeface="Arial" pitchFamily="34" charset="0"/>
              </a:rPr>
              <a:t>SIGNATURE</a:t>
            </a:r>
            <a:br>
              <a:rPr lang="en-US" sz="1260" b="1" dirty="0">
                <a:latin typeface="Arial" pitchFamily="34" charset="0"/>
                <a:cs typeface="Arial" pitchFamily="34" charset="0"/>
              </a:rPr>
            </a:br>
            <a:r>
              <a:rPr lang="en-US" sz="1260" b="1" dirty="0">
                <a:latin typeface="Arial" pitchFamily="34" charset="0"/>
                <a:cs typeface="Arial" pitchFamily="34" charset="0"/>
              </a:rPr>
              <a:t>CREATION</a:t>
            </a:r>
          </a:p>
        </p:txBody>
      </p:sp>
      <p:grpSp>
        <p:nvGrpSpPr>
          <p:cNvPr id="48" name="Group 47"/>
          <p:cNvGrpSpPr/>
          <p:nvPr/>
        </p:nvGrpSpPr>
        <p:grpSpPr>
          <a:xfrm>
            <a:off x="1972301" y="418082"/>
            <a:ext cx="5977890" cy="3303270"/>
            <a:chOff x="1257300" y="1346200"/>
            <a:chExt cx="6642100" cy="3670300"/>
          </a:xfrm>
        </p:grpSpPr>
        <p:sp>
          <p:nvSpPr>
            <p:cNvPr id="49" name="Oval 48"/>
            <p:cNvSpPr/>
            <p:nvPr/>
          </p:nvSpPr>
          <p:spPr>
            <a:xfrm>
              <a:off x="2755900" y="4521200"/>
              <a:ext cx="469900" cy="495300"/>
            </a:xfrm>
            <a:prstGeom prst="ellipse">
              <a:avLst/>
            </a:prstGeom>
            <a:solidFill>
              <a:schemeClr val="bg2">
                <a:lumMod val="75000"/>
              </a:schemeClr>
            </a:solidFill>
            <a:ln>
              <a:solidFill>
                <a:srgbClr val="919A1A"/>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r>
                <a:rPr lang="en-US" b="1" dirty="0">
                  <a:latin typeface="Arial" pitchFamily="34" charset="0"/>
                  <a:cs typeface="Arial" pitchFamily="34" charset="0"/>
                </a:rPr>
                <a:t>1</a:t>
              </a:r>
            </a:p>
          </p:txBody>
        </p:sp>
        <p:sp>
          <p:nvSpPr>
            <p:cNvPr id="50" name="Oval 49"/>
            <p:cNvSpPr/>
            <p:nvPr/>
          </p:nvSpPr>
          <p:spPr>
            <a:xfrm>
              <a:off x="1257300" y="2374900"/>
              <a:ext cx="469900" cy="495300"/>
            </a:xfrm>
            <a:prstGeom prst="ellipse">
              <a:avLst/>
            </a:prstGeom>
            <a:solidFill>
              <a:schemeClr val="bg2">
                <a:lumMod val="75000"/>
              </a:schemeClr>
            </a:solidFill>
            <a:ln>
              <a:solidFill>
                <a:srgbClr val="919A1A"/>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r>
                <a:rPr lang="en-US" b="1" dirty="0">
                  <a:latin typeface="Arial" pitchFamily="34" charset="0"/>
                  <a:cs typeface="Arial" pitchFamily="34" charset="0"/>
                </a:rPr>
                <a:t>2</a:t>
              </a:r>
            </a:p>
          </p:txBody>
        </p:sp>
        <p:sp>
          <p:nvSpPr>
            <p:cNvPr id="51" name="Oval 50"/>
            <p:cNvSpPr/>
            <p:nvPr/>
          </p:nvSpPr>
          <p:spPr>
            <a:xfrm>
              <a:off x="2489200" y="1346200"/>
              <a:ext cx="469900" cy="495300"/>
            </a:xfrm>
            <a:prstGeom prst="ellipse">
              <a:avLst/>
            </a:prstGeom>
            <a:solidFill>
              <a:schemeClr val="bg2">
                <a:lumMod val="75000"/>
              </a:schemeClr>
            </a:solidFill>
            <a:ln>
              <a:solidFill>
                <a:srgbClr val="919A1A"/>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r>
                <a:rPr lang="en-US" b="1" dirty="0">
                  <a:latin typeface="Arial" pitchFamily="34" charset="0"/>
                  <a:cs typeface="Arial" pitchFamily="34" charset="0"/>
                </a:rPr>
                <a:t>3</a:t>
              </a:r>
            </a:p>
          </p:txBody>
        </p:sp>
        <p:sp>
          <p:nvSpPr>
            <p:cNvPr id="52" name="Oval 51"/>
            <p:cNvSpPr/>
            <p:nvPr/>
          </p:nvSpPr>
          <p:spPr>
            <a:xfrm>
              <a:off x="7429500" y="2336800"/>
              <a:ext cx="469900" cy="495300"/>
            </a:xfrm>
            <a:prstGeom prst="ellipse">
              <a:avLst/>
            </a:prstGeom>
            <a:solidFill>
              <a:schemeClr val="bg2">
                <a:lumMod val="75000"/>
              </a:schemeClr>
            </a:solidFill>
            <a:ln>
              <a:solidFill>
                <a:srgbClr val="919A1A"/>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r>
                <a:rPr lang="en-US" b="1" dirty="0">
                  <a:latin typeface="Arial" pitchFamily="34" charset="0"/>
                  <a:cs typeface="Arial" pitchFamily="34" charset="0"/>
                </a:rPr>
                <a:t>4</a:t>
              </a:r>
            </a:p>
          </p:txBody>
        </p:sp>
      </p:grpSp>
    </p:spTree>
    <p:extLst>
      <p:ext uri="{BB962C8B-B14F-4D97-AF65-F5344CB8AC3E}">
        <p14:creationId xmlns:p14="http://schemas.microsoft.com/office/powerpoint/2010/main" val="1366215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3"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4" grpId="0" animBg="1"/>
      <p:bldP spid="45" grpId="0" animBg="1"/>
      <p:bldP spid="45" grpId="1" animBg="1"/>
      <p:bldP spid="46" grpId="0" animBg="1"/>
      <p:bldP spid="46" grpId="1" animBg="1"/>
      <p:bldP spid="46" grpId="2" animBg="1"/>
      <p:bldP spid="47" grpId="0" animBg="1"/>
      <p:bldP spid="47" grpId="1" animBg="1"/>
      <p:bldP spid="47" grpId="2" animBg="1"/>
      <p:bldP spid="47"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3" y="97251"/>
            <a:ext cx="8828547" cy="453721"/>
          </a:xfrm>
        </p:spPr>
        <p:txBody>
          <a:bodyPr vert="horz" lIns="82296" tIns="41148" rIns="82296" bIns="41148" rtlCol="0" anchor="ctr">
            <a:normAutofit/>
          </a:bodyPr>
          <a:lstStyle/>
          <a:p>
            <a:r>
              <a:rPr lang="en-US" dirty="0"/>
              <a:t>Protecting all data center </a:t>
            </a:r>
            <a:r>
              <a:rPr lang="en-US" dirty="0" smtClean="0"/>
              <a:t>traffic</a:t>
            </a:r>
            <a:endParaRPr lang="en-US" dirty="0"/>
          </a:p>
        </p:txBody>
      </p:sp>
      <p:pic>
        <p:nvPicPr>
          <p:cNvPr id="46" name="Picture 3"/>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989853" y="471322"/>
            <a:ext cx="3716945" cy="754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9" name="Diagram 68"/>
          <p:cNvGraphicFramePr/>
          <p:nvPr>
            <p:extLst/>
          </p:nvPr>
        </p:nvGraphicFramePr>
        <p:xfrm>
          <a:off x="5232762" y="465298"/>
          <a:ext cx="3547299" cy="1335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 name="TextBox 75"/>
          <p:cNvSpPr txBox="1"/>
          <p:nvPr/>
        </p:nvSpPr>
        <p:spPr>
          <a:xfrm>
            <a:off x="166493" y="3929029"/>
            <a:ext cx="8646675" cy="1060290"/>
          </a:xfrm>
          <a:prstGeom prst="rect">
            <a:avLst/>
          </a:prstGeom>
          <a:noFill/>
        </p:spPr>
        <p:txBody>
          <a:bodyPr wrap="square" rtlCol="0">
            <a:spAutoFit/>
          </a:bodyPr>
          <a:lstStyle/>
          <a:p>
            <a:pPr algn="ctr">
              <a:spcAft>
                <a:spcPts val="540"/>
              </a:spcAft>
            </a:pPr>
            <a:endParaRPr lang="en-US" sz="1260" dirty="0">
              <a:latin typeface="Arial" pitchFamily="34" charset="0"/>
              <a:cs typeface="Arial" pitchFamily="34" charset="0"/>
            </a:endParaRPr>
          </a:p>
          <a:p>
            <a:pPr algn="ctr">
              <a:spcAft>
                <a:spcPts val="540"/>
              </a:spcAft>
            </a:pPr>
            <a:r>
              <a:rPr lang="en-US" sz="1260" dirty="0">
                <a:latin typeface="Arial" pitchFamily="34" charset="0"/>
                <a:cs typeface="Arial" pitchFamily="34" charset="0"/>
              </a:rPr>
              <a:t>Segment North South (physical) and East West (virtual) traffic</a:t>
            </a:r>
          </a:p>
          <a:p>
            <a:pPr algn="ctr">
              <a:spcAft>
                <a:spcPts val="540"/>
              </a:spcAft>
            </a:pPr>
            <a:r>
              <a:rPr lang="en-US" sz="1260" dirty="0">
                <a:latin typeface="Arial" pitchFamily="34" charset="0"/>
                <a:cs typeface="Arial" pitchFamily="34" charset="0"/>
              </a:rPr>
              <a:t>Tracks virtual application provisioning and changes via dynamic address groups</a:t>
            </a:r>
          </a:p>
          <a:p>
            <a:pPr algn="ctr">
              <a:spcAft>
                <a:spcPts val="540"/>
              </a:spcAft>
            </a:pPr>
            <a:r>
              <a:rPr lang="en-US" sz="1260" dirty="0">
                <a:latin typeface="Arial" pitchFamily="34" charset="0"/>
                <a:cs typeface="Arial" pitchFamily="34" charset="0"/>
              </a:rPr>
              <a:t>Automation and orchestration support via REST-API</a:t>
            </a:r>
          </a:p>
        </p:txBody>
      </p:sp>
      <p:sp>
        <p:nvSpPr>
          <p:cNvPr id="39" name="TextBox 38"/>
          <p:cNvSpPr txBox="1"/>
          <p:nvPr/>
        </p:nvSpPr>
        <p:spPr>
          <a:xfrm>
            <a:off x="-253349" y="2969837"/>
            <a:ext cx="1349830" cy="424732"/>
          </a:xfrm>
          <a:prstGeom prst="rect">
            <a:avLst/>
          </a:prstGeom>
          <a:noFill/>
        </p:spPr>
        <p:txBody>
          <a:bodyPr wrap="square" rtlCol="0">
            <a:spAutoFit/>
          </a:bodyPr>
          <a:lstStyle/>
          <a:p>
            <a:pPr algn="ctr"/>
            <a:r>
              <a:rPr lang="en-US" sz="1080" dirty="0">
                <a:solidFill>
                  <a:schemeClr val="tx1">
                    <a:lumMod val="65000"/>
                    <a:lumOff val="35000"/>
                  </a:schemeClr>
                </a:solidFill>
                <a:latin typeface="Arial" pitchFamily="34" charset="0"/>
                <a:cs typeface="Arial" pitchFamily="34" charset="0"/>
              </a:rPr>
              <a:t>Securing East West traffic</a:t>
            </a:r>
          </a:p>
        </p:txBody>
      </p:sp>
      <p:cxnSp>
        <p:nvCxnSpPr>
          <p:cNvPr id="41" name="Straight Connector 40"/>
          <p:cNvCxnSpPr/>
          <p:nvPr/>
        </p:nvCxnSpPr>
        <p:spPr>
          <a:xfrm flipV="1">
            <a:off x="4707155" y="1133237"/>
            <a:ext cx="0" cy="975719"/>
          </a:xfrm>
          <a:prstGeom prst="line">
            <a:avLst/>
          </a:prstGeom>
          <a:ln w="34925">
            <a:solidFill>
              <a:srgbClr val="006595"/>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779577" y="1137044"/>
            <a:ext cx="0" cy="976068"/>
          </a:xfrm>
          <a:prstGeom prst="line">
            <a:avLst/>
          </a:prstGeom>
          <a:ln w="34925">
            <a:solidFill>
              <a:srgbClr val="006595"/>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4707162" y="2145708"/>
            <a:ext cx="1342270" cy="726665"/>
          </a:xfrm>
          <a:prstGeom prst="line">
            <a:avLst/>
          </a:prstGeom>
          <a:ln w="349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flipV="1">
            <a:off x="4707157" y="2145715"/>
            <a:ext cx="353624" cy="685310"/>
          </a:xfrm>
          <a:prstGeom prst="line">
            <a:avLst/>
          </a:prstGeom>
          <a:ln w="349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3450715" y="2145715"/>
            <a:ext cx="1256446" cy="685310"/>
          </a:xfrm>
          <a:prstGeom prst="line">
            <a:avLst/>
          </a:prstGeom>
          <a:ln w="349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1699062" y="2145716"/>
            <a:ext cx="3008095" cy="680538"/>
          </a:xfrm>
          <a:prstGeom prst="line">
            <a:avLst/>
          </a:prstGeom>
          <a:ln w="349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1618933" y="2145716"/>
            <a:ext cx="1160648" cy="669027"/>
          </a:xfrm>
          <a:prstGeom prst="line">
            <a:avLst/>
          </a:prstGeom>
          <a:ln w="34925">
            <a:solidFill>
              <a:schemeClr val="accent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2779578" y="2145715"/>
            <a:ext cx="721709" cy="685310"/>
          </a:xfrm>
          <a:prstGeom prst="line">
            <a:avLst/>
          </a:prstGeom>
          <a:ln w="34925">
            <a:solidFill>
              <a:schemeClr val="accent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flipV="1">
            <a:off x="2779581" y="2145709"/>
            <a:ext cx="2281204" cy="694057"/>
          </a:xfrm>
          <a:prstGeom prst="line">
            <a:avLst/>
          </a:prstGeom>
          <a:ln w="34925">
            <a:solidFill>
              <a:schemeClr val="accent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flipV="1">
            <a:off x="2779581" y="2145708"/>
            <a:ext cx="3269850" cy="726665"/>
          </a:xfrm>
          <a:prstGeom prst="line">
            <a:avLst/>
          </a:prstGeom>
          <a:ln w="34925">
            <a:solidFill>
              <a:schemeClr val="accent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2779579" y="1638200"/>
            <a:ext cx="1927580" cy="507516"/>
          </a:xfrm>
          <a:prstGeom prst="line">
            <a:avLst/>
          </a:prstGeom>
          <a:ln w="34925">
            <a:solidFill>
              <a:srgbClr val="006595"/>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flipV="1">
            <a:off x="2779579" y="1656936"/>
            <a:ext cx="1927580" cy="488772"/>
          </a:xfrm>
          <a:prstGeom prst="line">
            <a:avLst/>
          </a:prstGeom>
          <a:ln w="34925">
            <a:solidFill>
              <a:srgbClr val="006595"/>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2779579" y="1634038"/>
            <a:ext cx="1927580" cy="4157"/>
          </a:xfrm>
          <a:prstGeom prst="line">
            <a:avLst/>
          </a:prstGeom>
          <a:ln w="3492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60" name="Picture 59" descr="server-nl.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869684" y="2815816"/>
            <a:ext cx="770356" cy="1154360"/>
          </a:xfrm>
          <a:prstGeom prst="rect">
            <a:avLst/>
          </a:prstGeom>
        </p:spPr>
      </p:pic>
      <p:pic>
        <p:nvPicPr>
          <p:cNvPr id="62" name="Picture 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426097" y="2031217"/>
            <a:ext cx="707109" cy="227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4" name="TextBox 63"/>
          <p:cNvSpPr txBox="1"/>
          <p:nvPr/>
        </p:nvSpPr>
        <p:spPr>
          <a:xfrm>
            <a:off x="1753728" y="3941517"/>
            <a:ext cx="1780931" cy="286232"/>
          </a:xfrm>
          <a:prstGeom prst="rect">
            <a:avLst/>
          </a:prstGeom>
          <a:noFill/>
        </p:spPr>
        <p:txBody>
          <a:bodyPr wrap="square" rtlCol="0">
            <a:spAutoFit/>
          </a:bodyPr>
          <a:lstStyle/>
          <a:p>
            <a:pPr algn="ctr">
              <a:buNone/>
            </a:pPr>
            <a:r>
              <a:rPr lang="en-US" sz="1260" dirty="0">
                <a:solidFill>
                  <a:schemeClr val="tx1">
                    <a:lumMod val="65000"/>
                    <a:lumOff val="35000"/>
                  </a:schemeClr>
                </a:solidFill>
              </a:rPr>
              <a:t>V</a:t>
            </a:r>
            <a:r>
              <a:rPr lang="en-US" sz="1260" dirty="0">
                <a:solidFill>
                  <a:schemeClr val="tx1">
                    <a:lumMod val="65000"/>
                    <a:lumOff val="35000"/>
                  </a:schemeClr>
                </a:solidFill>
              </a:rPr>
              <a:t>irtualized servers</a:t>
            </a:r>
            <a:endParaRPr lang="en-US" sz="1260" dirty="0">
              <a:solidFill>
                <a:schemeClr val="tx1">
                  <a:lumMod val="65000"/>
                  <a:lumOff val="35000"/>
                </a:schemeClr>
              </a:solidFill>
            </a:endParaRPr>
          </a:p>
        </p:txBody>
      </p:sp>
      <p:sp>
        <p:nvSpPr>
          <p:cNvPr id="65" name="TextBox 64"/>
          <p:cNvSpPr txBox="1"/>
          <p:nvPr/>
        </p:nvSpPr>
        <p:spPr>
          <a:xfrm>
            <a:off x="5057432" y="3941517"/>
            <a:ext cx="1483824" cy="286232"/>
          </a:xfrm>
          <a:prstGeom prst="rect">
            <a:avLst/>
          </a:prstGeom>
          <a:noFill/>
        </p:spPr>
        <p:txBody>
          <a:bodyPr wrap="square" rtlCol="0">
            <a:spAutoFit/>
          </a:bodyPr>
          <a:lstStyle/>
          <a:p>
            <a:pPr algn="ctr">
              <a:buNone/>
            </a:pPr>
            <a:r>
              <a:rPr lang="en-US" sz="1260" dirty="0">
                <a:solidFill>
                  <a:schemeClr val="tx1">
                    <a:lumMod val="65000"/>
                    <a:lumOff val="35000"/>
                  </a:schemeClr>
                </a:solidFill>
              </a:rPr>
              <a:t>Physical servers</a:t>
            </a:r>
            <a:endParaRPr lang="en-US" sz="1260" dirty="0">
              <a:solidFill>
                <a:schemeClr val="tx1">
                  <a:lumMod val="65000"/>
                  <a:lumOff val="35000"/>
                </a:schemeClr>
              </a:solidFill>
            </a:endParaRPr>
          </a:p>
        </p:txBody>
      </p:sp>
      <p:pic>
        <p:nvPicPr>
          <p:cNvPr id="67" name="Picture 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353677" y="2027059"/>
            <a:ext cx="707109" cy="227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67"/>
          <p:cNvSpPr txBox="1"/>
          <p:nvPr/>
        </p:nvSpPr>
        <p:spPr>
          <a:xfrm>
            <a:off x="2242668" y="806278"/>
            <a:ext cx="3018938" cy="313932"/>
          </a:xfrm>
          <a:prstGeom prst="rect">
            <a:avLst/>
          </a:prstGeom>
          <a:noFill/>
        </p:spPr>
        <p:txBody>
          <a:bodyPr wrap="square" rtlCol="0">
            <a:spAutoFit/>
          </a:bodyPr>
          <a:lstStyle/>
          <a:p>
            <a:pPr algn="ctr"/>
            <a:r>
              <a:rPr lang="en-US" sz="1440" dirty="0">
                <a:solidFill>
                  <a:schemeClr val="bg1">
                    <a:lumMod val="50000"/>
                  </a:schemeClr>
                </a:solidFill>
                <a:latin typeface="Arial" pitchFamily="34" charset="0"/>
                <a:cs typeface="Arial" pitchFamily="34" charset="0"/>
              </a:rPr>
              <a:t>corporate network/DMZ</a:t>
            </a:r>
          </a:p>
        </p:txBody>
      </p:sp>
      <p:cxnSp>
        <p:nvCxnSpPr>
          <p:cNvPr id="70" name="Straight Connector 69"/>
          <p:cNvCxnSpPr/>
          <p:nvPr/>
        </p:nvCxnSpPr>
        <p:spPr>
          <a:xfrm flipH="1">
            <a:off x="6449135" y="1689306"/>
            <a:ext cx="584124" cy="72385"/>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044247" y="1656936"/>
            <a:ext cx="3005179" cy="15553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1944194" y="2034115"/>
            <a:ext cx="4083710" cy="92679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3743370" y="2034115"/>
            <a:ext cx="2306062" cy="92679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74" name="ffacd3e3-118f-4a48-98c0-54b85944e952" descr="C3488018-D257-4BE8-9080-9F5A1911B285@paloaltonetworks"/>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049433" y="1468505"/>
            <a:ext cx="457206" cy="69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5" name="Straight Connector 74"/>
          <p:cNvCxnSpPr/>
          <p:nvPr/>
        </p:nvCxnSpPr>
        <p:spPr>
          <a:xfrm flipH="1">
            <a:off x="5060780" y="1656936"/>
            <a:ext cx="988646" cy="0"/>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673898" y="569993"/>
            <a:ext cx="1460279" cy="424732"/>
          </a:xfrm>
          <a:prstGeom prst="rect">
            <a:avLst/>
          </a:prstGeom>
          <a:noFill/>
        </p:spPr>
        <p:txBody>
          <a:bodyPr wrap="square" rtlCol="0">
            <a:spAutoFit/>
          </a:bodyPr>
          <a:lstStyle/>
          <a:p>
            <a:r>
              <a:rPr lang="en-US" sz="1080" dirty="0">
                <a:solidFill>
                  <a:schemeClr val="tx1">
                    <a:lumMod val="65000"/>
                    <a:lumOff val="35000"/>
                  </a:schemeClr>
                </a:solidFill>
                <a:latin typeface="Arial" pitchFamily="34" charset="0"/>
                <a:cs typeface="Arial" pitchFamily="34" charset="0"/>
              </a:rPr>
              <a:t>Orchestration systems</a:t>
            </a:r>
          </a:p>
        </p:txBody>
      </p:sp>
      <p:sp>
        <p:nvSpPr>
          <p:cNvPr id="38" name="TextBox 37"/>
          <p:cNvSpPr txBox="1"/>
          <p:nvPr/>
        </p:nvSpPr>
        <p:spPr>
          <a:xfrm>
            <a:off x="348700" y="1456465"/>
            <a:ext cx="1460279" cy="424732"/>
          </a:xfrm>
          <a:prstGeom prst="rect">
            <a:avLst/>
          </a:prstGeom>
          <a:noFill/>
        </p:spPr>
        <p:txBody>
          <a:bodyPr wrap="square" rtlCol="0">
            <a:spAutoFit/>
          </a:bodyPr>
          <a:lstStyle/>
          <a:p>
            <a:pPr algn="ctr"/>
            <a:r>
              <a:rPr lang="en-US" sz="1080" dirty="0">
                <a:solidFill>
                  <a:schemeClr val="tx1">
                    <a:lumMod val="65000"/>
                    <a:lumOff val="35000"/>
                  </a:schemeClr>
                </a:solidFill>
                <a:latin typeface="Arial" pitchFamily="34" charset="0"/>
                <a:cs typeface="Arial" pitchFamily="34" charset="0"/>
              </a:rPr>
              <a:t>Securing North South traffic</a:t>
            </a:r>
          </a:p>
        </p:txBody>
      </p:sp>
      <p:pic>
        <p:nvPicPr>
          <p:cNvPr id="40" name="Picture 39"/>
          <p:cNvPicPr>
            <a:picLocks noChangeAspect="1"/>
          </p:cNvPicPr>
          <p:nvPr/>
        </p:nvPicPr>
        <p:blipFill>
          <a:blip r:embed="rId11" cstate="print">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949781" y="2835369"/>
            <a:ext cx="1670547" cy="1115265"/>
          </a:xfrm>
          <a:prstGeom prst="rect">
            <a:avLst/>
          </a:prstGeom>
        </p:spPr>
      </p:pic>
      <p:pic>
        <p:nvPicPr>
          <p:cNvPr id="43" name="Picture 42"/>
          <p:cNvPicPr>
            <a:picLocks noChangeAspect="1"/>
          </p:cNvPicPr>
          <p:nvPr/>
        </p:nvPicPr>
        <p:blipFill>
          <a:blip r:embed="rId11" cstate="print">
            <a:clrChange>
              <a:clrFrom>
                <a:srgbClr val="F7F7F6"/>
              </a:clrFrom>
              <a:clrTo>
                <a:srgbClr val="F7F7F6">
                  <a:alpha val="0"/>
                </a:srgbClr>
              </a:clrTo>
            </a:clrChange>
            <a:extLst>
              <a:ext uri="{28A0092B-C50C-407E-A947-70E740481C1C}">
                <a14:useLocalDpi xmlns:a14="http://schemas.microsoft.com/office/drawing/2010/main"/>
              </a:ext>
            </a:extLst>
          </a:blip>
          <a:stretch>
            <a:fillRect/>
          </a:stretch>
        </p:blipFill>
        <p:spPr>
          <a:xfrm>
            <a:off x="2890242" y="2826248"/>
            <a:ext cx="1670547" cy="1115265"/>
          </a:xfrm>
          <a:prstGeom prst="rect">
            <a:avLst/>
          </a:prstGeom>
        </p:spPr>
      </p:pic>
      <p:pic>
        <p:nvPicPr>
          <p:cNvPr id="44" name="Picture 43" descr="server-nl.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804910" y="2777290"/>
            <a:ext cx="770356" cy="1154360"/>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211747" y="3047915"/>
            <a:ext cx="311605" cy="655692"/>
          </a:xfrm>
          <a:prstGeom prst="rect">
            <a:avLst/>
          </a:prstGeom>
        </p:spPr>
      </p:pic>
      <p:pic>
        <p:nvPicPr>
          <p:cNvPr id="42" name="Picture 41"/>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172082" y="3050106"/>
            <a:ext cx="311605" cy="655692"/>
          </a:xfrm>
          <a:prstGeom prst="rect">
            <a:avLst/>
          </a:prstGeom>
        </p:spPr>
      </p:pic>
      <p:pic>
        <p:nvPicPr>
          <p:cNvPr id="61" name="Picture 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224296" y="1285831"/>
            <a:ext cx="1060927" cy="712021"/>
          </a:xfrm>
          <a:prstGeom prst="rect">
            <a:avLst/>
          </a:prstGeom>
        </p:spPr>
      </p:pic>
      <p:pic>
        <p:nvPicPr>
          <p:cNvPr id="77" name="Picture 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171831" y="1276186"/>
            <a:ext cx="1060927" cy="712021"/>
          </a:xfrm>
          <a:prstGeom prst="rect">
            <a:avLst/>
          </a:prstGeom>
        </p:spPr>
      </p:pic>
      <p:pic>
        <p:nvPicPr>
          <p:cNvPr id="58" name="Picture 57"/>
          <p:cNvPicPr>
            <a:picLocks noChangeAspect="1"/>
          </p:cNvPicPr>
          <p:nvPr/>
        </p:nvPicPr>
        <p:blipFill>
          <a:blip r:embed="rId14">
            <a:clrChange>
              <a:clrFrom>
                <a:srgbClr val="FFFFFF"/>
              </a:clrFrom>
              <a:clrTo>
                <a:srgbClr val="FFFFFF">
                  <a:alpha val="0"/>
                </a:srgbClr>
              </a:clrTo>
            </a:clrChange>
          </a:blip>
          <a:stretch>
            <a:fillRect/>
          </a:stretch>
        </p:blipFill>
        <p:spPr>
          <a:xfrm>
            <a:off x="7534192" y="3823103"/>
            <a:ext cx="903830" cy="448270"/>
          </a:xfrm>
          <a:prstGeom prst="rect">
            <a:avLst/>
          </a:prstGeom>
        </p:spPr>
      </p:pic>
      <p:pic>
        <p:nvPicPr>
          <p:cNvPr id="59"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14801" y="2778152"/>
            <a:ext cx="1509780" cy="1101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 name="Picture 62" descr="vmware-vcloud-air-network-logo.jpeg"/>
          <p:cNvPicPr>
            <a:picLocks noChangeAspect="1"/>
          </p:cNvPicPr>
          <p:nvPr/>
        </p:nvPicPr>
        <p:blipFill>
          <a:blip r:embed="rId16">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8400440" y="3813391"/>
            <a:ext cx="709440" cy="466510"/>
          </a:xfrm>
          <a:prstGeom prst="rect">
            <a:avLst/>
          </a:prstGeom>
        </p:spPr>
      </p:pic>
      <p:cxnSp>
        <p:nvCxnSpPr>
          <p:cNvPr id="66" name="Straight Connector 65"/>
          <p:cNvCxnSpPr>
            <a:stCxn id="59" idx="0"/>
            <a:endCxn id="78" idx="2"/>
          </p:cNvCxnSpPr>
          <p:nvPr/>
        </p:nvCxnSpPr>
        <p:spPr>
          <a:xfrm flipH="1" flipV="1">
            <a:off x="7796790" y="2600045"/>
            <a:ext cx="472901" cy="178113"/>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78" name="Picture 3"/>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148019" y="2089814"/>
            <a:ext cx="1297544" cy="510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9" name="Straight Connector 78"/>
          <p:cNvCxnSpPr/>
          <p:nvPr/>
        </p:nvCxnSpPr>
        <p:spPr>
          <a:xfrm flipH="1" flipV="1">
            <a:off x="6482686" y="2055704"/>
            <a:ext cx="887105" cy="32413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53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N_16x9_Grey Abstract">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730430D4-D543-1247-8EA4-11CE5971062D}"/>
    </a:ext>
  </a:extLst>
</a:theme>
</file>

<file path=ppt/theme/theme10.xml><?xml version="1.0" encoding="utf-8"?>
<a:theme xmlns:a="http://schemas.openxmlformats.org/drawingml/2006/main" name="PAN_16x9_Blue Splash">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81E90694-2892-E243-BF2D-01C4FDF36BC4}"/>
    </a:ext>
  </a:extLst>
</a:theme>
</file>

<file path=ppt/theme/theme11.xml><?xml version="1.0" encoding="utf-8"?>
<a:theme xmlns:a="http://schemas.openxmlformats.org/drawingml/2006/main" name="PAN_16x9_Green Splash">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76F1DE0B-D981-9C40-8D2F-BEAF6B251BAF}"/>
    </a:ext>
  </a:extLst>
</a:theme>
</file>

<file path=ppt/theme/theme12.xml><?xml version="1.0" encoding="utf-8"?>
<a:theme xmlns:a="http://schemas.openxmlformats.org/drawingml/2006/main" name="PAN_16x9_Green Splatter">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628FB4A4-45E5-BB49-8FD4-6FD69D9471D6}"/>
    </a:ext>
  </a:extLst>
</a:theme>
</file>

<file path=ppt/theme/theme13.xml><?xml version="1.0" encoding="utf-8"?>
<a:theme xmlns:a="http://schemas.openxmlformats.org/drawingml/2006/main" name="PAN_16x9_Orange Whirlpool">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D7E42623-7154-934C-AF68-C1C9B59A5FB4}"/>
    </a:ext>
  </a:extLst>
</a:theme>
</file>

<file path=ppt/theme/theme14.xml><?xml version="1.0" encoding="utf-8"?>
<a:theme xmlns:a="http://schemas.openxmlformats.org/drawingml/2006/main" name="PAN_16x9_Blue Green Whirlpool">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507606BF-A090-C244-A496-365B7D1EF443}"/>
    </a:ext>
  </a:extLst>
</a:theme>
</file>

<file path=ppt/theme/theme15.xml><?xml version="1.0" encoding="utf-8"?>
<a:theme xmlns:a="http://schemas.openxmlformats.org/drawingml/2006/main" name="PAN_16x9_Blue Whirlpool">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4B362CCE-EA83-B246-ABFE-F23C52E981F2}"/>
    </a:ext>
  </a:extLst>
</a:theme>
</file>

<file path=ppt/theme/theme16.xml><?xml version="1.0" encoding="utf-8"?>
<a:theme xmlns:a="http://schemas.openxmlformats.org/drawingml/2006/main" name="PAN_16x9_Orange Whirlpool 2">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4869F680-88DB-AE41-9949-2EE5929A7EF5}"/>
    </a:ext>
  </a:extLst>
</a:theme>
</file>

<file path=ppt/theme/theme17.xml><?xml version="1.0" encoding="utf-8"?>
<a:theme xmlns:a="http://schemas.openxmlformats.org/drawingml/2006/main" name="PAN_16x9_Orange Digital">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2DC1321C-AA00-DB4F-B647-944643AB09C5}"/>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N_16x9_Grey 1">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C05251C0-7361-994C-A27F-CF70B0336734}"/>
    </a:ext>
  </a:extLst>
</a:theme>
</file>

<file path=ppt/theme/theme3.xml><?xml version="1.0" encoding="utf-8"?>
<a:theme xmlns:a="http://schemas.openxmlformats.org/drawingml/2006/main" name="PAN_16x9_Grey 2">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D20CA1AF-D416-B546-B008-D9082C5723F5}"/>
    </a:ext>
  </a:extLst>
</a:theme>
</file>

<file path=ppt/theme/theme4.xml><?xml version="1.0" encoding="utf-8"?>
<a:theme xmlns:a="http://schemas.openxmlformats.org/drawingml/2006/main" name="PAN_16x9_Green">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8FE10894-84B7-4848-9705-2D4973048E7F}"/>
    </a:ext>
  </a:extLst>
</a:theme>
</file>

<file path=ppt/theme/theme5.xml><?xml version="1.0" encoding="utf-8"?>
<a:theme xmlns:a="http://schemas.openxmlformats.org/drawingml/2006/main" name="PAN_16x9_Teal">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4A05670A-A2A8-4F45-8725-281E2CA3C520}"/>
    </a:ext>
  </a:extLst>
</a:theme>
</file>

<file path=ppt/theme/theme6.xml><?xml version="1.0" encoding="utf-8"?>
<a:theme xmlns:a="http://schemas.openxmlformats.org/drawingml/2006/main" name="PAN_16x9_Lt Blue">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EEE35C6B-39B9-6549-BFC2-03885D411D07}"/>
    </a:ext>
  </a:extLst>
</a:theme>
</file>

<file path=ppt/theme/theme7.xml><?xml version="1.0" encoding="utf-8"?>
<a:theme xmlns:a="http://schemas.openxmlformats.org/drawingml/2006/main" name="PAN_16x9_Dk Blue">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20DF6B56-768E-404E-9C54-72239A6333D6}"/>
    </a:ext>
  </a:extLst>
</a:theme>
</file>

<file path=ppt/theme/theme8.xml><?xml version="1.0" encoding="utf-8"?>
<a:theme xmlns:a="http://schemas.openxmlformats.org/drawingml/2006/main" name="PAN_16x9_Yellow">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7B1C2746-AB80-2642-94FA-C6D1AF5A4A80}"/>
    </a:ext>
  </a:extLst>
</a:theme>
</file>

<file path=ppt/theme/theme9.xml><?xml version="1.0" encoding="utf-8"?>
<a:theme xmlns:a="http://schemas.openxmlformats.org/drawingml/2006/main" name="PAN_16x9_Orange">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Ericsson Security Day - Dec14" id="{1552AAB2-9A07-2047-8CF0-CC487152CB0E}" vid="{3F6D554E-BFDA-8848-8EFB-16B7F587C7E6}"/>
    </a:ext>
  </a:extLst>
</a:theme>
</file>

<file path=ppt/theme/themeOverride1.xml><?xml version="1.0" encoding="utf-8"?>
<a:themeOverride xmlns:a="http://schemas.openxmlformats.org/drawingml/2006/main">
  <a:clrScheme name="">
    <a:dk1>
      <a:srgbClr val="96BD22"/>
    </a:dk1>
    <a:lt1>
      <a:srgbClr val="FFFFFF"/>
    </a:lt1>
    <a:dk2>
      <a:srgbClr val="000000"/>
    </a:dk2>
    <a:lt2>
      <a:srgbClr val="808080"/>
    </a:lt2>
    <a:accent1>
      <a:srgbClr val="316989"/>
    </a:accent1>
    <a:accent2>
      <a:srgbClr val="99FFCC"/>
    </a:accent2>
    <a:accent3>
      <a:srgbClr val="FFFFFF"/>
    </a:accent3>
    <a:accent4>
      <a:srgbClr val="7FA11B"/>
    </a:accent4>
    <a:accent5>
      <a:srgbClr val="ADB9C4"/>
    </a:accent5>
    <a:accent6>
      <a:srgbClr val="8AE7B9"/>
    </a:accent6>
    <a:hlink>
      <a:srgbClr val="569BBD"/>
    </a:hlink>
    <a:folHlink>
      <a:srgbClr val="B2B2B2"/>
    </a:folHlink>
  </a:clrScheme>
  <a:fontScheme name="1_PPT Template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96BD22"/>
    </a:dk1>
    <a:lt1>
      <a:srgbClr val="FFFFFF"/>
    </a:lt1>
    <a:dk2>
      <a:srgbClr val="000000"/>
    </a:dk2>
    <a:lt2>
      <a:srgbClr val="808080"/>
    </a:lt2>
    <a:accent1>
      <a:srgbClr val="316989"/>
    </a:accent1>
    <a:accent2>
      <a:srgbClr val="99FFCC"/>
    </a:accent2>
    <a:accent3>
      <a:srgbClr val="FFFFFF"/>
    </a:accent3>
    <a:accent4>
      <a:srgbClr val="7FA11B"/>
    </a:accent4>
    <a:accent5>
      <a:srgbClr val="ADB9C4"/>
    </a:accent5>
    <a:accent6>
      <a:srgbClr val="8AE7B9"/>
    </a:accent6>
    <a:hlink>
      <a:srgbClr val="569BBD"/>
    </a:hlink>
    <a:folHlink>
      <a:srgbClr val="B2B2B2"/>
    </a:folHlink>
  </a:clrScheme>
  <a:fontScheme name="1_PPT Template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Ericsson Security Day - Dec14</Template>
  <TotalTime>4845</TotalTime>
  <Words>2371</Words>
  <Application>Microsoft Macintosh PowerPoint</Application>
  <PresentationFormat>On-screen Show (16:9)</PresentationFormat>
  <Paragraphs>286</Paragraphs>
  <Slides>15</Slides>
  <Notes>12</Notes>
  <HiddenSlides>0</HiddenSlides>
  <MMClips>0</MMClips>
  <ScaleCrop>false</ScaleCrop>
  <HeadingPairs>
    <vt:vector size="6" baseType="variant">
      <vt:variant>
        <vt:lpstr>Fonts Used</vt:lpstr>
      </vt:variant>
      <vt:variant>
        <vt:i4>10</vt:i4>
      </vt:variant>
      <vt:variant>
        <vt:lpstr>Theme</vt:lpstr>
      </vt:variant>
      <vt:variant>
        <vt:i4>17</vt:i4>
      </vt:variant>
      <vt:variant>
        <vt:lpstr>Slide Titles</vt:lpstr>
      </vt:variant>
      <vt:variant>
        <vt:i4>15</vt:i4>
      </vt:variant>
    </vt:vector>
  </HeadingPairs>
  <TitlesOfParts>
    <vt:vector size="42" baseType="lpstr">
      <vt:lpstr>Arial Black</vt:lpstr>
      <vt:lpstr>Calibri</vt:lpstr>
      <vt:lpstr>Helvetica</vt:lpstr>
      <vt:lpstr>Lucida Grande</vt:lpstr>
      <vt:lpstr>MS PGothic</vt:lpstr>
      <vt:lpstr>ＭＳ Ｐゴシック</vt:lpstr>
      <vt:lpstr>Times New Roman</vt:lpstr>
      <vt:lpstr>Wingdings</vt:lpstr>
      <vt:lpstr>ヒラギノ角ゴ ProN W3</vt:lpstr>
      <vt:lpstr>Arial</vt:lpstr>
      <vt:lpstr>PAN_16x9_Grey Abstract</vt:lpstr>
      <vt:lpstr>PAN_16x9_Grey 1</vt:lpstr>
      <vt:lpstr>PAN_16x9_Grey 2</vt:lpstr>
      <vt:lpstr>PAN_16x9_Green</vt:lpstr>
      <vt:lpstr>PAN_16x9_Teal</vt:lpstr>
      <vt:lpstr>PAN_16x9_Lt Blue</vt:lpstr>
      <vt:lpstr>PAN_16x9_Dk Blue</vt:lpstr>
      <vt:lpstr>PAN_16x9_Yellow</vt:lpstr>
      <vt:lpstr>PAN_16x9_Orange</vt:lpstr>
      <vt:lpstr>PAN_16x9_Blue Splash</vt:lpstr>
      <vt:lpstr>PAN_16x9_Green Splash</vt:lpstr>
      <vt:lpstr>PAN_16x9_Green Splatter</vt:lpstr>
      <vt:lpstr>PAN_16x9_Orange Whirlpool</vt:lpstr>
      <vt:lpstr>PAN_16x9_Blue Green Whirlpool</vt:lpstr>
      <vt:lpstr>PAN_16x9_Blue Whirlpool</vt:lpstr>
      <vt:lpstr>PAN_16x9_Orange Whirlpool 2</vt:lpstr>
      <vt:lpstr>PAN_16x9_Orange Digital</vt:lpstr>
      <vt:lpstr> Palo Alto Networks - Next Generation Security Platform                </vt:lpstr>
      <vt:lpstr>Palo Alto Networks at-a-glance</vt:lpstr>
      <vt:lpstr>PowerPoint Presentation</vt:lpstr>
      <vt:lpstr>DELIVERING THE NEXT-GENERATION SECURITY PLATFORM</vt:lpstr>
      <vt:lpstr>Making the Firewall a Business Enablement Tool</vt:lpstr>
      <vt:lpstr>Enabling Applications, Users and Content</vt:lpstr>
      <vt:lpstr>Single-Pass Parallel Processing™ (SP3) Architecture</vt:lpstr>
      <vt:lpstr>PREVENTION AGAINST  UNKNOWN THREATS</vt:lpstr>
      <vt:lpstr>Protecting all data center traffic</vt:lpstr>
      <vt:lpstr>Exploit Techniques</vt:lpstr>
      <vt:lpstr>Exploit Techniques</vt:lpstr>
      <vt:lpstr>Exploit Techniques</vt:lpstr>
      <vt:lpstr>SAFELY ENABLE APPLICATIONS</vt:lpstr>
      <vt:lpstr>DELIVERING THE NEXT-GENERATION SECURITY PLATFORM</vt:lpstr>
      <vt:lpstr>Thank you!</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Traps Redefining Endpoint Security</dc:title>
  <dc:creator>Michael Moshiri</dc:creator>
  <cp:lastModifiedBy>Microsoft Office User</cp:lastModifiedBy>
  <cp:revision>200</cp:revision>
  <dcterms:created xsi:type="dcterms:W3CDTF">2015-12-21T22:45:21Z</dcterms:created>
  <dcterms:modified xsi:type="dcterms:W3CDTF">2016-06-06T10:01:02Z</dcterms:modified>
</cp:coreProperties>
</file>